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85" r:id="rId1"/>
    <p:sldMasterId id="2147483672" r:id="rId2"/>
  </p:sldMasterIdLst>
  <p:notesMasterIdLst>
    <p:notesMasterId r:id="rId36"/>
  </p:notesMasterIdLst>
  <p:handoutMasterIdLst>
    <p:handoutMasterId r:id="rId37"/>
  </p:handoutMasterIdLst>
  <p:sldIdLst>
    <p:sldId id="256" r:id="rId3"/>
    <p:sldId id="354" r:id="rId4"/>
    <p:sldId id="385" r:id="rId5"/>
    <p:sldId id="387" r:id="rId6"/>
    <p:sldId id="384" r:id="rId7"/>
    <p:sldId id="386" r:id="rId8"/>
    <p:sldId id="401" r:id="rId9"/>
    <p:sldId id="388" r:id="rId10"/>
    <p:sldId id="389" r:id="rId11"/>
    <p:sldId id="390" r:id="rId12"/>
    <p:sldId id="402" r:id="rId13"/>
    <p:sldId id="392" r:id="rId14"/>
    <p:sldId id="409" r:id="rId15"/>
    <p:sldId id="410" r:id="rId16"/>
    <p:sldId id="391" r:id="rId17"/>
    <p:sldId id="357" r:id="rId18"/>
    <p:sldId id="395" r:id="rId19"/>
    <p:sldId id="398" r:id="rId20"/>
    <p:sldId id="396" r:id="rId21"/>
    <p:sldId id="397" r:id="rId22"/>
    <p:sldId id="403" r:id="rId23"/>
    <p:sldId id="404" r:id="rId24"/>
    <p:sldId id="399" r:id="rId25"/>
    <p:sldId id="374" r:id="rId26"/>
    <p:sldId id="400" r:id="rId27"/>
    <p:sldId id="333" r:id="rId28"/>
    <p:sldId id="406" r:id="rId29"/>
    <p:sldId id="361" r:id="rId30"/>
    <p:sldId id="362" r:id="rId31"/>
    <p:sldId id="394" r:id="rId32"/>
    <p:sldId id="407" r:id="rId33"/>
    <p:sldId id="408" r:id="rId34"/>
    <p:sldId id="405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2700"/>
    <a:srgbClr val="0296E0"/>
    <a:srgbClr val="028ED4"/>
    <a:srgbClr val="0287CA"/>
    <a:srgbClr val="019BBF"/>
    <a:srgbClr val="027FBE"/>
    <a:srgbClr val="03A7BD"/>
    <a:srgbClr val="CC3300"/>
    <a:srgbClr val="CC0000"/>
    <a:srgbClr val="2673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94639" autoAdjust="0"/>
  </p:normalViewPr>
  <p:slideViewPr>
    <p:cSldViewPr>
      <p:cViewPr varScale="1">
        <p:scale>
          <a:sx n="108" d="100"/>
          <a:sy n="108" d="100"/>
        </p:scale>
        <p:origin x="720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2" d="100"/>
          <a:sy n="92" d="100"/>
        </p:scale>
        <p:origin x="-3732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65976D-3375-439E-BB13-E060DBB040F8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259DBE-8865-4A29-B914-7D44CECFF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6992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7E0952-9951-41AE-BCBE-84112D41D7A0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D762BC-8057-429B-860F-D1A05E2EC6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80896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762BC-8057-429B-860F-D1A05E2EC67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577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April-09-2024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816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r>
              <a:rPr lang="en-US"/>
              <a:t>April-09-2024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64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458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6971E-95DE-4216-AEC2-6AEF00641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657FD7-6207-49DC-B23F-C8555D083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April-09-2024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4D6C17-8EAB-4CD9-ADFE-9BD38775E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375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649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108" y="65663"/>
            <a:ext cx="11724000" cy="596790"/>
          </a:xfrm>
        </p:spPr>
        <p:txBody>
          <a:bodyPr/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132064" y="6598139"/>
            <a:ext cx="4059936" cy="365760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/>
              <a:t>April-09-2024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688" y="6589413"/>
            <a:ext cx="4775200" cy="365760"/>
          </a:xfrm>
        </p:spPr>
        <p:txBody>
          <a:bodyPr/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6" name="Text Placeholder 12"/>
          <p:cNvSpPr>
            <a:spLocks noGrp="1"/>
          </p:cNvSpPr>
          <p:nvPr>
            <p:ph idx="1" hasCustomPrompt="1"/>
          </p:nvPr>
        </p:nvSpPr>
        <p:spPr>
          <a:xfrm>
            <a:off x="229936" y="1154622"/>
            <a:ext cx="11724000" cy="5424336"/>
          </a:xfrm>
          <a:prstGeom prst="rect">
            <a:avLst/>
          </a:prstGeom>
        </p:spPr>
        <p:txBody>
          <a:bodyPr vert="horz">
            <a:normAutofit/>
          </a:bodyPr>
          <a:lstStyle>
            <a:lvl1pPr eaLnBrk="1" latinLnBrk="0" hangingPunct="1">
              <a:defRPr/>
            </a:lvl1pPr>
            <a:lvl2pPr eaLnBrk="1" latinLnBrk="0" hangingPunct="1">
              <a:defRPr/>
            </a:lvl2pPr>
            <a:lvl3pPr eaLnBrk="1" latinLnBrk="0" hangingPunct="1">
              <a:defRPr/>
            </a:lvl3pPr>
            <a:lvl4pPr eaLnBrk="1" latinLnBrk="0" hangingPunct="1">
              <a:defRPr/>
            </a:lvl4pPr>
            <a:lvl5pPr eaLnBrk="1" latinLnBrk="0" hangingPunct="1">
              <a:defRPr/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3CB28F2-5235-4603-8548-55959408E88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632631" y="762000"/>
            <a:ext cx="457200" cy="457200"/>
            <a:chOff x="11361456" y="6195813"/>
            <a:chExt cx="548640" cy="54864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08F45A8-915D-4349-8534-B211C15E30CE}"/>
                </a:ext>
              </a:extLst>
            </p:cNvPr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B71C93C-2FD9-46F4-A5D5-81933B07618E}"/>
                </a:ext>
              </a:extLst>
            </p:cNvPr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2ECEFBDF-B942-48CD-8F8D-555D7486A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2034" y="805103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901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0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/>
              <a:t>April-09-2024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63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8" r:id="rId2"/>
    <p:sldLayoutId id="2147483697" r:id="rId3"/>
    <p:sldLayoutId id="2147483699" r:id="rId4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84632"/>
            <a:ext cx="103632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121408"/>
            <a:ext cx="103632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89824" y="6272786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April-09-2024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0" y="6272786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097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84" r:id="rId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9545" y="0"/>
            <a:ext cx="6960870" cy="352044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 possible TPC tracker for DET-II@IP8</a:t>
            </a:r>
          </a:p>
        </p:txBody>
      </p:sp>
      <p:sp>
        <p:nvSpPr>
          <p:cNvPr id="3" name="Subtitle 2"/>
          <p:cNvSpPr>
            <a:spLocks noGrp="1"/>
          </p:cNvSpPr>
          <p:nvPr>
            <p:ph type="body" idx="4294967295"/>
          </p:nvPr>
        </p:nvSpPr>
        <p:spPr>
          <a:xfrm>
            <a:off x="2209800" y="3414713"/>
            <a:ext cx="7772400" cy="1500187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 Klaus Dehmelt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b="0" dirty="0"/>
              <a:t> Open Detector-II Meeting &amp; Discussions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 April 09, 2024</a:t>
            </a:r>
          </a:p>
        </p:txBody>
      </p:sp>
    </p:spTree>
    <p:extLst>
      <p:ext uri="{BB962C8B-B14F-4D97-AF65-F5344CB8AC3E}">
        <p14:creationId xmlns:p14="http://schemas.microsoft.com/office/powerpoint/2010/main" val="1133864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1AD54-936F-8E01-5033-23083368B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2A640-9FF5-AC1C-16D6-9725D587C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time projection chamber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B78F4C-68E7-D333-A4A1-D6C20F2F3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April-09-2024</a:t>
            </a:r>
            <a:endParaRPr lang="en-US" dirty="0"/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0F76478B-EBAC-BD1D-BB3A-77E78E9DDB49}"/>
              </a:ext>
            </a:extLst>
          </p:cNvPr>
          <p:cNvSpPr txBox="1">
            <a:spLocks/>
          </p:cNvSpPr>
          <p:nvPr/>
        </p:nvSpPr>
        <p:spPr>
          <a:xfrm>
            <a:off x="247108" y="961194"/>
            <a:ext cx="11724000" cy="536340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buClr>
                <a:srgbClr val="B22600"/>
              </a:buClr>
            </a:pPr>
            <a:r>
              <a:rPr lang="en-US" sz="3200" dirty="0"/>
              <a:t>A TPC for DET-II@IP8</a:t>
            </a:r>
          </a:p>
          <a:p>
            <a:pPr marL="274320" lvl="1" indent="0" defTabSz="914400">
              <a:buClr>
                <a:srgbClr val="B22600"/>
              </a:buClr>
              <a:buNone/>
            </a:pPr>
            <a:r>
              <a:rPr lang="en-US" sz="2400" dirty="0">
                <a:solidFill>
                  <a:srgbClr val="222222"/>
                </a:solidFill>
              </a:rPr>
              <a:t> Effect of non-parallel alignment of E- and B-field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98778B0-BC91-7A00-799D-8676512553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A16DDF-8448-BB8B-1DD2-FBDA10D077A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2308" y="2286000"/>
            <a:ext cx="9907383" cy="410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148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DC08FB-5EEE-A21A-FA9D-084DE1A98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D5921-3C07-3D56-4A01-7E9EBBEE9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time projection chamber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ADFB93-634B-2290-2F23-2AAE6D662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April-09-2024</a:t>
            </a:r>
            <a:endParaRPr lang="en-US" dirty="0"/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2DCA0FBF-3869-83C0-27CC-1FB276B32CD9}"/>
              </a:ext>
            </a:extLst>
          </p:cNvPr>
          <p:cNvSpPr txBox="1">
            <a:spLocks/>
          </p:cNvSpPr>
          <p:nvPr/>
        </p:nvSpPr>
        <p:spPr>
          <a:xfrm>
            <a:off x="247108" y="961194"/>
            <a:ext cx="11724000" cy="536340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buClr>
                <a:srgbClr val="B22600"/>
              </a:buClr>
            </a:pPr>
            <a:r>
              <a:rPr lang="en-US" sz="3200" dirty="0"/>
              <a:t>A TPC for DET-II@IP8</a:t>
            </a:r>
          </a:p>
          <a:p>
            <a:pPr lvl="1" defTabSz="914400">
              <a:buClr>
                <a:srgbClr val="B22600"/>
              </a:buClr>
            </a:pPr>
            <a:r>
              <a:rPr lang="en-US" sz="1900" dirty="0">
                <a:solidFill>
                  <a:srgbClr val="222222"/>
                </a:solidFill>
              </a:rPr>
              <a:t>Momentum resolution dictates space point resolution</a:t>
            </a:r>
          </a:p>
          <a:p>
            <a:pPr lvl="1" defTabSz="914400">
              <a:buClr>
                <a:srgbClr val="B22600"/>
              </a:buClr>
            </a:pPr>
            <a:r>
              <a:rPr lang="en-US" sz="1900" dirty="0">
                <a:solidFill>
                  <a:srgbClr val="222222"/>
                </a:solidFill>
              </a:rPr>
              <a:t>Space point resolution (in a TPC) dictates field homogeneity</a:t>
            </a:r>
          </a:p>
          <a:p>
            <a:pPr lvl="1" defTabSz="914400">
              <a:buClr>
                <a:srgbClr val="B22600"/>
              </a:buClr>
            </a:pPr>
            <a:endParaRPr lang="en-US" sz="1900" dirty="0">
              <a:solidFill>
                <a:srgbClr val="222222"/>
              </a:solidFill>
            </a:endParaRPr>
          </a:p>
          <a:p>
            <a:pPr lvl="1" defTabSz="914400">
              <a:buClr>
                <a:srgbClr val="B22600"/>
              </a:buClr>
            </a:pPr>
            <a:endParaRPr lang="en-US" sz="1900" dirty="0">
              <a:solidFill>
                <a:srgbClr val="222222"/>
              </a:solidFill>
            </a:endParaRPr>
          </a:p>
          <a:p>
            <a:pPr lvl="1" defTabSz="914400">
              <a:buClr>
                <a:srgbClr val="B22600"/>
              </a:buClr>
            </a:pPr>
            <a:endParaRPr lang="en-US" sz="1900" dirty="0">
              <a:solidFill>
                <a:srgbClr val="222222"/>
              </a:solidFill>
            </a:endParaRPr>
          </a:p>
          <a:p>
            <a:pPr lvl="1" defTabSz="914400">
              <a:buClr>
                <a:srgbClr val="B22600"/>
              </a:buClr>
            </a:pPr>
            <a:endParaRPr lang="en-US" sz="1900" dirty="0">
              <a:solidFill>
                <a:srgbClr val="222222"/>
              </a:solidFill>
            </a:endParaRPr>
          </a:p>
          <a:p>
            <a:pPr lvl="1" defTabSz="914400">
              <a:buClr>
                <a:srgbClr val="B22600"/>
              </a:buClr>
            </a:pPr>
            <a:endParaRPr lang="en-US" sz="1900" dirty="0">
              <a:solidFill>
                <a:srgbClr val="222222"/>
              </a:solidFill>
            </a:endParaRPr>
          </a:p>
          <a:p>
            <a:pPr lvl="1" defTabSz="914400">
              <a:buClr>
                <a:srgbClr val="B22600"/>
              </a:buClr>
            </a:pPr>
            <a:endParaRPr lang="en-US" sz="1900" dirty="0">
              <a:solidFill>
                <a:srgbClr val="222222"/>
              </a:solidFill>
            </a:endParaRPr>
          </a:p>
          <a:p>
            <a:pPr lvl="1" defTabSz="914400">
              <a:buClr>
                <a:srgbClr val="B22600"/>
              </a:buClr>
            </a:pPr>
            <a:endParaRPr lang="en-US" sz="1900" dirty="0">
              <a:solidFill>
                <a:srgbClr val="222222"/>
              </a:solidFill>
            </a:endParaRPr>
          </a:p>
          <a:p>
            <a:pPr lvl="1" defTabSz="914400">
              <a:buClr>
                <a:srgbClr val="B22600"/>
              </a:buClr>
            </a:pPr>
            <a:r>
              <a:rPr lang="en-US" sz="1900" dirty="0">
                <a:solidFill>
                  <a:srgbClr val="222222"/>
                </a:solidFill>
              </a:rPr>
              <a:t>Typically, modern experiments require </a:t>
            </a:r>
            <a:r>
              <a:rPr lang="en-US" sz="1900" dirty="0" err="1">
                <a:solidFill>
                  <a:srgbClr val="222222"/>
                </a:solidFill>
                <a:latin typeface="Symbol" panose="05050102010706020507" pitchFamily="18" charset="2"/>
              </a:rPr>
              <a:t>s</a:t>
            </a:r>
            <a:r>
              <a:rPr lang="en-US" sz="1900" baseline="-25000" dirty="0" err="1">
                <a:solidFill>
                  <a:srgbClr val="222222"/>
                </a:solidFill>
              </a:rPr>
              <a:t>x</a:t>
            </a:r>
            <a:r>
              <a:rPr lang="en-US" sz="1900" dirty="0">
                <a:solidFill>
                  <a:srgbClr val="222222"/>
                </a:solidFill>
              </a:rPr>
              <a:t> of 100 </a:t>
            </a:r>
            <a:r>
              <a:rPr lang="en-US" sz="1900" dirty="0">
                <a:solidFill>
                  <a:srgbClr val="222222"/>
                </a:solidFill>
                <a:latin typeface="Symbol" panose="05050102010706020507" pitchFamily="18" charset="2"/>
              </a:rPr>
              <a:t>m</a:t>
            </a:r>
            <a:r>
              <a:rPr lang="en-US" sz="1900" dirty="0">
                <a:solidFill>
                  <a:srgbClr val="222222"/>
                </a:solidFill>
              </a:rPr>
              <a:t>m or better</a:t>
            </a:r>
          </a:p>
          <a:p>
            <a:pPr lvl="1" defTabSz="914400">
              <a:buClr>
                <a:srgbClr val="B22600"/>
              </a:buClr>
            </a:pPr>
            <a:r>
              <a:rPr lang="en-US" sz="1900" dirty="0">
                <a:solidFill>
                  <a:srgbClr val="222222"/>
                </a:solidFill>
              </a:rPr>
              <a:t>Resolution degradation of at most 5% require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56076C7-6FE3-D05A-1335-360233DD91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0649B0-5666-EB23-80F3-B4C41FA52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2523" y="2871709"/>
            <a:ext cx="4686954" cy="111458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D09EA0D-DEFE-C570-CD1F-41086FAEF78B}"/>
              </a:ext>
            </a:extLst>
          </p:cNvPr>
          <p:cNvSpPr/>
          <p:nvPr/>
        </p:nvSpPr>
        <p:spPr>
          <a:xfrm>
            <a:off x="5486400" y="3352799"/>
            <a:ext cx="3276600" cy="789581"/>
          </a:xfrm>
          <a:custGeom>
            <a:avLst/>
            <a:gdLst>
              <a:gd name="connsiteX0" fmla="*/ 0 w 3276600"/>
              <a:gd name="connsiteY0" fmla="*/ 394791 h 789581"/>
              <a:gd name="connsiteX1" fmla="*/ 1638300 w 3276600"/>
              <a:gd name="connsiteY1" fmla="*/ 0 h 789581"/>
              <a:gd name="connsiteX2" fmla="*/ 3276600 w 3276600"/>
              <a:gd name="connsiteY2" fmla="*/ 394791 h 789581"/>
              <a:gd name="connsiteX3" fmla="*/ 1638300 w 3276600"/>
              <a:gd name="connsiteY3" fmla="*/ 789582 h 789581"/>
              <a:gd name="connsiteX4" fmla="*/ 0 w 3276600"/>
              <a:gd name="connsiteY4" fmla="*/ 394791 h 789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76600" h="789581" extrusionOk="0">
                <a:moveTo>
                  <a:pt x="0" y="394791"/>
                </a:moveTo>
                <a:cubicBezTo>
                  <a:pt x="-85364" y="8363"/>
                  <a:pt x="763320" y="76145"/>
                  <a:pt x="1638300" y="0"/>
                </a:cubicBezTo>
                <a:cubicBezTo>
                  <a:pt x="2527616" y="-59749"/>
                  <a:pt x="3266851" y="171518"/>
                  <a:pt x="3276600" y="394791"/>
                </a:cubicBezTo>
                <a:cubicBezTo>
                  <a:pt x="3376131" y="454671"/>
                  <a:pt x="2537924" y="732680"/>
                  <a:pt x="1638300" y="789582"/>
                </a:cubicBezTo>
                <a:cubicBezTo>
                  <a:pt x="715221" y="770511"/>
                  <a:pt x="10531" y="601588"/>
                  <a:pt x="0" y="394791"/>
                </a:cubicBezTo>
                <a:close/>
              </a:path>
            </a:pathLst>
          </a:custGeom>
          <a:noFill/>
          <a:ln w="28575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849061371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F084D0D-A0DE-3EE9-500C-8C606D31DF84}"/>
              </a:ext>
            </a:extLst>
          </p:cNvPr>
          <p:cNvCxnSpPr>
            <a:cxnSpLocks/>
            <a:stCxn id="7" idx="6"/>
          </p:cNvCxnSpPr>
          <p:nvPr/>
        </p:nvCxnSpPr>
        <p:spPr>
          <a:xfrm flipV="1">
            <a:off x="8763000" y="3733800"/>
            <a:ext cx="1905000" cy="1379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27AB44F-D1AA-8CB1-E60C-E8D6797669BE}"/>
              </a:ext>
            </a:extLst>
          </p:cNvPr>
          <p:cNvSpPr txBox="1"/>
          <p:nvPr/>
        </p:nvSpPr>
        <p:spPr>
          <a:xfrm>
            <a:off x="10646546" y="3562923"/>
            <a:ext cx="773353" cy="369332"/>
          </a:xfrm>
          <a:prstGeom prst="rect">
            <a:avLst/>
          </a:prstGeom>
          <a:noFill/>
          <a:ln>
            <a:solidFill>
              <a:srgbClr val="A427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Fixed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01AFC33-5577-6B1F-7C9D-6D517DA02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957" y="5406208"/>
            <a:ext cx="2581635" cy="971686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1270872-3658-903F-A635-F9B40E7BF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5582446"/>
            <a:ext cx="3172268" cy="619211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7225973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365CE-1C52-B4E5-F388-8AED13586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C5130-D8B0-CABB-90F6-EDF6AA300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time projection chamber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A9481B-F6E9-A1C2-16DF-AE5DBE86C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April-09-2024</a:t>
            </a:r>
            <a:endParaRPr lang="en-US" dirty="0"/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C20246CB-8BB4-BEF1-93B5-75897FBF559F}"/>
              </a:ext>
            </a:extLst>
          </p:cNvPr>
          <p:cNvSpPr txBox="1">
            <a:spLocks/>
          </p:cNvSpPr>
          <p:nvPr/>
        </p:nvSpPr>
        <p:spPr>
          <a:xfrm>
            <a:off x="247108" y="961194"/>
            <a:ext cx="11724000" cy="536340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buClr>
                <a:srgbClr val="B22600"/>
              </a:buClr>
            </a:pPr>
            <a:r>
              <a:rPr lang="en-US" sz="3200" dirty="0"/>
              <a:t>A TPC for DET-II@IP8</a:t>
            </a:r>
          </a:p>
          <a:p>
            <a:pPr marL="274320" lvl="1" indent="0" defTabSz="914400">
              <a:buClr>
                <a:srgbClr val="B22600"/>
              </a:buClr>
              <a:buNone/>
            </a:pPr>
            <a:r>
              <a:rPr lang="en-US" sz="2400" dirty="0">
                <a:solidFill>
                  <a:srgbClr val="222222"/>
                </a:solidFill>
              </a:rPr>
              <a:t> </a:t>
            </a:r>
          </a:p>
          <a:p>
            <a:pPr lvl="1" defTabSz="914400">
              <a:buClr>
                <a:srgbClr val="B22600"/>
              </a:buClr>
            </a:pPr>
            <a:endParaRPr lang="en-US" sz="2400" dirty="0">
              <a:solidFill>
                <a:srgbClr val="222222"/>
              </a:solidFill>
            </a:endParaRPr>
          </a:p>
          <a:p>
            <a:pPr lvl="1" defTabSz="914400">
              <a:buClr>
                <a:srgbClr val="B22600"/>
              </a:buClr>
            </a:pPr>
            <a:endParaRPr lang="en-US" sz="2400" dirty="0">
              <a:solidFill>
                <a:srgbClr val="222222"/>
              </a:solidFill>
            </a:endParaRPr>
          </a:p>
          <a:p>
            <a:pPr lvl="1" defTabSz="914400">
              <a:buClr>
                <a:srgbClr val="B22600"/>
              </a:buClr>
            </a:pPr>
            <a:r>
              <a:rPr lang="en-US" sz="2400" dirty="0">
                <a:solidFill>
                  <a:srgbClr val="222222"/>
                </a:solidFill>
              </a:rPr>
              <a:t>What are the limitations on angular resolution</a:t>
            </a:r>
          </a:p>
          <a:p>
            <a:pPr lvl="2" defTabSz="914400">
              <a:buClr>
                <a:srgbClr val="B22600"/>
              </a:buClr>
            </a:pPr>
            <a:r>
              <a:rPr lang="en-US" sz="1800" dirty="0">
                <a:solidFill>
                  <a:srgbClr val="222222"/>
                </a:solidFill>
              </a:rPr>
              <a:t>At the vertex?</a:t>
            </a:r>
          </a:p>
          <a:p>
            <a:pPr lvl="2" defTabSz="914400">
              <a:buClr>
                <a:srgbClr val="B22600"/>
              </a:buClr>
            </a:pPr>
            <a:r>
              <a:rPr lang="en-US" sz="1800" dirty="0">
                <a:solidFill>
                  <a:srgbClr val="222222"/>
                </a:solidFill>
              </a:rPr>
              <a:t>At </a:t>
            </a:r>
            <a:r>
              <a:rPr lang="en-US" sz="1800" dirty="0" err="1">
                <a:solidFill>
                  <a:srgbClr val="222222"/>
                </a:solidFill>
              </a:rPr>
              <a:t>r</a:t>
            </a:r>
            <a:r>
              <a:rPr lang="en-US" sz="1800" baseline="-25000" dirty="0" err="1">
                <a:solidFill>
                  <a:srgbClr val="222222"/>
                </a:solidFill>
              </a:rPr>
              <a:t>max</a:t>
            </a:r>
            <a:r>
              <a:rPr lang="en-US" sz="1800" dirty="0">
                <a:solidFill>
                  <a:srgbClr val="222222"/>
                </a:solidFill>
              </a:rPr>
              <a:t>?</a:t>
            </a:r>
          </a:p>
          <a:p>
            <a:pPr marL="274320" lvl="1" indent="0" defTabSz="914400">
              <a:buClr>
                <a:srgbClr val="B22600"/>
              </a:buClr>
              <a:buNone/>
            </a:pPr>
            <a:endParaRPr lang="en-US" sz="2400" dirty="0">
              <a:solidFill>
                <a:srgbClr val="222222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1E48CC9-6B46-6214-7066-D3FD2FBE56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1932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DE77BB-94DB-E5AD-5968-88FD05D80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40AC0-56BB-454D-AB39-FFF4ABD15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time projection chamber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FC06A3-21F7-94E3-D9A2-57EAC9B31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April-09-2024</a:t>
            </a:r>
            <a:endParaRPr lang="en-US" dirty="0"/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72C9897E-70E8-78A6-4B66-B1B7967C73EF}"/>
              </a:ext>
            </a:extLst>
          </p:cNvPr>
          <p:cNvSpPr txBox="1">
            <a:spLocks/>
          </p:cNvSpPr>
          <p:nvPr/>
        </p:nvSpPr>
        <p:spPr>
          <a:xfrm>
            <a:off x="247108" y="961194"/>
            <a:ext cx="11724000" cy="536340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buClr>
                <a:srgbClr val="B22600"/>
              </a:buClr>
            </a:pPr>
            <a:r>
              <a:rPr lang="en-US" sz="3200" dirty="0"/>
              <a:t>A TPC for DET-II@IP8</a:t>
            </a:r>
            <a:endParaRPr lang="en-US" sz="2400" dirty="0">
              <a:solidFill>
                <a:srgbClr val="222222"/>
              </a:solidFill>
            </a:endParaRPr>
          </a:p>
          <a:p>
            <a:pPr lvl="1" defTabSz="914400">
              <a:buClr>
                <a:srgbClr val="B22600"/>
              </a:buClr>
            </a:pPr>
            <a:r>
              <a:rPr lang="en-US" sz="2700" dirty="0">
                <a:solidFill>
                  <a:srgbClr val="222222"/>
                </a:solidFill>
              </a:rPr>
              <a:t>A TPC has a multitude of point measurements</a:t>
            </a:r>
          </a:p>
          <a:p>
            <a:pPr lvl="2" defTabSz="914400">
              <a:buClr>
                <a:srgbClr val="B22600"/>
              </a:buClr>
            </a:pPr>
            <a:r>
              <a:rPr lang="en-US" sz="2500" dirty="0">
                <a:solidFill>
                  <a:srgbClr val="222222"/>
                </a:solidFill>
              </a:rPr>
              <a:t>~50 in the sPHENIX TPC</a:t>
            </a:r>
          </a:p>
          <a:p>
            <a:pPr lvl="2" defTabSz="914400">
              <a:buClr>
                <a:srgbClr val="B22600"/>
              </a:buClr>
            </a:pPr>
            <a:r>
              <a:rPr lang="en-US" sz="2800" dirty="0">
                <a:solidFill>
                  <a:srgbClr val="222222"/>
                </a:solidFill>
                <a:latin typeface="Brush Script MT" panose="03060802040406070304" pitchFamily="66" charset="0"/>
              </a:rPr>
              <a:t>O</a:t>
            </a:r>
            <a:r>
              <a:rPr lang="en-US" sz="2500" dirty="0">
                <a:solidFill>
                  <a:srgbClr val="222222"/>
                </a:solidFill>
              </a:rPr>
              <a:t>(200) in the ALICE TPC</a:t>
            </a:r>
            <a:endParaRPr lang="en-US" sz="2700" dirty="0">
              <a:solidFill>
                <a:srgbClr val="222222"/>
              </a:solidFill>
            </a:endParaRPr>
          </a:p>
          <a:p>
            <a:pPr lvl="1" defTabSz="914400">
              <a:buClr>
                <a:srgbClr val="B22600"/>
              </a:buClr>
            </a:pPr>
            <a:r>
              <a:rPr lang="en-US" sz="2700" dirty="0">
                <a:solidFill>
                  <a:srgbClr val="222222"/>
                </a:solidFill>
              </a:rPr>
              <a:t>A TPC measures space points with a ten-fold worse resolution as compared to Si-detectors</a:t>
            </a:r>
          </a:p>
          <a:p>
            <a:pPr lvl="1" defTabSz="914400">
              <a:buClr>
                <a:srgbClr val="B22600"/>
              </a:buClr>
            </a:pPr>
            <a:r>
              <a:rPr lang="en-US" sz="2700" dirty="0">
                <a:solidFill>
                  <a:srgbClr val="222222"/>
                </a:solidFill>
              </a:rPr>
              <a:t>A TPC is a slow readout device</a:t>
            </a:r>
          </a:p>
          <a:p>
            <a:pPr lvl="2" defTabSz="914400">
              <a:buClr>
                <a:srgbClr val="B22600"/>
              </a:buClr>
            </a:pPr>
            <a:r>
              <a:rPr lang="en-US" sz="2500" dirty="0">
                <a:solidFill>
                  <a:srgbClr val="222222"/>
                </a:solidFill>
              </a:rPr>
              <a:t>Distortion of z-position</a:t>
            </a:r>
          </a:p>
          <a:p>
            <a:pPr lvl="2" defTabSz="914400">
              <a:buClr>
                <a:srgbClr val="B22600"/>
              </a:buClr>
            </a:pPr>
            <a:r>
              <a:rPr lang="en-US" sz="2500" dirty="0">
                <a:solidFill>
                  <a:srgbClr val="222222"/>
                </a:solidFill>
              </a:rPr>
              <a:t>Can have impact on entrance/exit point determination in the TPC</a:t>
            </a:r>
          </a:p>
          <a:p>
            <a:pPr lvl="2" defTabSz="914400">
              <a:buClr>
                <a:srgbClr val="B22600"/>
              </a:buClr>
            </a:pPr>
            <a:r>
              <a:rPr lang="en-US" sz="2500" dirty="0">
                <a:solidFill>
                  <a:srgbClr val="222222"/>
                </a:solidFill>
              </a:rPr>
              <a:t>Can be circumvented with the introduction of “fast” entrance/exit point measurement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B2BE4C3-E5BB-96B2-4F2B-AE2089B416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219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7A3BA0-A281-2A15-3695-030A35D3C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89414-EA60-4C45-E29F-90A293CF4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time projection chamber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36118D-8414-483E-F6C0-3EFCEB35B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April-09-2024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A838597-8F56-EDBF-C9C1-AFEDB8272A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D55F75B-E9A0-01DA-CC2B-312A5C740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272" y="1711231"/>
            <a:ext cx="7823456" cy="40037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215178-27D3-A08A-58FC-C01B9F8ED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202" y="593844"/>
            <a:ext cx="6637595" cy="59593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84EEB6-440F-72C2-C3F7-926030402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" y="1694415"/>
            <a:ext cx="12170664" cy="445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96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1EAB10-B587-203A-D665-3AA8F2ADB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D386E-6795-99E1-E9DA-4375E6103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time projection chamber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7461E7-115A-0E8E-FA2C-734DAB8A6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April-09-2024</a:t>
            </a:r>
            <a:endParaRPr lang="en-US" dirty="0"/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F72BF8A4-B184-B18F-901D-06EA74AD7EFD}"/>
              </a:ext>
            </a:extLst>
          </p:cNvPr>
          <p:cNvSpPr txBox="1">
            <a:spLocks/>
          </p:cNvSpPr>
          <p:nvPr/>
        </p:nvSpPr>
        <p:spPr>
          <a:xfrm>
            <a:off x="247108" y="961194"/>
            <a:ext cx="11724000" cy="536340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buClr>
                <a:srgbClr val="B22600"/>
              </a:buClr>
            </a:pPr>
            <a:r>
              <a:rPr lang="en-US" sz="3200" dirty="0"/>
              <a:t>A TPC for DET-II@IP8</a:t>
            </a:r>
          </a:p>
          <a:p>
            <a:pPr marL="274320" lvl="1" indent="0" defTabSz="914400">
              <a:buClr>
                <a:srgbClr val="B22600"/>
              </a:buClr>
              <a:buNone/>
            </a:pPr>
            <a:r>
              <a:rPr lang="en-US" sz="2400" dirty="0">
                <a:solidFill>
                  <a:srgbClr val="222222"/>
                </a:solidFill>
              </a:rPr>
              <a:t> </a:t>
            </a:r>
          </a:p>
          <a:p>
            <a:pPr lvl="1" defTabSz="914400">
              <a:buClr>
                <a:srgbClr val="B22600"/>
              </a:buClr>
            </a:pPr>
            <a:endParaRPr lang="en-US" sz="2400" dirty="0">
              <a:solidFill>
                <a:srgbClr val="222222"/>
              </a:solidFill>
            </a:endParaRPr>
          </a:p>
          <a:p>
            <a:pPr lvl="1" defTabSz="914400">
              <a:buClr>
                <a:srgbClr val="B22600"/>
              </a:buClr>
            </a:pPr>
            <a:endParaRPr lang="en-US" sz="2400" dirty="0">
              <a:solidFill>
                <a:srgbClr val="222222"/>
              </a:solidFill>
            </a:endParaRPr>
          </a:p>
          <a:p>
            <a:pPr lvl="1" defTabSz="914400">
              <a:buClr>
                <a:srgbClr val="B22600"/>
              </a:buClr>
            </a:pPr>
            <a:endParaRPr lang="en-US" sz="2400" dirty="0">
              <a:solidFill>
                <a:srgbClr val="222222"/>
              </a:solidFill>
            </a:endParaRPr>
          </a:p>
          <a:p>
            <a:pPr lvl="2" defTabSz="914400">
              <a:buClr>
                <a:srgbClr val="B22600"/>
              </a:buClr>
            </a:pPr>
            <a:endParaRPr lang="en-US" sz="1800" dirty="0">
              <a:solidFill>
                <a:srgbClr val="222222"/>
              </a:solidFill>
            </a:endParaRPr>
          </a:p>
          <a:p>
            <a:pPr lvl="2" defTabSz="914400">
              <a:buClr>
                <a:srgbClr val="B22600"/>
              </a:buClr>
            </a:pPr>
            <a:endParaRPr lang="en-US" sz="1800" dirty="0">
              <a:solidFill>
                <a:srgbClr val="222222"/>
              </a:solidFill>
            </a:endParaRPr>
          </a:p>
          <a:p>
            <a:pPr lvl="1" defTabSz="914400">
              <a:buClr>
                <a:srgbClr val="B22600"/>
              </a:buClr>
            </a:pPr>
            <a:r>
              <a:rPr lang="en-US" sz="2400" dirty="0">
                <a:solidFill>
                  <a:srgbClr val="222222"/>
                </a:solidFill>
              </a:rPr>
              <a:t>What PID capabilities are possible?</a:t>
            </a:r>
          </a:p>
          <a:p>
            <a:pPr lvl="1" defTabSz="914400">
              <a:buClr>
                <a:srgbClr val="B22600"/>
              </a:buClr>
            </a:pPr>
            <a:endParaRPr lang="en-US" sz="2400" dirty="0">
              <a:solidFill>
                <a:srgbClr val="222222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83A667A-5838-9339-3230-03F453BA16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223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A9233-8502-4420-939C-D98F98F9C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dirty="0"/>
              <a:t>TPC – PID capabilities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B2655C-6CFB-4F82-BBE2-BD12BD1AB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April-09-2024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E7E364-6A55-4A39-A7F6-A12A6B4897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88563834-6E72-82F4-F968-7A5DC7FED78E}"/>
              </a:ext>
            </a:extLst>
          </p:cNvPr>
          <p:cNvSpPr txBox="1">
            <a:spLocks/>
          </p:cNvSpPr>
          <p:nvPr/>
        </p:nvSpPr>
        <p:spPr>
          <a:xfrm>
            <a:off x="247108" y="961194"/>
            <a:ext cx="11724000" cy="536340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buClr>
                <a:srgbClr val="B22600"/>
              </a:buClr>
            </a:pPr>
            <a:r>
              <a:rPr lang="en-US" sz="3200" dirty="0"/>
              <a:t>Particle Identification via velocity measurement</a:t>
            </a:r>
          </a:p>
          <a:p>
            <a:pPr lvl="2" defTabSz="914400">
              <a:buClr>
                <a:srgbClr val="B22600"/>
              </a:buClr>
            </a:pPr>
            <a:r>
              <a:rPr lang="en-US" sz="2400" dirty="0"/>
              <a:t>Velocity dependent interaction with the detector </a:t>
            </a:r>
            <a:r>
              <a:rPr lang="en-US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ath" panose="00000400000000000000" pitchFamily="2" charset="0"/>
                <a:cs typeface="Symath" panose="00000400000000000000" pitchFamily="2" charset="0"/>
              </a:rPr>
              <a:t>Y</a:t>
            </a:r>
            <a:r>
              <a:rPr lang="en-US" sz="2400" dirty="0"/>
              <a:t> specific ionization</a:t>
            </a:r>
            <a:endParaRPr lang="en-US" sz="2500" dirty="0"/>
          </a:p>
          <a:p>
            <a:pPr marL="0" indent="0" defTabSz="914400">
              <a:buClr>
                <a:srgbClr val="B22600"/>
              </a:buClr>
              <a:buNone/>
            </a:pPr>
            <a:endParaRPr lang="en-US" sz="3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91D44A-3587-9114-21DB-11F764D68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809" y="2171567"/>
            <a:ext cx="9002381" cy="9526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DC5CEA-93B5-5E81-2824-ABE7E2548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8074" y="3078437"/>
            <a:ext cx="5691898" cy="3779563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26343547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412D0-A9F4-7B7A-2FF3-84DE3600B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8BDF0-A3AA-392F-7A72-238702047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dirty="0"/>
              <a:t>TPC – PID capabilities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CB0E44-25D7-9930-9950-9B778011A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April-09-2024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77FD15-68EA-9F2C-605C-FD98579A6C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BC7F70C2-B40E-2614-0979-B2A11C0A26BA}"/>
              </a:ext>
            </a:extLst>
          </p:cNvPr>
          <p:cNvSpPr txBox="1">
            <a:spLocks/>
          </p:cNvSpPr>
          <p:nvPr/>
        </p:nvSpPr>
        <p:spPr>
          <a:xfrm>
            <a:off x="247108" y="961194"/>
            <a:ext cx="11724000" cy="536340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buClr>
                <a:srgbClr val="B22600"/>
              </a:buClr>
            </a:pPr>
            <a:r>
              <a:rPr lang="en-US" sz="3200" dirty="0"/>
              <a:t>Particle Identification via velocity measurement</a:t>
            </a:r>
          </a:p>
          <a:p>
            <a:pPr lvl="2" defTabSz="914400">
              <a:buClr>
                <a:srgbClr val="B22600"/>
              </a:buClr>
            </a:pPr>
            <a:r>
              <a:rPr lang="en-US" sz="2400" dirty="0"/>
              <a:t>Velocity dependent interaction with the detector </a:t>
            </a:r>
            <a:r>
              <a:rPr lang="en-US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ath" panose="00000400000000000000" pitchFamily="2" charset="0"/>
                <a:cs typeface="Symath" panose="00000400000000000000" pitchFamily="2" charset="0"/>
              </a:rPr>
              <a:t>Y</a:t>
            </a:r>
            <a:r>
              <a:rPr lang="en-US" sz="2400" dirty="0"/>
              <a:t> specific ionization</a:t>
            </a:r>
            <a:endParaRPr lang="en-US" sz="2500" dirty="0"/>
          </a:p>
          <a:p>
            <a:pPr marL="0" indent="0" defTabSz="914400">
              <a:buClr>
                <a:srgbClr val="B22600"/>
              </a:buClr>
              <a:buNone/>
            </a:pPr>
            <a:endParaRPr lang="en-US" sz="32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F05DCE9-4B07-BFC7-D03D-0CF1656EA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2" y="2024402"/>
            <a:ext cx="11083636" cy="468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4293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79697-7B1F-F996-9C77-E6286908B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16117-00D9-D917-23C2-7FC179852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dirty="0"/>
              <a:t>TPC – PID capabilities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76ABE3-A65C-44AC-0EAE-A48260711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April-09-2024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E263B5-7570-FA17-19EF-13C347D6D1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6D750CA9-5516-883F-ECA3-FBBD92273086}"/>
              </a:ext>
            </a:extLst>
          </p:cNvPr>
          <p:cNvSpPr txBox="1">
            <a:spLocks/>
          </p:cNvSpPr>
          <p:nvPr/>
        </p:nvSpPr>
        <p:spPr>
          <a:xfrm>
            <a:off x="247108" y="961194"/>
            <a:ext cx="11724000" cy="536340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buClr>
                <a:srgbClr val="B22600"/>
              </a:buClr>
            </a:pPr>
            <a:r>
              <a:rPr lang="en-US" sz="3200" dirty="0"/>
              <a:t>Particle Identification via velocity measurement</a:t>
            </a:r>
          </a:p>
          <a:p>
            <a:pPr lvl="2" defTabSz="914400">
              <a:buClr>
                <a:srgbClr val="B22600"/>
              </a:buClr>
            </a:pPr>
            <a:r>
              <a:rPr lang="en-US" sz="2400" dirty="0"/>
              <a:t>Velocity dependent interaction with the detector </a:t>
            </a:r>
            <a:r>
              <a:rPr lang="en-US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ath" panose="00000400000000000000" pitchFamily="2" charset="0"/>
                <a:cs typeface="Symath" panose="00000400000000000000" pitchFamily="2" charset="0"/>
              </a:rPr>
              <a:t>Y</a:t>
            </a:r>
            <a:r>
              <a:rPr lang="en-US" sz="2400" dirty="0"/>
              <a:t> specific ionization</a:t>
            </a:r>
            <a:endParaRPr lang="en-US" sz="2500" dirty="0"/>
          </a:p>
          <a:p>
            <a:pPr marL="0" indent="0" defTabSz="914400">
              <a:buClr>
                <a:srgbClr val="B22600"/>
              </a:buClr>
              <a:buNone/>
            </a:pPr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49B6AB-7E19-D902-A1F8-CF2DEC427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367" y="2005680"/>
            <a:ext cx="6627267" cy="45768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42D23B-7CF0-E77D-30FD-4EDD691D0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4653" y="2809788"/>
            <a:ext cx="6582694" cy="123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47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0BC2C-2890-4081-D805-9D9D1DB95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38B0F-F79D-4237-1E65-46595551F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dirty="0"/>
              <a:t>TPC – PID capabilities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C8A657-FCC8-E912-E3C6-8B6688949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April-09-2024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218B26-421C-BA8A-E83F-4499F9084F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8D7FD50B-C21D-C209-8AAF-3028F6C2A9D2}"/>
              </a:ext>
            </a:extLst>
          </p:cNvPr>
          <p:cNvSpPr txBox="1">
            <a:spLocks/>
          </p:cNvSpPr>
          <p:nvPr/>
        </p:nvSpPr>
        <p:spPr>
          <a:xfrm>
            <a:off x="247108" y="961194"/>
            <a:ext cx="11724000" cy="536340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buClr>
                <a:srgbClr val="B22600"/>
              </a:buClr>
            </a:pPr>
            <a:r>
              <a:rPr lang="en-US" sz="3200" dirty="0"/>
              <a:t>Particle Identification via velocity measurement</a:t>
            </a:r>
          </a:p>
          <a:p>
            <a:pPr lvl="2" defTabSz="914400">
              <a:buClr>
                <a:srgbClr val="B22600"/>
              </a:buClr>
            </a:pPr>
            <a:r>
              <a:rPr lang="en-US" sz="2400" dirty="0"/>
              <a:t>Traditional charge counting vs cluster counting</a:t>
            </a:r>
            <a:endParaRPr lang="en-US" sz="2500" dirty="0"/>
          </a:p>
          <a:p>
            <a:pPr marL="0" indent="0" defTabSz="914400">
              <a:buClr>
                <a:srgbClr val="B22600"/>
              </a:buClr>
              <a:buNone/>
            </a:pPr>
            <a:endParaRPr lang="en-US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151170-8290-B6C3-48E1-BCD90EAAF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798" y="2133600"/>
            <a:ext cx="7612404" cy="460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447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A9233-8502-4420-939C-D98F98F9C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time projection chamber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B2655C-6CFB-4F82-BBE2-BD12BD1AB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April-09-2024</a:t>
            </a:r>
            <a:endParaRPr lang="en-US" dirty="0"/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487CB004-1548-44FB-BA9A-6940C4491BFF}"/>
              </a:ext>
            </a:extLst>
          </p:cNvPr>
          <p:cNvSpPr txBox="1">
            <a:spLocks/>
          </p:cNvSpPr>
          <p:nvPr/>
        </p:nvSpPr>
        <p:spPr>
          <a:xfrm>
            <a:off x="247108" y="961194"/>
            <a:ext cx="11724000" cy="536340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buClr>
                <a:srgbClr val="B22600"/>
              </a:buClr>
            </a:pPr>
            <a:r>
              <a:rPr lang="en-US" sz="3200" dirty="0"/>
              <a:t>A Time Projection Chamber for DET-II@IP8</a:t>
            </a:r>
          </a:p>
          <a:p>
            <a:pPr lvl="1" defTabSz="914400">
              <a:buClr>
                <a:srgbClr val="B22600"/>
              </a:buClr>
            </a:pPr>
            <a:r>
              <a:rPr lang="en-US" sz="2700" dirty="0"/>
              <a:t>TPC can serve multi purposes</a:t>
            </a:r>
          </a:p>
          <a:p>
            <a:pPr lvl="2" defTabSz="914400">
              <a:buClr>
                <a:srgbClr val="B22600"/>
              </a:buClr>
            </a:pPr>
            <a:r>
              <a:rPr lang="en-US" sz="2500" dirty="0"/>
              <a:t>Tracking</a:t>
            </a:r>
          </a:p>
          <a:p>
            <a:pPr lvl="2" defTabSz="914400">
              <a:buClr>
                <a:srgbClr val="B22600"/>
              </a:buClr>
            </a:pPr>
            <a:r>
              <a:rPr lang="en-US" sz="2500" dirty="0"/>
              <a:t>Pattern recognition</a:t>
            </a:r>
          </a:p>
          <a:p>
            <a:pPr lvl="2" defTabSz="914400">
              <a:buClr>
                <a:srgbClr val="B22600"/>
              </a:buClr>
            </a:pPr>
            <a:r>
              <a:rPr lang="en-US" sz="2500" dirty="0"/>
              <a:t>Momentum determination</a:t>
            </a:r>
          </a:p>
          <a:p>
            <a:pPr lvl="2" defTabSz="914400">
              <a:buClr>
                <a:srgbClr val="B22600"/>
              </a:buClr>
            </a:pPr>
            <a:r>
              <a:rPr lang="en-US" sz="2500" dirty="0"/>
              <a:t>Particle identification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3E136D5-00A4-46E2-9F5F-3779F1CC80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4204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5E12B-0E68-A484-C53D-C34BFAF55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762FB-E52C-10D2-5A88-E52109DBC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dirty="0"/>
              <a:t>TPC – PID capabilities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7BA35D-7C1F-EF0B-B57C-09147B9F9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April-09-2024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FC8851-DE58-D3C4-C179-5675866966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7EF71632-A818-8F83-69D2-26BD5493CF5A}"/>
              </a:ext>
            </a:extLst>
          </p:cNvPr>
          <p:cNvSpPr txBox="1">
            <a:spLocks/>
          </p:cNvSpPr>
          <p:nvPr/>
        </p:nvSpPr>
        <p:spPr>
          <a:xfrm>
            <a:off x="247108" y="961194"/>
            <a:ext cx="11724000" cy="536340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buClr>
                <a:srgbClr val="B22600"/>
              </a:buClr>
            </a:pPr>
            <a:r>
              <a:rPr lang="en-US" sz="3200" dirty="0"/>
              <a:t>Particle Identification via velocity measurement</a:t>
            </a:r>
          </a:p>
          <a:p>
            <a:pPr lvl="2" defTabSz="914400">
              <a:buClr>
                <a:srgbClr val="B22600"/>
              </a:buClr>
            </a:pPr>
            <a:r>
              <a:rPr lang="en-US" sz="2400" dirty="0"/>
              <a:t>Traditional charge counting vs cluster counting</a:t>
            </a:r>
            <a:endParaRPr lang="en-US" sz="2500" dirty="0"/>
          </a:p>
          <a:p>
            <a:pPr marL="0" indent="0" defTabSz="914400">
              <a:buClr>
                <a:srgbClr val="B22600"/>
              </a:buClr>
              <a:buNone/>
            </a:pPr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9DB7EF-94E4-1E76-B546-DED07A406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985" y="1982032"/>
            <a:ext cx="9160030" cy="472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6896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F4D010-0FC3-8295-03E2-DB765FEE1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939F-0918-D252-763C-8B940848D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dirty="0"/>
              <a:t>TPC – PID capabilities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F9B33F-D2AB-21E7-02BD-915EE5707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April-09-2024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85F72B-2FF9-667B-8C3E-51CD1CCCE2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E453EE8A-FBE9-6B2A-ED5A-3E8526A2AB0B}"/>
              </a:ext>
            </a:extLst>
          </p:cNvPr>
          <p:cNvSpPr txBox="1">
            <a:spLocks/>
          </p:cNvSpPr>
          <p:nvPr/>
        </p:nvSpPr>
        <p:spPr>
          <a:xfrm>
            <a:off x="247108" y="961194"/>
            <a:ext cx="11724000" cy="536340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buClr>
                <a:srgbClr val="B22600"/>
              </a:buClr>
            </a:pPr>
            <a:r>
              <a:rPr lang="en-US" sz="3200" dirty="0"/>
              <a:t>Particle Identification via velocity measurement</a:t>
            </a:r>
          </a:p>
          <a:p>
            <a:pPr lvl="2" defTabSz="914400">
              <a:buClr>
                <a:srgbClr val="B22600"/>
              </a:buClr>
            </a:pPr>
            <a:r>
              <a:rPr lang="en-US" sz="2400" dirty="0"/>
              <a:t>Count each electron </a:t>
            </a:r>
            <a:r>
              <a:rPr lang="en-US" sz="24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ath" panose="00000400000000000000" pitchFamily="2" charset="0"/>
                <a:cs typeface="Symath" panose="00000400000000000000" pitchFamily="2" charset="0"/>
              </a:rPr>
              <a:t>Y</a:t>
            </a:r>
            <a:r>
              <a:rPr lang="en-US" sz="2400" dirty="0"/>
              <a:t> GridPix</a:t>
            </a:r>
            <a:endParaRPr lang="en-US" sz="2500" dirty="0"/>
          </a:p>
          <a:p>
            <a:pPr marL="0" indent="0" defTabSz="914400">
              <a:buClr>
                <a:srgbClr val="B22600"/>
              </a:buClr>
              <a:buNone/>
            </a:pPr>
            <a:endParaRPr lang="en-US" sz="32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3B385B9-2E3B-94DB-B80C-1638F0EF55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2725153"/>
            <a:ext cx="7192157" cy="4053511"/>
          </a:xfrm>
        </p:spPr>
        <p:txBody>
          <a:bodyPr>
            <a:normAutofit/>
          </a:bodyPr>
          <a:lstStyle/>
          <a:p>
            <a:r>
              <a:rPr lang="en-US" dirty="0"/>
              <a:t>Ultimate dE/dx device.</a:t>
            </a:r>
          </a:p>
          <a:p>
            <a:pPr lvl="1"/>
            <a:r>
              <a:rPr lang="en-US" dirty="0"/>
              <a:t>Avalanche grid in front of 55 x 55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m</a:t>
            </a:r>
            <a:r>
              <a:rPr lang="en-US" baseline="30000" dirty="0"/>
              <a:t>2</a:t>
            </a:r>
            <a:r>
              <a:rPr lang="en-US" dirty="0"/>
              <a:t> pixels.</a:t>
            </a:r>
          </a:p>
          <a:p>
            <a:pPr lvl="1"/>
            <a:r>
              <a:rPr lang="en-US" dirty="0"/>
              <a:t>&gt;90% efficiency for single electrons.</a:t>
            </a:r>
          </a:p>
          <a:p>
            <a:pPr lvl="1"/>
            <a:r>
              <a:rPr lang="en-US" dirty="0"/>
              <a:t>Goals:</a:t>
            </a:r>
          </a:p>
          <a:p>
            <a:pPr lvl="2"/>
            <a:r>
              <a:rPr lang="en-US" dirty="0"/>
              <a:t>Enough diffusion to get every electron into a different hole.</a:t>
            </a:r>
          </a:p>
          <a:p>
            <a:pPr lvl="2"/>
            <a:r>
              <a:rPr lang="en-US" dirty="0"/>
              <a:t>Count electrons one-by-one.</a:t>
            </a:r>
          </a:p>
          <a:p>
            <a:pPr lvl="1"/>
            <a:r>
              <a:rPr lang="en-US" dirty="0"/>
              <a:t>Three generations of development and continuing.</a:t>
            </a:r>
          </a:p>
          <a:p>
            <a:r>
              <a:rPr lang="en-US" dirty="0"/>
              <a:t>Small area is not particularly expensive.</a:t>
            </a:r>
          </a:p>
          <a:p>
            <a:pPr lvl="1"/>
            <a:r>
              <a:rPr lang="en-US" dirty="0"/>
              <a:t>1800 chips (order/produce/test 3600) = $716k</a:t>
            </a:r>
          </a:p>
          <a:p>
            <a:pPr lvl="1"/>
            <a:r>
              <a:rPr lang="en-US" dirty="0"/>
              <a:t>Careful: 1.2-5.4 kW of power (occupancy dependent).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DF2A94-04EA-B431-1DFA-C3D0C6A70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6148" y="1502911"/>
            <a:ext cx="3296222" cy="2459489"/>
          </a:xfrm>
          <a:prstGeom prst="rect">
            <a:avLst/>
          </a:prstGeom>
        </p:spPr>
      </p:pic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5A67EA3-6C33-4730-FFF0-E8B2BA91C4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449" y="4007130"/>
            <a:ext cx="4337621" cy="264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32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F4578-3696-8190-D73D-A141DA781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76117-DF95-8372-6404-D5AC86793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dirty="0"/>
              <a:t>TPC – PID capabilities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3E9B07-F811-7A42-842D-A68EB07B1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April-09-2024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3862D9-B71F-5E65-E91A-D5E9289A6F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C48E19E9-7193-DE04-5238-3BECF2DD159F}"/>
              </a:ext>
            </a:extLst>
          </p:cNvPr>
          <p:cNvSpPr txBox="1">
            <a:spLocks/>
          </p:cNvSpPr>
          <p:nvPr/>
        </p:nvSpPr>
        <p:spPr>
          <a:xfrm>
            <a:off x="247108" y="961194"/>
            <a:ext cx="11724000" cy="536340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buClr>
                <a:srgbClr val="B22600"/>
              </a:buClr>
            </a:pPr>
            <a:r>
              <a:rPr lang="en-US" sz="3200" dirty="0"/>
              <a:t>Particle Identification via velocity measurement</a:t>
            </a:r>
          </a:p>
          <a:p>
            <a:pPr lvl="2" defTabSz="914400">
              <a:buClr>
                <a:srgbClr val="B22600"/>
              </a:buClr>
            </a:pPr>
            <a:r>
              <a:rPr lang="en-US" sz="2400" dirty="0"/>
              <a:t>Count each electron </a:t>
            </a:r>
            <a:r>
              <a:rPr lang="en-US" sz="24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ath" panose="00000400000000000000" pitchFamily="2" charset="0"/>
                <a:cs typeface="Symath" panose="00000400000000000000" pitchFamily="2" charset="0"/>
              </a:rPr>
              <a:t>Y</a:t>
            </a:r>
            <a:r>
              <a:rPr lang="en-US" sz="2400" dirty="0"/>
              <a:t> GridPix</a:t>
            </a:r>
          </a:p>
          <a:p>
            <a:pPr lvl="2" defTabSz="914400">
              <a:buClr>
                <a:srgbClr val="B22600"/>
              </a:buClr>
            </a:pPr>
            <a:r>
              <a:rPr lang="en-US" sz="2400" dirty="0"/>
              <a:t>Anticipated </a:t>
            </a:r>
            <a:r>
              <a:rPr lang="en-US" sz="2400" dirty="0" err="1"/>
              <a:t>dE</a:t>
            </a:r>
            <a:r>
              <a:rPr lang="en-US" sz="2400" dirty="0"/>
              <a:t>/dx resolution</a:t>
            </a:r>
            <a:endParaRPr lang="en-US" sz="2500" dirty="0"/>
          </a:p>
          <a:p>
            <a:pPr marL="0" indent="0" defTabSz="914400">
              <a:buClr>
                <a:srgbClr val="B22600"/>
              </a:buClr>
              <a:buNone/>
            </a:pPr>
            <a:endParaRPr lang="en-US" sz="32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C10CC1B-AE47-4021-7CB1-1194E03EB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187" y="3057525"/>
            <a:ext cx="9953625" cy="26574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25E4AA2-0B0A-C0FB-C255-3D4C909C0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" y="2771775"/>
            <a:ext cx="12144375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173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6255E-0B1C-D180-8307-474C38C736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6F4EF-15F9-76E6-CB84-B84DD6CAB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A TPC for DET-II@IP8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2786AF-F505-2274-3760-A002885BC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April-09-2024</a:t>
            </a:r>
            <a:endParaRPr lang="en-US" dirty="0"/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21F02CA5-DC87-F984-C94C-993E6F7EBC76}"/>
              </a:ext>
            </a:extLst>
          </p:cNvPr>
          <p:cNvSpPr txBox="1">
            <a:spLocks/>
          </p:cNvSpPr>
          <p:nvPr/>
        </p:nvSpPr>
        <p:spPr>
          <a:xfrm>
            <a:off x="247108" y="961194"/>
            <a:ext cx="11724000" cy="536340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buClr>
                <a:srgbClr val="B22600"/>
              </a:buClr>
            </a:pPr>
            <a:endParaRPr lang="en-US" sz="3200" dirty="0"/>
          </a:p>
          <a:p>
            <a:pPr marL="274320" lvl="1" indent="0" defTabSz="914400">
              <a:buClr>
                <a:srgbClr val="B22600"/>
              </a:buClr>
              <a:buNone/>
            </a:pPr>
            <a:r>
              <a:rPr lang="en-US" sz="2400" dirty="0">
                <a:solidFill>
                  <a:srgbClr val="222222"/>
                </a:solidFill>
              </a:rPr>
              <a:t> </a:t>
            </a:r>
          </a:p>
          <a:p>
            <a:pPr marL="274320" lvl="1" indent="0" defTabSz="914400">
              <a:buClr>
                <a:srgbClr val="B22600"/>
              </a:buClr>
              <a:buNone/>
            </a:pPr>
            <a:r>
              <a:rPr lang="en-US" sz="2400" dirty="0">
                <a:solidFill>
                  <a:srgbClr val="222222"/>
                </a:solidFill>
              </a:rPr>
              <a:t> </a:t>
            </a:r>
          </a:p>
          <a:p>
            <a:pPr lvl="1" defTabSz="914400">
              <a:buClr>
                <a:srgbClr val="B22600"/>
              </a:buClr>
            </a:pPr>
            <a:endParaRPr lang="en-US" sz="2400" dirty="0">
              <a:solidFill>
                <a:srgbClr val="222222"/>
              </a:solidFill>
            </a:endParaRPr>
          </a:p>
          <a:p>
            <a:pPr lvl="1" defTabSz="914400">
              <a:buClr>
                <a:srgbClr val="B22600"/>
              </a:buClr>
            </a:pPr>
            <a:endParaRPr lang="en-US" sz="2400" dirty="0">
              <a:solidFill>
                <a:srgbClr val="222222"/>
              </a:solidFill>
            </a:endParaRPr>
          </a:p>
          <a:p>
            <a:pPr lvl="2" defTabSz="914400">
              <a:buClr>
                <a:srgbClr val="B22600"/>
              </a:buClr>
            </a:pPr>
            <a:endParaRPr lang="en-US" sz="1800" dirty="0">
              <a:solidFill>
                <a:srgbClr val="222222"/>
              </a:solidFill>
            </a:endParaRPr>
          </a:p>
          <a:p>
            <a:pPr lvl="2" defTabSz="914400">
              <a:buClr>
                <a:srgbClr val="B22600"/>
              </a:buClr>
            </a:pPr>
            <a:endParaRPr lang="en-US" sz="1800" dirty="0">
              <a:solidFill>
                <a:srgbClr val="222222"/>
              </a:solidFill>
            </a:endParaRPr>
          </a:p>
          <a:p>
            <a:pPr lvl="1" defTabSz="914400">
              <a:buClr>
                <a:srgbClr val="B22600"/>
              </a:buClr>
            </a:pPr>
            <a:endParaRPr lang="en-US" sz="2400" dirty="0">
              <a:solidFill>
                <a:srgbClr val="222222"/>
              </a:solidFill>
            </a:endParaRPr>
          </a:p>
          <a:p>
            <a:pPr lvl="1" defTabSz="914400">
              <a:buClr>
                <a:srgbClr val="B22600"/>
              </a:buClr>
            </a:pPr>
            <a:r>
              <a:rPr lang="en-US" sz="2400" dirty="0">
                <a:solidFill>
                  <a:srgbClr val="222222"/>
                </a:solidFill>
              </a:rPr>
              <a:t>What are the material budgets?</a:t>
            </a:r>
          </a:p>
          <a:p>
            <a:pPr lvl="2" defTabSz="914400">
              <a:buClr>
                <a:srgbClr val="B22600"/>
              </a:buClr>
            </a:pPr>
            <a:r>
              <a:rPr lang="en-US" sz="2200" dirty="0">
                <a:solidFill>
                  <a:srgbClr val="222222"/>
                </a:solidFill>
              </a:rPr>
              <a:t>Keep material budgets at minimum to avoid multiple scattering, secondary particle production, …</a:t>
            </a:r>
          </a:p>
          <a:p>
            <a:pPr lvl="1" defTabSz="914400">
              <a:buClr>
                <a:srgbClr val="B22600"/>
              </a:buClr>
            </a:pPr>
            <a:endParaRPr lang="en-US" sz="2400" dirty="0">
              <a:solidFill>
                <a:srgbClr val="222222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90E98D8-77E6-A346-3965-04BF4F1123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8997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BAE5C8-8711-4243-BF67-95F443BDF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April-09-2024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D88CE03-18E5-4111-89AE-B13EC3E8F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600" y="65663"/>
            <a:ext cx="8793000" cy="596790"/>
          </a:xfrm>
        </p:spPr>
        <p:txBody>
          <a:bodyPr>
            <a:normAutofit fontScale="90000"/>
          </a:bodyPr>
          <a:lstStyle/>
          <a:p>
            <a:r>
              <a:rPr lang="en-US"/>
              <a:t>Babar Magnet and</a:t>
            </a:r>
            <a:r>
              <a:rPr lang="en-US" sz="2800"/>
              <a:t> </a:t>
            </a:r>
            <a:r>
              <a:rPr lang="en-US" dirty="0"/>
              <a:t>TPC - Material Budget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8A8ABBD3-5D1D-42E2-9E3F-3CB9015D21D3}"/>
              </a:ext>
            </a:extLst>
          </p:cNvPr>
          <p:cNvSpPr txBox="1">
            <a:spLocks/>
          </p:cNvSpPr>
          <p:nvPr/>
        </p:nvSpPr>
        <p:spPr>
          <a:xfrm>
            <a:off x="1697736" y="1152144"/>
            <a:ext cx="8793000" cy="542433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buClr>
                <a:srgbClr val="B22600"/>
              </a:buClr>
            </a:pPr>
            <a:endParaRPr lang="en-US" sz="2700" dirty="0">
              <a:latin typeface="Georgi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0C161D-EBC4-41C5-AB96-A480144702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43D62A-D997-4996-80D7-3EBE6CA16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331" y="662598"/>
            <a:ext cx="10569336" cy="58906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ADB471-6F12-46AA-A386-0759A88F5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2033" y="853286"/>
            <a:ext cx="7047934" cy="543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60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6FAE9B-3561-09BA-6A17-D33C59883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D85E0-6FD1-CD3B-2F02-3F12BEDDE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A TPC for DET-II@IP8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C35694-5D89-8790-F0B4-A3D86D6E7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April-09-2024</a:t>
            </a:r>
            <a:endParaRPr lang="en-US" dirty="0"/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2884E04D-DDCC-DAD8-B118-D5EA1C91BE20}"/>
              </a:ext>
            </a:extLst>
          </p:cNvPr>
          <p:cNvSpPr txBox="1">
            <a:spLocks/>
          </p:cNvSpPr>
          <p:nvPr/>
        </p:nvSpPr>
        <p:spPr>
          <a:xfrm>
            <a:off x="247108" y="961194"/>
            <a:ext cx="11724000" cy="536340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buClr>
                <a:srgbClr val="B22600"/>
              </a:buClr>
            </a:pPr>
            <a:endParaRPr lang="en-US" sz="3200" dirty="0"/>
          </a:p>
          <a:p>
            <a:pPr marL="274320" lvl="1" indent="0" defTabSz="914400">
              <a:buClr>
                <a:srgbClr val="B22600"/>
              </a:buClr>
              <a:buNone/>
            </a:pPr>
            <a:r>
              <a:rPr lang="en-US" sz="2400" dirty="0">
                <a:solidFill>
                  <a:srgbClr val="222222"/>
                </a:solidFill>
              </a:rPr>
              <a:t> </a:t>
            </a:r>
          </a:p>
          <a:p>
            <a:pPr marL="274320" lvl="1" indent="0" defTabSz="914400">
              <a:buClr>
                <a:srgbClr val="B22600"/>
              </a:buClr>
              <a:buNone/>
            </a:pPr>
            <a:r>
              <a:rPr lang="en-US" sz="2400" dirty="0">
                <a:solidFill>
                  <a:srgbClr val="222222"/>
                </a:solidFill>
              </a:rPr>
              <a:t> </a:t>
            </a:r>
          </a:p>
          <a:p>
            <a:pPr lvl="1" defTabSz="914400">
              <a:buClr>
                <a:srgbClr val="B22600"/>
              </a:buClr>
            </a:pPr>
            <a:endParaRPr lang="en-US" sz="2400" dirty="0">
              <a:solidFill>
                <a:srgbClr val="222222"/>
              </a:solidFill>
            </a:endParaRPr>
          </a:p>
          <a:p>
            <a:pPr lvl="1" defTabSz="914400">
              <a:buClr>
                <a:srgbClr val="B22600"/>
              </a:buClr>
            </a:pPr>
            <a:endParaRPr lang="en-US" sz="2400" dirty="0">
              <a:solidFill>
                <a:srgbClr val="222222"/>
              </a:solidFill>
            </a:endParaRPr>
          </a:p>
          <a:p>
            <a:pPr lvl="2" defTabSz="914400">
              <a:buClr>
                <a:srgbClr val="B22600"/>
              </a:buClr>
            </a:pPr>
            <a:endParaRPr lang="en-US" sz="1800" dirty="0">
              <a:solidFill>
                <a:srgbClr val="222222"/>
              </a:solidFill>
            </a:endParaRPr>
          </a:p>
          <a:p>
            <a:pPr lvl="2" defTabSz="914400">
              <a:buClr>
                <a:srgbClr val="B22600"/>
              </a:buClr>
            </a:pPr>
            <a:endParaRPr lang="en-US" sz="1800" dirty="0">
              <a:solidFill>
                <a:srgbClr val="222222"/>
              </a:solidFill>
            </a:endParaRPr>
          </a:p>
          <a:p>
            <a:pPr lvl="1" defTabSz="914400">
              <a:buClr>
                <a:srgbClr val="B22600"/>
              </a:buClr>
            </a:pPr>
            <a:endParaRPr lang="en-US" sz="2400" dirty="0">
              <a:solidFill>
                <a:srgbClr val="222222"/>
              </a:solidFill>
            </a:endParaRPr>
          </a:p>
          <a:p>
            <a:pPr lvl="1" defTabSz="914400">
              <a:buClr>
                <a:srgbClr val="B22600"/>
              </a:buClr>
            </a:pPr>
            <a:endParaRPr lang="en-US" sz="2200" dirty="0">
              <a:solidFill>
                <a:srgbClr val="222222"/>
              </a:solidFill>
            </a:endParaRPr>
          </a:p>
          <a:p>
            <a:pPr lvl="1" defTabSz="914400">
              <a:buClr>
                <a:srgbClr val="B22600"/>
              </a:buClr>
            </a:pPr>
            <a:endParaRPr lang="en-US" sz="2400" dirty="0">
              <a:solidFill>
                <a:srgbClr val="222222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915A58D-2745-92C7-6C2C-743083DE4E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88A2FC-08E1-E08F-CB70-49219305D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307" y="1666629"/>
            <a:ext cx="11355385" cy="352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4423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4F6028-0A46-49C3-ADFA-447A5E7BB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April-09-2024</a:t>
            </a:r>
            <a:endParaRPr lang="en-US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2FF9ED44-99A5-4656-9B20-57EE90FCAD85}"/>
              </a:ext>
            </a:extLst>
          </p:cNvPr>
          <p:cNvSpPr txBox="1">
            <a:spLocks/>
          </p:cNvSpPr>
          <p:nvPr/>
        </p:nvSpPr>
        <p:spPr>
          <a:xfrm>
            <a:off x="0" y="1524000"/>
            <a:ext cx="12192000" cy="45994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dirty="0"/>
              <a:t>Field Cage </a:t>
            </a:r>
            <a:r>
              <a:rPr lang="en-US" sz="2700" dirty="0">
                <a:sym typeface="Wingdings" panose="05000000000000000000" pitchFamily="2" charset="2"/>
              </a:rPr>
              <a:t> Inner/Outer for sPHENIX</a:t>
            </a:r>
          </a:p>
          <a:p>
            <a:pPr lvl="1"/>
            <a:r>
              <a:rPr lang="en-US" sz="2200" dirty="0"/>
              <a:t>Hybrid between STAR and ILD</a:t>
            </a:r>
          </a:p>
          <a:p>
            <a:pPr lvl="1"/>
            <a:endParaRPr lang="en-US" sz="2200" dirty="0">
              <a:sym typeface="Wingdings" panose="05000000000000000000" pitchFamily="2" charset="2"/>
            </a:endParaRPr>
          </a:p>
        </p:txBody>
      </p:sp>
      <p:pic>
        <p:nvPicPr>
          <p:cNvPr id="8" name="Picture 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3894A8D9-0689-4272-88AF-E422932F2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984" y="2170127"/>
            <a:ext cx="6908032" cy="44137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5CD42E-88A7-4ABB-B8E7-FBC4F4CCB0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845"/>
          <a:stretch/>
        </p:blipFill>
        <p:spPr>
          <a:xfrm>
            <a:off x="1711851" y="2200844"/>
            <a:ext cx="8866514" cy="3844853"/>
          </a:xfrm>
          <a:prstGeom prst="rect">
            <a:avLst/>
          </a:prstGeom>
          <a:ln>
            <a:noFill/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2EEB8-04B7-4760-BC43-7AA8DC00FA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1E1E18A-E1F7-4B9A-8E76-C0964AE40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65088"/>
            <a:ext cx="11723688" cy="596900"/>
          </a:xfrm>
        </p:spPr>
        <p:txBody>
          <a:bodyPr>
            <a:noAutofit/>
          </a:bodyPr>
          <a:lstStyle/>
          <a:p>
            <a:r>
              <a:rPr lang="en-US" sz="3800" dirty="0"/>
              <a:t>TPC - Material Budget</a:t>
            </a:r>
          </a:p>
        </p:txBody>
      </p:sp>
    </p:spTree>
    <p:extLst>
      <p:ext uri="{BB962C8B-B14F-4D97-AF65-F5344CB8AC3E}">
        <p14:creationId xmlns:p14="http://schemas.microsoft.com/office/powerpoint/2010/main" val="257941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D69358-6D25-B2D0-2AA8-DE3E3B848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8D1C48-E6B7-57E3-FFA3-F89FBB24B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April-09-2024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2CBC3D-114F-A54A-1568-BB35B4EAF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600" y="65663"/>
            <a:ext cx="8793000" cy="59679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Gridpix</a:t>
            </a:r>
            <a:r>
              <a:rPr lang="en-US" dirty="0"/>
              <a:t> TPC - Material Budget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344AFFF4-29B9-EBFF-D2FD-9964ADE94E33}"/>
              </a:ext>
            </a:extLst>
          </p:cNvPr>
          <p:cNvSpPr txBox="1">
            <a:spLocks/>
          </p:cNvSpPr>
          <p:nvPr/>
        </p:nvSpPr>
        <p:spPr>
          <a:xfrm>
            <a:off x="1697736" y="1152144"/>
            <a:ext cx="8793000" cy="542433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buClr>
                <a:srgbClr val="B22600"/>
              </a:buClr>
            </a:pPr>
            <a:endParaRPr lang="en-US" sz="2700" dirty="0">
              <a:latin typeface="Georgi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763945-32EA-BD52-210C-7E96216154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B87713-F01D-AE7B-125B-9C9FCE9063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845"/>
          <a:stretch/>
        </p:blipFill>
        <p:spPr>
          <a:xfrm>
            <a:off x="337404" y="649857"/>
            <a:ext cx="6337716" cy="2748271"/>
          </a:xfrm>
          <a:prstGeom prst="rect">
            <a:avLst/>
          </a:prstGeom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417517-9FE4-2ECE-A32F-625DAA03B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6314" y="4294188"/>
            <a:ext cx="2852738" cy="236696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91BB87-A20B-81C2-A104-12D68AC99B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404" y="4319721"/>
            <a:ext cx="2852738" cy="236696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7A3220D-DD18-9E5D-CCF7-74975737815C}"/>
              </a:ext>
            </a:extLst>
          </p:cNvPr>
          <p:cNvSpPr txBox="1"/>
          <p:nvPr/>
        </p:nvSpPr>
        <p:spPr>
          <a:xfrm>
            <a:off x="337404" y="3647857"/>
            <a:ext cx="3111749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sPHENIX: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45 kV &amp; 18 layers kapton.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18844C-528A-CE1C-656E-BEAD1963B4B1}"/>
              </a:ext>
            </a:extLst>
          </p:cNvPr>
          <p:cNvSpPr txBox="1"/>
          <p:nvPr/>
        </p:nvSpPr>
        <p:spPr>
          <a:xfrm>
            <a:off x="3766314" y="3647857"/>
            <a:ext cx="3005951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EIC: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10 kV &amp; 5 layers kapton.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4F35D95-AB0E-819C-1639-DA08FA884A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6640" y="1345601"/>
            <a:ext cx="4447956" cy="32238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102B92B-24C2-072C-934E-D4145CC1419B}"/>
              </a:ext>
            </a:extLst>
          </p:cNvPr>
          <p:cNvSpPr txBox="1"/>
          <p:nvPr/>
        </p:nvSpPr>
        <p:spPr>
          <a:xfrm>
            <a:off x="7556916" y="859472"/>
            <a:ext cx="130513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End Cap: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26F810-BA15-4AAD-EA89-A274F6943203}"/>
              </a:ext>
            </a:extLst>
          </p:cNvPr>
          <p:cNvSpPr txBox="1"/>
          <p:nvPr/>
        </p:nvSpPr>
        <p:spPr>
          <a:xfrm>
            <a:off x="7824932" y="4903037"/>
            <a:ext cx="416894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Temperature Profiles:  3 kW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Coolant above the dew point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Conventional Cooling OK at 4%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cooling promises ~2% 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D14DF1-EAD0-4723-F01D-D85C778E7DE4}"/>
              </a:ext>
            </a:extLst>
          </p:cNvPr>
          <p:cNvSpPr txBox="1"/>
          <p:nvPr/>
        </p:nvSpPr>
        <p:spPr>
          <a:xfrm>
            <a:off x="1219200" y="859472"/>
            <a:ext cx="89479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Barrel:</a:t>
            </a:r>
          </a:p>
        </p:txBody>
      </p:sp>
    </p:spTree>
    <p:extLst>
      <p:ext uri="{BB962C8B-B14F-4D97-AF65-F5344CB8AC3E}">
        <p14:creationId xmlns:p14="http://schemas.microsoft.com/office/powerpoint/2010/main" val="33221130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8FBEA-96CC-41A0-ABDC-E5E5AD76F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dirty="0"/>
              <a:t>S</a:t>
            </a:r>
            <a:r>
              <a:rPr lang="en-US" dirty="0"/>
              <a:t>phenix TPC construction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67654F-C57B-4CFE-8657-616B0F965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April-09-2024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9EA44-3A5C-4967-A41A-E6B5EF0C6A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56A1C73-F881-4BA5-A4C5-72CCCE60D3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68" t="18307" r="20687"/>
          <a:stretch/>
        </p:blipFill>
        <p:spPr>
          <a:xfrm>
            <a:off x="51821" y="786059"/>
            <a:ext cx="5129779" cy="45643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4DDDAB-790B-4698-A4B6-8FA565E35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0" y="1721168"/>
            <a:ext cx="12164378" cy="34156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91ACB5-81A4-4262-8EAA-A4B1E5AEC3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68" t="18486" r="20371" b="39791"/>
          <a:stretch/>
        </p:blipFill>
        <p:spPr>
          <a:xfrm>
            <a:off x="1782960" y="2820350"/>
            <a:ext cx="8626080" cy="33318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CE5F72-9D9F-4DE6-A20E-E99919A536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94711"/>
            <a:ext cx="12192000" cy="34685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864C9B-48DB-4C04-A13A-5E25FC17A1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479" y="1157504"/>
            <a:ext cx="11067040" cy="52954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A86F8C-237E-41DE-9CCF-A66AD6D5CF05}"/>
              </a:ext>
            </a:extLst>
          </p:cNvPr>
          <p:cNvSpPr txBox="1"/>
          <p:nvPr/>
        </p:nvSpPr>
        <p:spPr>
          <a:xfrm>
            <a:off x="6498336" y="2590800"/>
            <a:ext cx="2036064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Ready for take-off</a:t>
            </a:r>
          </a:p>
        </p:txBody>
      </p:sp>
    </p:spTree>
    <p:extLst>
      <p:ext uri="{BB962C8B-B14F-4D97-AF65-F5344CB8AC3E}">
        <p14:creationId xmlns:p14="http://schemas.microsoft.com/office/powerpoint/2010/main" val="143988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8FBEA-96CC-41A0-ABDC-E5E5AD76F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dirty="0"/>
              <a:t>S</a:t>
            </a:r>
            <a:r>
              <a:rPr lang="en-US" dirty="0"/>
              <a:t>phenix TPC construction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67654F-C57B-4CFE-8657-616B0F965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April-09-2024</a:t>
            </a:r>
            <a:endParaRPr lang="en-US" dirty="0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C37D3C6E-A5D9-4A71-A177-85142AC9FCF7}"/>
              </a:ext>
            </a:extLst>
          </p:cNvPr>
          <p:cNvSpPr txBox="1">
            <a:spLocks/>
          </p:cNvSpPr>
          <p:nvPr/>
        </p:nvSpPr>
        <p:spPr>
          <a:xfrm>
            <a:off x="0" y="1143000"/>
            <a:ext cx="6400800" cy="45994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dirty="0"/>
              <a:t>We are also building the TPC</a:t>
            </a:r>
          </a:p>
          <a:p>
            <a:pPr lvl="1"/>
            <a:r>
              <a:rPr lang="en-US" sz="2200" dirty="0"/>
              <a:t>Mandrel</a:t>
            </a:r>
          </a:p>
          <a:p>
            <a:pPr lvl="2"/>
            <a:r>
              <a:rPr lang="en-US" dirty="0"/>
              <a:t>Inner FC</a:t>
            </a:r>
          </a:p>
          <a:p>
            <a:pPr lvl="2"/>
            <a:r>
              <a:rPr lang="en-US" dirty="0"/>
              <a:t>Outer FC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9EA44-3A5C-4967-A41A-E6B5EF0C6A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8B7E54-8293-4633-8FC5-9AE0C39909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929" b="22349"/>
          <a:stretch/>
        </p:blipFill>
        <p:spPr>
          <a:xfrm>
            <a:off x="126761" y="762000"/>
            <a:ext cx="11398237" cy="577997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1C9B9DC-BC6C-40F2-A861-F7760FAFC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9600"/>
            <a:ext cx="7866600" cy="589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27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FB5041-A7B2-E767-5798-A8AE2A4BE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61F06-C178-70D3-567E-6E040C927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time projection chamber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D7F39A-D585-7720-DB20-6CA74E66F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April-09-2024</a:t>
            </a:r>
            <a:endParaRPr lang="en-US" dirty="0"/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DECA3093-A6C6-EE08-F1F9-EBDAE537E479}"/>
              </a:ext>
            </a:extLst>
          </p:cNvPr>
          <p:cNvSpPr txBox="1">
            <a:spLocks/>
          </p:cNvSpPr>
          <p:nvPr/>
        </p:nvSpPr>
        <p:spPr>
          <a:xfrm>
            <a:off x="247108" y="961194"/>
            <a:ext cx="11724000" cy="536340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buClr>
                <a:srgbClr val="B22600"/>
              </a:buClr>
            </a:pPr>
            <a:r>
              <a:rPr lang="en-US" sz="3200" dirty="0"/>
              <a:t>A Time Projection Chamber for DET-II@IP8</a:t>
            </a:r>
          </a:p>
          <a:p>
            <a:pPr lvl="2" defTabSz="914400">
              <a:buClr>
                <a:srgbClr val="B22600"/>
              </a:buClr>
            </a:pPr>
            <a:r>
              <a:rPr lang="en-US" sz="2500" dirty="0"/>
              <a:t>Gas ionization </a:t>
            </a:r>
            <a:r>
              <a:rPr lang="en-US" sz="28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ath" panose="00000400000000000000" pitchFamily="2" charset="0"/>
                <a:cs typeface="Symath" panose="00000400000000000000" pitchFamily="2" charset="0"/>
              </a:rPr>
              <a:t>Y</a:t>
            </a:r>
            <a:r>
              <a:rPr lang="en-US" sz="2500" dirty="0">
                <a:sym typeface="Wingdings" panose="05000000000000000000" pitchFamily="2" charset="2"/>
              </a:rPr>
              <a:t> drift </a:t>
            </a:r>
            <a:r>
              <a:rPr lang="en-US" sz="28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ath" panose="00000400000000000000" pitchFamily="2" charset="0"/>
                <a:cs typeface="Symath" panose="00000400000000000000" pitchFamily="2" charset="0"/>
              </a:rPr>
              <a:t>Y</a:t>
            </a:r>
            <a:r>
              <a:rPr lang="en-US" sz="2500" dirty="0">
                <a:sym typeface="Wingdings" panose="05000000000000000000" pitchFamily="2" charset="2"/>
              </a:rPr>
              <a:t> amplification </a:t>
            </a:r>
            <a:r>
              <a:rPr lang="en-US" sz="28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ath" panose="00000400000000000000" pitchFamily="2" charset="0"/>
                <a:cs typeface="Symath" panose="00000400000000000000" pitchFamily="2" charset="0"/>
              </a:rPr>
              <a:t>Y</a:t>
            </a:r>
            <a:r>
              <a:rPr lang="en-US" sz="2500" dirty="0">
                <a:sym typeface="Wingdings" panose="05000000000000000000" pitchFamily="2" charset="2"/>
              </a:rPr>
              <a:t> sampling on pads</a:t>
            </a:r>
          </a:p>
          <a:p>
            <a:pPr lvl="2" defTabSz="914400">
              <a:buClr>
                <a:srgbClr val="B22600"/>
              </a:buClr>
            </a:pPr>
            <a:r>
              <a:rPr lang="en-US" sz="2500" dirty="0">
                <a:sym typeface="Wingdings" panose="05000000000000000000" pitchFamily="2" charset="2"/>
              </a:rPr>
              <a:t>Reconstruction of z-coordinates from drift time</a:t>
            </a:r>
          </a:p>
          <a:p>
            <a:pPr lvl="2" defTabSz="914400">
              <a:buClr>
                <a:srgbClr val="B22600"/>
              </a:buClr>
            </a:pPr>
            <a:r>
              <a:rPr lang="en-US" sz="2500" dirty="0">
                <a:sym typeface="Wingdings" panose="05000000000000000000" pitchFamily="2" charset="2"/>
              </a:rPr>
              <a:t>Electric field homogeneity important for undisturbed projection</a:t>
            </a:r>
            <a:endParaRPr lang="en-US" sz="2500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D1A2544-E35E-5688-CC04-50F80307CB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76D43B-5571-108A-9B13-6796B98D274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41882" y="2825430"/>
            <a:ext cx="8708234" cy="403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2726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B45F4-344D-25F0-E96B-88BED7732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5A54D-3544-93B7-470A-636A17E02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time projection chamber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31EFA4-91F0-2DCC-C747-6166CAFFB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April-09-2024</a:t>
            </a:r>
            <a:endParaRPr lang="en-US" dirty="0"/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052CF957-52C2-5B42-2B6C-68A5E509508A}"/>
              </a:ext>
            </a:extLst>
          </p:cNvPr>
          <p:cNvSpPr txBox="1">
            <a:spLocks/>
          </p:cNvSpPr>
          <p:nvPr/>
        </p:nvSpPr>
        <p:spPr>
          <a:xfrm>
            <a:off x="247108" y="961194"/>
            <a:ext cx="11724000" cy="536340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buClr>
                <a:srgbClr val="B22600"/>
              </a:buClr>
            </a:pPr>
            <a:r>
              <a:rPr lang="en-US" sz="3200" dirty="0"/>
              <a:t>A TPC for DET-II@IP8</a:t>
            </a:r>
          </a:p>
          <a:p>
            <a:pPr marL="274320" lvl="1" indent="0" defTabSz="914400">
              <a:buClr>
                <a:srgbClr val="B22600"/>
              </a:buClr>
              <a:buNone/>
            </a:pPr>
            <a:r>
              <a:rPr lang="en-US" sz="2400" dirty="0">
                <a:solidFill>
                  <a:srgbClr val="222222"/>
                </a:solidFill>
              </a:rPr>
              <a:t> </a:t>
            </a:r>
          </a:p>
          <a:p>
            <a:pPr marL="274320" lvl="1" indent="0" defTabSz="914400">
              <a:buClr>
                <a:srgbClr val="B22600"/>
              </a:buClr>
              <a:buNone/>
            </a:pPr>
            <a:r>
              <a:rPr lang="en-US" sz="2400" dirty="0">
                <a:solidFill>
                  <a:srgbClr val="222222"/>
                </a:solidFill>
              </a:rPr>
              <a:t> </a:t>
            </a:r>
          </a:p>
          <a:p>
            <a:pPr lvl="1" defTabSz="914400">
              <a:buClr>
                <a:srgbClr val="B22600"/>
              </a:buClr>
            </a:pPr>
            <a:endParaRPr lang="en-US" sz="2400" dirty="0">
              <a:solidFill>
                <a:srgbClr val="222222"/>
              </a:solidFill>
            </a:endParaRPr>
          </a:p>
          <a:p>
            <a:pPr lvl="1" defTabSz="914400">
              <a:buClr>
                <a:srgbClr val="B22600"/>
              </a:buClr>
            </a:pPr>
            <a:endParaRPr lang="en-US" sz="2400" dirty="0">
              <a:solidFill>
                <a:srgbClr val="222222"/>
              </a:solidFill>
            </a:endParaRPr>
          </a:p>
          <a:p>
            <a:pPr lvl="2" defTabSz="914400">
              <a:buClr>
                <a:srgbClr val="B22600"/>
              </a:buClr>
            </a:pPr>
            <a:endParaRPr lang="en-US" sz="1800" dirty="0">
              <a:solidFill>
                <a:srgbClr val="222222"/>
              </a:solidFill>
            </a:endParaRPr>
          </a:p>
          <a:p>
            <a:pPr lvl="2" defTabSz="914400">
              <a:buClr>
                <a:srgbClr val="B22600"/>
              </a:buClr>
            </a:pPr>
            <a:endParaRPr lang="en-US" sz="1800" dirty="0">
              <a:solidFill>
                <a:srgbClr val="222222"/>
              </a:solidFill>
            </a:endParaRPr>
          </a:p>
          <a:p>
            <a:pPr lvl="1" defTabSz="914400">
              <a:buClr>
                <a:srgbClr val="B22600"/>
              </a:buClr>
            </a:pPr>
            <a:endParaRPr lang="en-US" sz="2400" dirty="0">
              <a:solidFill>
                <a:srgbClr val="222222"/>
              </a:solidFill>
            </a:endParaRPr>
          </a:p>
          <a:p>
            <a:pPr lvl="1" defTabSz="914400">
              <a:buClr>
                <a:srgbClr val="B22600"/>
              </a:buClr>
            </a:pPr>
            <a:endParaRPr lang="en-US" sz="2400" dirty="0">
              <a:solidFill>
                <a:srgbClr val="222222"/>
              </a:solidFill>
            </a:endParaRPr>
          </a:p>
          <a:p>
            <a:pPr lvl="1" defTabSz="914400">
              <a:buClr>
                <a:srgbClr val="B22600"/>
              </a:buClr>
            </a:pPr>
            <a:r>
              <a:rPr lang="en-US" sz="2400" dirty="0">
                <a:solidFill>
                  <a:srgbClr val="222222"/>
                </a:solidFill>
              </a:rPr>
              <a:t>Integration issues with other detectors?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D2720A0-7DE6-9B44-F8EB-1EF9EA7167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5891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449FB-4413-95D9-F1E0-BE8BB508B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C4920-9DDE-CE77-AD02-AA8B64211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Integration issues for a time projection chamber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111B30-A8A8-3120-3282-047F9B1CC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April-09-2024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7B086CD-3167-19CC-F206-0BD71BDBA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941D9F-66E9-0E0C-E9A2-0EC69B5C7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6"/>
          <a:stretch/>
        </p:blipFill>
        <p:spPr>
          <a:xfrm>
            <a:off x="1227845" y="762000"/>
            <a:ext cx="9736311" cy="583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4591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D3AF8E-855E-B2EC-77C4-F6ACC5CC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DB153-3457-770E-F139-82B7AC07F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Integration issues for a time projection chamber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CBD064-A697-83FC-46A3-67EE897DC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April-09-2024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FAE63C5-97CF-F2D4-1046-6807EF525B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D226C29-60DD-2572-2DA0-BF6A22A69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57" y="1302096"/>
            <a:ext cx="12071287" cy="514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775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EDC0E-DC17-0159-1941-ABC1B8503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A43123-092D-CECF-80EB-45EB623E7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April-09-2024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BAAB664-9A46-327B-9EE5-2D9E6E30F1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60818B-74A7-706C-CF96-A0957F651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08" y="2791630"/>
            <a:ext cx="9052560" cy="263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1230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2B9D3A-0A9B-F81F-4295-BBAE54563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D3306-5F16-1525-C3D8-AE74B9DA9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time projection chamber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18BE85-7694-F256-04A1-4E4E03BD7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April-09-2024</a:t>
            </a:r>
            <a:endParaRPr lang="en-US" dirty="0"/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AAD805BE-23E2-1489-E465-B1F1EE1C1959}"/>
              </a:ext>
            </a:extLst>
          </p:cNvPr>
          <p:cNvSpPr txBox="1">
            <a:spLocks/>
          </p:cNvSpPr>
          <p:nvPr/>
        </p:nvSpPr>
        <p:spPr>
          <a:xfrm>
            <a:off x="247108" y="961194"/>
            <a:ext cx="11724000" cy="536340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buClr>
                <a:srgbClr val="B22600"/>
              </a:buClr>
            </a:pPr>
            <a:r>
              <a:rPr lang="en-US" sz="3200" dirty="0"/>
              <a:t>A Time Projection Chamber for DET-II@IP8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5C22264-467E-3EFB-DA10-3BE3E06126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5F9CED-7B03-A10D-BC66-CA4126444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8602" y="1589105"/>
            <a:ext cx="6174794" cy="504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308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8A8C5-3036-FDD2-1E3C-6CAF88CB3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4D94C-68BE-96F1-DAF3-561FBE3AA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time projection chamber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17A1C8-8866-049C-114E-8712141B1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April-09-2024</a:t>
            </a:r>
            <a:endParaRPr lang="en-US" dirty="0"/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50A33610-62AC-2501-B9DC-9B71ADEC6555}"/>
              </a:ext>
            </a:extLst>
          </p:cNvPr>
          <p:cNvSpPr txBox="1">
            <a:spLocks/>
          </p:cNvSpPr>
          <p:nvPr/>
        </p:nvSpPr>
        <p:spPr>
          <a:xfrm>
            <a:off x="247108" y="961194"/>
            <a:ext cx="11724000" cy="536340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buClr>
                <a:srgbClr val="B22600"/>
              </a:buClr>
            </a:pPr>
            <a:r>
              <a:rPr lang="en-US" sz="3200" dirty="0"/>
              <a:t>A TPC for DET-II@IP8</a:t>
            </a:r>
          </a:p>
          <a:p>
            <a:pPr marL="274320" lvl="1" indent="0" defTabSz="914400">
              <a:buClr>
                <a:srgbClr val="B22600"/>
              </a:buClr>
              <a:buNone/>
            </a:pPr>
            <a:r>
              <a:rPr lang="en-US" sz="2400" dirty="0">
                <a:solidFill>
                  <a:srgbClr val="222222"/>
                </a:solidFill>
              </a:rPr>
              <a:t> </a:t>
            </a:r>
          </a:p>
          <a:p>
            <a:pPr lvl="1" defTabSz="914400">
              <a:buClr>
                <a:srgbClr val="B22600"/>
              </a:buClr>
            </a:pPr>
            <a:r>
              <a:rPr lang="en-US" sz="2400" dirty="0">
                <a:solidFill>
                  <a:srgbClr val="222222"/>
                </a:solidFill>
              </a:rPr>
              <a:t>What are the constraints on length and outer radius? </a:t>
            </a:r>
          </a:p>
          <a:p>
            <a:pPr lvl="1" defTabSz="914400">
              <a:buClr>
                <a:srgbClr val="B22600"/>
              </a:buClr>
            </a:pPr>
            <a:r>
              <a:rPr lang="en-US" sz="2400" dirty="0">
                <a:solidFill>
                  <a:srgbClr val="222222"/>
                </a:solidFill>
              </a:rPr>
              <a:t>What field uniformity is required?</a:t>
            </a:r>
          </a:p>
          <a:p>
            <a:pPr lvl="1" defTabSz="914400">
              <a:buClr>
                <a:srgbClr val="B22600"/>
              </a:buClr>
            </a:pPr>
            <a:r>
              <a:rPr lang="en-US" sz="2400" dirty="0">
                <a:solidFill>
                  <a:srgbClr val="222222"/>
                </a:solidFill>
              </a:rPr>
              <a:t>What are the limitations on angular resolution</a:t>
            </a:r>
          </a:p>
          <a:p>
            <a:pPr lvl="2" defTabSz="914400">
              <a:buClr>
                <a:srgbClr val="B22600"/>
              </a:buClr>
            </a:pPr>
            <a:r>
              <a:rPr lang="en-US" sz="1800" dirty="0">
                <a:solidFill>
                  <a:srgbClr val="222222"/>
                </a:solidFill>
              </a:rPr>
              <a:t>At the vertex?</a:t>
            </a:r>
          </a:p>
          <a:p>
            <a:pPr lvl="2" defTabSz="914400">
              <a:buClr>
                <a:srgbClr val="B22600"/>
              </a:buClr>
            </a:pPr>
            <a:r>
              <a:rPr lang="en-US" sz="1800" dirty="0">
                <a:solidFill>
                  <a:srgbClr val="222222"/>
                </a:solidFill>
              </a:rPr>
              <a:t>At </a:t>
            </a:r>
            <a:r>
              <a:rPr lang="en-US" sz="1800" dirty="0" err="1">
                <a:solidFill>
                  <a:srgbClr val="222222"/>
                </a:solidFill>
              </a:rPr>
              <a:t>r</a:t>
            </a:r>
            <a:r>
              <a:rPr lang="en-US" sz="1800" baseline="-25000" dirty="0" err="1">
                <a:solidFill>
                  <a:srgbClr val="222222"/>
                </a:solidFill>
              </a:rPr>
              <a:t>max</a:t>
            </a:r>
            <a:r>
              <a:rPr lang="en-US" sz="1800" dirty="0">
                <a:solidFill>
                  <a:srgbClr val="222222"/>
                </a:solidFill>
              </a:rPr>
              <a:t>?</a:t>
            </a:r>
          </a:p>
          <a:p>
            <a:pPr lvl="1" defTabSz="914400">
              <a:buClr>
                <a:srgbClr val="B22600"/>
              </a:buClr>
            </a:pPr>
            <a:r>
              <a:rPr lang="en-US" sz="2400" dirty="0">
                <a:solidFill>
                  <a:srgbClr val="222222"/>
                </a:solidFill>
              </a:rPr>
              <a:t>What PID capabilities are possible?</a:t>
            </a:r>
          </a:p>
          <a:p>
            <a:pPr lvl="1" defTabSz="914400">
              <a:buClr>
                <a:srgbClr val="B22600"/>
              </a:buClr>
            </a:pPr>
            <a:r>
              <a:rPr lang="en-US" sz="2400" dirty="0">
                <a:solidFill>
                  <a:srgbClr val="222222"/>
                </a:solidFill>
              </a:rPr>
              <a:t>What are the material budgets?</a:t>
            </a:r>
          </a:p>
          <a:p>
            <a:pPr lvl="1" defTabSz="914400">
              <a:buClr>
                <a:srgbClr val="B22600"/>
              </a:buClr>
            </a:pPr>
            <a:r>
              <a:rPr lang="en-US" sz="2400" dirty="0">
                <a:solidFill>
                  <a:srgbClr val="222222"/>
                </a:solidFill>
              </a:rPr>
              <a:t>Integration issues with other detectors?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743CCFF-DCC9-7E6C-6566-4FBBC3DEA4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839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60DEC-758E-4D83-EA71-70906DB78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8A0F9-B4D7-2A68-2864-33E065122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time projection chamber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7931E2-6182-ECB8-CD74-DD8422266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April-09-2024</a:t>
            </a:r>
            <a:endParaRPr lang="en-US" dirty="0"/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CD61FA41-314C-4051-ED8F-811975A192B7}"/>
              </a:ext>
            </a:extLst>
          </p:cNvPr>
          <p:cNvSpPr txBox="1">
            <a:spLocks/>
          </p:cNvSpPr>
          <p:nvPr/>
        </p:nvSpPr>
        <p:spPr>
          <a:xfrm>
            <a:off x="247108" y="961194"/>
            <a:ext cx="11724000" cy="536340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buClr>
                <a:srgbClr val="B22600"/>
              </a:buClr>
            </a:pPr>
            <a:r>
              <a:rPr lang="en-US" sz="3200" dirty="0"/>
              <a:t>A TPC for DET-II@IP8</a:t>
            </a:r>
          </a:p>
          <a:p>
            <a:pPr marL="274320" lvl="1" indent="0" defTabSz="914400">
              <a:buClr>
                <a:srgbClr val="B22600"/>
              </a:buClr>
              <a:buNone/>
            </a:pPr>
            <a:r>
              <a:rPr lang="en-US" sz="2400" dirty="0">
                <a:solidFill>
                  <a:srgbClr val="222222"/>
                </a:solidFill>
              </a:rPr>
              <a:t> </a:t>
            </a:r>
          </a:p>
          <a:p>
            <a:pPr lvl="1" defTabSz="914400">
              <a:buClr>
                <a:srgbClr val="B22600"/>
              </a:buClr>
            </a:pPr>
            <a:r>
              <a:rPr lang="en-US" sz="2400" dirty="0">
                <a:solidFill>
                  <a:srgbClr val="222222"/>
                </a:solidFill>
              </a:rPr>
              <a:t>What are the constraints on length and outer radius?</a:t>
            </a:r>
          </a:p>
          <a:p>
            <a:pPr lvl="1" defTabSz="914400">
              <a:buClr>
                <a:srgbClr val="B22600"/>
              </a:buClr>
            </a:pPr>
            <a:endParaRPr lang="en-US" sz="2400" dirty="0">
              <a:solidFill>
                <a:srgbClr val="222222"/>
              </a:solidFill>
            </a:endParaRPr>
          </a:p>
          <a:p>
            <a:pPr marL="274320" lvl="1" indent="0" defTabSz="914400">
              <a:buClr>
                <a:srgbClr val="B22600"/>
              </a:buClr>
              <a:buNone/>
            </a:pPr>
            <a:r>
              <a:rPr lang="en-US" sz="2400" dirty="0">
                <a:solidFill>
                  <a:srgbClr val="222222"/>
                </a:solidFill>
              </a:rPr>
              <a:t>Typically, one wants to cover central rapidity </a:t>
            </a:r>
            <a:r>
              <a:rPr lang="en-US" sz="2400" dirty="0">
                <a:solidFill>
                  <a:srgbClr val="222222"/>
                </a:solidFill>
                <a:latin typeface="Symbol" panose="05050102010706020507" pitchFamily="18" charset="2"/>
              </a:rPr>
              <a:t>h</a:t>
            </a:r>
            <a:r>
              <a:rPr lang="en-US" sz="2400" dirty="0">
                <a:solidFill>
                  <a:srgbClr val="222222"/>
                </a:solidFill>
              </a:rPr>
              <a:t> ≈ </a:t>
            </a:r>
            <a:r>
              <a:rPr lang="en-US" sz="2400" dirty="0">
                <a:solidFill>
                  <a:srgbClr val="222222"/>
                </a:solidFill>
                <a:sym typeface="Symbol" panose="05050102010706020507" pitchFamily="18" charset="2"/>
              </a:rPr>
              <a:t> 1</a:t>
            </a:r>
            <a:r>
              <a:rPr lang="en-US" sz="2400" dirty="0">
                <a:solidFill>
                  <a:srgbClr val="222222"/>
                </a:solidFill>
              </a:rPr>
              <a:t> </a:t>
            </a:r>
            <a:r>
              <a:rPr lang="en-US" sz="24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ath" panose="00000400000000000000" pitchFamily="2" charset="0"/>
                <a:cs typeface="Symath" panose="00000400000000000000" pitchFamily="2" charset="0"/>
              </a:rPr>
              <a:t>Y</a:t>
            </a:r>
            <a:r>
              <a:rPr lang="en-US" sz="2400" dirty="0">
                <a:solidFill>
                  <a:srgbClr val="222222"/>
                </a:solidFill>
                <a:latin typeface="Symath" panose="00000400000000000000" pitchFamily="2" charset="0"/>
                <a:cs typeface="Symath" panose="00000400000000000000" pitchFamily="2" charset="0"/>
              </a:rPr>
              <a:t> </a:t>
            </a:r>
            <a:r>
              <a:rPr lang="en-US" sz="2400" dirty="0">
                <a:solidFill>
                  <a:srgbClr val="222222"/>
                </a:solidFill>
                <a:cs typeface="Symath" panose="00000400000000000000" pitchFamily="2" charset="0"/>
              </a:rPr>
              <a:t>diameter </a:t>
            </a:r>
            <a:r>
              <a:rPr lang="en-US" sz="2400" dirty="0">
                <a:solidFill>
                  <a:srgbClr val="222222"/>
                </a:solidFill>
              </a:rPr>
              <a:t>≈</a:t>
            </a:r>
            <a:r>
              <a:rPr lang="en-US" sz="2400" dirty="0">
                <a:solidFill>
                  <a:srgbClr val="222222"/>
                </a:solidFill>
                <a:cs typeface="Symath" panose="00000400000000000000" pitchFamily="2" charset="0"/>
              </a:rPr>
              <a:t> length – constraint is magnet</a:t>
            </a:r>
            <a:endParaRPr lang="en-US" sz="2400" dirty="0">
              <a:solidFill>
                <a:srgbClr val="222222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999E9F4-BBD8-B7DE-65A2-4B005D18F2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5259F4-B770-F2A5-8642-FD50DEAEE0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4565" b="22700"/>
          <a:stretch/>
        </p:blipFill>
        <p:spPr>
          <a:xfrm>
            <a:off x="2953431" y="3248307"/>
            <a:ext cx="3756929" cy="360969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816F76C-90AB-8B2C-B841-31D9A5866FF7}"/>
              </a:ext>
            </a:extLst>
          </p:cNvPr>
          <p:cNvSpPr/>
          <p:nvPr/>
        </p:nvSpPr>
        <p:spPr>
          <a:xfrm>
            <a:off x="6477000" y="5486400"/>
            <a:ext cx="2057400" cy="1019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5D502A-C4D2-0C84-A26B-6D0B789A83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129" b="44236"/>
          <a:stretch/>
        </p:blipFill>
        <p:spPr>
          <a:xfrm>
            <a:off x="7293226" y="3450434"/>
            <a:ext cx="3679574" cy="31508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904D52-615F-1DCF-8392-8EA0AFCA1C08}"/>
              </a:ext>
            </a:extLst>
          </p:cNvPr>
          <p:cNvSpPr txBox="1"/>
          <p:nvPr/>
        </p:nvSpPr>
        <p:spPr>
          <a:xfrm>
            <a:off x="1127290" y="4800600"/>
            <a:ext cx="1826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sPHENIX within</a:t>
            </a:r>
          </a:p>
          <a:p>
            <a:r>
              <a:rPr lang="en-US" dirty="0"/>
              <a:t>Babar magnet</a:t>
            </a:r>
          </a:p>
        </p:txBody>
      </p:sp>
    </p:spTree>
    <p:extLst>
      <p:ext uri="{BB962C8B-B14F-4D97-AF65-F5344CB8AC3E}">
        <p14:creationId xmlns:p14="http://schemas.microsoft.com/office/powerpoint/2010/main" val="3830887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2EE397-62F4-3589-CBA2-9C5F436A90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C0A63-DDE7-8CF0-2B05-128C9B07E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time projection chamber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4CBE6E-B451-B059-FB92-C99A70224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April-09-2024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DA6077F-E78E-BF55-B946-4B89261754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7644BA-8B87-9662-6E01-8076515FE4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6"/>
          <a:stretch/>
        </p:blipFill>
        <p:spPr>
          <a:xfrm>
            <a:off x="1227845" y="762000"/>
            <a:ext cx="9736311" cy="583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120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D3D584-3ED9-89C2-04BB-26D1BD7C57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01B03-1832-CB30-2EA3-B670915AE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time projection chamber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C725EB-4CDA-13E4-981F-3F986F27B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April-09-2024</a:t>
            </a:r>
            <a:endParaRPr lang="en-US" dirty="0"/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9B1A2559-6490-71B8-6A74-5E9CCA9B59F7}"/>
              </a:ext>
            </a:extLst>
          </p:cNvPr>
          <p:cNvSpPr txBox="1">
            <a:spLocks/>
          </p:cNvSpPr>
          <p:nvPr/>
        </p:nvSpPr>
        <p:spPr>
          <a:xfrm>
            <a:off x="247108" y="961194"/>
            <a:ext cx="11724000" cy="536340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buClr>
                <a:srgbClr val="B22600"/>
              </a:buClr>
            </a:pPr>
            <a:r>
              <a:rPr lang="en-US" sz="3200" dirty="0"/>
              <a:t>A TPC for DET-II@IP8</a:t>
            </a:r>
          </a:p>
          <a:p>
            <a:pPr marL="274320" lvl="1" indent="0" defTabSz="914400">
              <a:buClr>
                <a:srgbClr val="B22600"/>
              </a:buClr>
              <a:buNone/>
            </a:pPr>
            <a:r>
              <a:rPr lang="en-US" sz="2400" dirty="0">
                <a:solidFill>
                  <a:srgbClr val="222222"/>
                </a:solidFill>
              </a:rPr>
              <a:t> </a:t>
            </a:r>
          </a:p>
          <a:p>
            <a:pPr marL="274320" lvl="1" indent="0" defTabSz="914400">
              <a:buClr>
                <a:srgbClr val="B22600"/>
              </a:buClr>
              <a:buNone/>
            </a:pPr>
            <a:r>
              <a:rPr lang="en-US" sz="2400" dirty="0">
                <a:solidFill>
                  <a:srgbClr val="222222"/>
                </a:solidFill>
              </a:rPr>
              <a:t> </a:t>
            </a:r>
          </a:p>
          <a:p>
            <a:pPr lvl="1" defTabSz="914400">
              <a:buClr>
                <a:srgbClr val="B22600"/>
              </a:buClr>
            </a:pPr>
            <a:r>
              <a:rPr lang="en-US" sz="2400" dirty="0">
                <a:solidFill>
                  <a:srgbClr val="222222"/>
                </a:solidFill>
              </a:rPr>
              <a:t>What field uniformity is required?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755AABB-B7FD-99EA-499C-CF7E5FE80D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777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2E8180-7BDB-B1B1-7A5B-9FEE0F4BA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A0C5F-CFE8-3FFB-8D74-879103478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time projection chamber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8F61D-C92B-AEA4-BB94-A35C32F19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April-09-2024</a:t>
            </a:r>
            <a:endParaRPr lang="en-US" dirty="0"/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B2E48549-B857-474E-8CAD-33732FE63B28}"/>
              </a:ext>
            </a:extLst>
          </p:cNvPr>
          <p:cNvSpPr txBox="1">
            <a:spLocks/>
          </p:cNvSpPr>
          <p:nvPr/>
        </p:nvSpPr>
        <p:spPr>
          <a:xfrm>
            <a:off x="247108" y="961194"/>
            <a:ext cx="11724000" cy="536340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buClr>
                <a:srgbClr val="B22600"/>
              </a:buClr>
            </a:pPr>
            <a:r>
              <a:rPr lang="en-US" sz="3200" dirty="0"/>
              <a:t>A TPC for DET-II@IP8</a:t>
            </a:r>
          </a:p>
          <a:p>
            <a:pPr marL="274320" lvl="1" indent="0" defTabSz="914400">
              <a:buClr>
                <a:srgbClr val="B22600"/>
              </a:buClr>
              <a:buNone/>
            </a:pPr>
            <a:r>
              <a:rPr lang="en-US" sz="2400" dirty="0">
                <a:solidFill>
                  <a:srgbClr val="222222"/>
                </a:solidFill>
              </a:rPr>
              <a:t> </a:t>
            </a:r>
          </a:p>
          <a:p>
            <a:pPr marL="274320" lvl="1" indent="0" defTabSz="914400">
              <a:buClr>
                <a:srgbClr val="B22600"/>
              </a:buClr>
              <a:buNone/>
            </a:pPr>
            <a:r>
              <a:rPr lang="en-US" sz="2400" dirty="0">
                <a:solidFill>
                  <a:srgbClr val="222222"/>
                </a:solidFill>
              </a:rPr>
              <a:t> </a:t>
            </a:r>
          </a:p>
          <a:p>
            <a:pPr lvl="1" defTabSz="914400">
              <a:buClr>
                <a:srgbClr val="B22600"/>
              </a:buClr>
            </a:pPr>
            <a:r>
              <a:rPr lang="en-US" sz="2400" dirty="0">
                <a:solidFill>
                  <a:srgbClr val="222222"/>
                </a:solidFill>
              </a:rPr>
              <a:t>What field uniformity is required?</a:t>
            </a:r>
          </a:p>
          <a:p>
            <a:pPr lvl="2" defTabSz="914400">
              <a:buClr>
                <a:srgbClr val="B22600"/>
              </a:buClr>
            </a:pPr>
            <a:r>
              <a:rPr lang="en-US" sz="2200" dirty="0">
                <a:solidFill>
                  <a:srgbClr val="222222"/>
                </a:solidFill>
              </a:rPr>
              <a:t>Two field configurations to be considered</a:t>
            </a:r>
          </a:p>
          <a:p>
            <a:pPr lvl="3" defTabSz="914400">
              <a:buClr>
                <a:srgbClr val="B22600"/>
              </a:buClr>
            </a:pPr>
            <a:r>
              <a:rPr lang="en-US" sz="2200" dirty="0">
                <a:solidFill>
                  <a:srgbClr val="222222"/>
                </a:solidFill>
              </a:rPr>
              <a:t>Magnetic field</a:t>
            </a:r>
          </a:p>
          <a:p>
            <a:pPr lvl="3" defTabSz="914400">
              <a:buClr>
                <a:srgbClr val="B22600"/>
              </a:buClr>
            </a:pPr>
            <a:r>
              <a:rPr lang="en-US" sz="2200" dirty="0">
                <a:solidFill>
                  <a:srgbClr val="222222"/>
                </a:solidFill>
              </a:rPr>
              <a:t>Electric field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922902A-6BA7-F30B-9015-1CA6DD1B7E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729671-E46C-8772-7459-1EE7C2534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058" y="4071507"/>
            <a:ext cx="9801885" cy="11100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E914B0-D87D-B430-1349-CBB8BE46D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839" y="5275556"/>
            <a:ext cx="333422" cy="5715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0BA4AE-9CC7-F86B-276E-09105DA07E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8695" y="5257800"/>
            <a:ext cx="323895" cy="55252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B0190C3-6378-BA50-DD24-8360CD525349}"/>
              </a:ext>
            </a:extLst>
          </p:cNvPr>
          <p:cNvSpPr txBox="1"/>
          <p:nvPr/>
        </p:nvSpPr>
        <p:spPr>
          <a:xfrm>
            <a:off x="2637295" y="5264848"/>
            <a:ext cx="67353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,    : unit vectors along B/E-field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C6DBCD5-9395-1218-4AC9-AA238B646C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0642" y="6067886"/>
            <a:ext cx="6030717" cy="63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7011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0</TotalTime>
  <Words>860</Words>
  <Application>Microsoft Office PowerPoint</Application>
  <PresentationFormat>Widescreen</PresentationFormat>
  <Paragraphs>250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Arial</vt:lpstr>
      <vt:lpstr>Brush Script MT</vt:lpstr>
      <vt:lpstr>Calibri</vt:lpstr>
      <vt:lpstr>Courier New</vt:lpstr>
      <vt:lpstr>Georgia</vt:lpstr>
      <vt:lpstr>Rockwell</vt:lpstr>
      <vt:lpstr>Rockwell Condensed</vt:lpstr>
      <vt:lpstr>Symath</vt:lpstr>
      <vt:lpstr>Symbol</vt:lpstr>
      <vt:lpstr>Wingdings</vt:lpstr>
      <vt:lpstr>Wood Type</vt:lpstr>
      <vt:lpstr>Wood Type</vt:lpstr>
      <vt:lpstr>A possible TPC tracker for DET-II@IP8</vt:lpstr>
      <vt:lpstr>time projection chamber</vt:lpstr>
      <vt:lpstr>time projection chamber</vt:lpstr>
      <vt:lpstr>time projection chamber</vt:lpstr>
      <vt:lpstr>time projection chamber</vt:lpstr>
      <vt:lpstr>time projection chamber</vt:lpstr>
      <vt:lpstr>time projection chamber</vt:lpstr>
      <vt:lpstr>time projection chamber</vt:lpstr>
      <vt:lpstr>time projection chamber</vt:lpstr>
      <vt:lpstr>time projection chamber</vt:lpstr>
      <vt:lpstr>time projection chamber</vt:lpstr>
      <vt:lpstr>time projection chamber</vt:lpstr>
      <vt:lpstr>time projection chamber</vt:lpstr>
      <vt:lpstr>time projection chamber</vt:lpstr>
      <vt:lpstr>time projection chamber</vt:lpstr>
      <vt:lpstr>TPC – PID capabilities</vt:lpstr>
      <vt:lpstr>TPC – PID capabilities</vt:lpstr>
      <vt:lpstr>TPC – PID capabilities</vt:lpstr>
      <vt:lpstr>TPC – PID capabilities</vt:lpstr>
      <vt:lpstr>TPC – PID capabilities</vt:lpstr>
      <vt:lpstr>TPC – PID capabilities</vt:lpstr>
      <vt:lpstr>TPC – PID capabilities</vt:lpstr>
      <vt:lpstr>A TPC for DET-II@IP8</vt:lpstr>
      <vt:lpstr>Babar Magnet and TPC - Material Budget</vt:lpstr>
      <vt:lpstr>A TPC for DET-II@IP8</vt:lpstr>
      <vt:lpstr>TPC - Material Budget</vt:lpstr>
      <vt:lpstr>Gridpix TPC - Material Budget</vt:lpstr>
      <vt:lpstr>Sphenix TPC construction</vt:lpstr>
      <vt:lpstr>Sphenix TPC construction</vt:lpstr>
      <vt:lpstr>time projection chamber</vt:lpstr>
      <vt:lpstr>Integration issues for a time projection chamber</vt:lpstr>
      <vt:lpstr>Integration issues for a time projection chamber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2012-05-21T01:57:54Z</dcterms:created>
  <dcterms:modified xsi:type="dcterms:W3CDTF">2024-04-09T13:17:38Z</dcterms:modified>
</cp:coreProperties>
</file>