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65" r:id="rId3"/>
    <p:sldId id="299" r:id="rId4"/>
    <p:sldId id="296" r:id="rId5"/>
    <p:sldId id="298" r:id="rId6"/>
    <p:sldId id="300" r:id="rId7"/>
    <p:sldId id="266" r:id="rId8"/>
    <p:sldId id="280" r:id="rId9"/>
    <p:sldId id="268" r:id="rId10"/>
    <p:sldId id="301" r:id="rId11"/>
    <p:sldId id="269" r:id="rId12"/>
    <p:sldId id="302" r:id="rId13"/>
    <p:sldId id="310" r:id="rId14"/>
    <p:sldId id="271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273" r:id="rId23"/>
    <p:sldId id="294" r:id="rId24"/>
    <p:sldId id="270" r:id="rId25"/>
    <p:sldId id="276" r:id="rId26"/>
    <p:sldId id="274" r:id="rId27"/>
    <p:sldId id="278" r:id="rId28"/>
    <p:sldId id="279" r:id="rId29"/>
    <p:sldId id="297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12EEB-689C-4195-B39B-A38A2241CD78}" type="datetimeFigureOut">
              <a:rPr lang="en-US" smtClean="0"/>
              <a:t>8/3/2016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F36B5-4B30-47B1-AD14-40FE55B1F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F36B5-4B30-47B1-AD14-40FE55B1F9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0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F36B5-4B30-47B1-AD14-40FE55B1F9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0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EE68-B55C-42C6-BD10-BF2E7BBF51C4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7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CE98E-CB4C-4E31-92AB-D933321E87D9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291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CC9E-6BD2-454A-B30E-AC6720BC417B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6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8F686-DE85-4DDC-A181-57C282FB8BE6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1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2DB2-E2C5-4B12-A440-E5C937AB2596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7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B681-232C-4D0D-B660-4D34C35AC3B4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1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F9DBB-07B8-492E-9BA3-47E16C332FAC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47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B0601-CE1F-4324-B72B-70AABE0FE22A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8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DB991-B44F-4FF0-AD15-E0A1E40669EE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27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0316-AA7C-4BF9-885A-AEF471FBB8C4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27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6D6CD-6715-45B0-A389-6006999A90D8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8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DB265-6BB0-423C-B269-A6CFD8B82390}" type="datetime1">
              <a:rPr lang="en-US" smtClean="0"/>
              <a:t>8/3/2016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C7C19-6754-4E74-8BEC-12ED962F06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6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01000" cy="4114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ANSYS 2D </a:t>
            </a:r>
            <a:r>
              <a:rPr lang="en-US" sz="3600" dirty="0" err="1" smtClean="0"/>
              <a:t>Magnetostatic</a:t>
            </a:r>
            <a:r>
              <a:rPr lang="en-US" sz="3600" dirty="0" smtClean="0"/>
              <a:t> and Structural Analysis of 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Coil at Full Current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John Cozzolino</a:t>
            </a:r>
            <a:b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August 3, 2016</a:t>
            </a:r>
            <a:b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27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00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3515169"/>
            <a:ext cx="726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Deflection @ Max Current using MAXWELL (LE view - mm) 7/28/2016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8" y="533400"/>
            <a:ext cx="8386011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61640" y="167715"/>
            <a:ext cx="575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Deflection @ Max Current (LE view - mm) 7/16/2015</a:t>
            </a:r>
            <a:endParaRPr lang="en-US" dirty="0"/>
          </a:p>
        </p:txBody>
      </p:sp>
      <p:pic>
        <p:nvPicPr>
          <p:cNvPr id="10242" name="Picture 2" descr="C:\Users\cozz\Desktop\r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7" y="3876368"/>
            <a:ext cx="8386011" cy="257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399" y="1403519"/>
            <a:ext cx="880369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-6.3 mm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71800" y="1572796"/>
            <a:ext cx="2286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24200" y="4665077"/>
            <a:ext cx="880367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-6.2 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895600" y="4834354"/>
            <a:ext cx="2286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16391" y="4038600"/>
            <a:ext cx="880369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en-US" sz="1600" dirty="0" smtClean="0"/>
              <a:t>6.4 </a:t>
            </a:r>
            <a:r>
              <a:rPr lang="en-US" sz="1600" dirty="0" smtClean="0"/>
              <a:t>mm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339025" y="762000"/>
            <a:ext cx="880369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en-US" sz="1600" dirty="0" smtClean="0"/>
              <a:t>6.5 </a:t>
            </a:r>
            <a:r>
              <a:rPr lang="en-US" sz="1600" dirty="0" smtClean="0"/>
              <a:t>mm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12" idx="1"/>
          </p:cNvCxnSpPr>
          <p:nvPr/>
        </p:nvCxnSpPr>
        <p:spPr>
          <a:xfrm flipH="1" flipV="1">
            <a:off x="3016391" y="685800"/>
            <a:ext cx="322634" cy="2454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514600" y="3962400"/>
            <a:ext cx="495300" cy="2454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26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88232"/>
            <a:ext cx="550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 Deflection @ Cool-down (LE view - mm) 7/16/2015</a:t>
            </a:r>
            <a:endParaRPr lang="en-US" dirty="0"/>
          </a:p>
        </p:txBody>
      </p:sp>
      <p:pic>
        <p:nvPicPr>
          <p:cNvPr id="2050" name="Picture 2" descr="C:\Users\cozz\Desktop\co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3" y="554862"/>
            <a:ext cx="8312882" cy="28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74033" y="3392132"/>
            <a:ext cx="547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 Deflection @ Cool-down </a:t>
            </a:r>
            <a:r>
              <a:rPr lang="en-US" dirty="0" smtClean="0"/>
              <a:t>(LE </a:t>
            </a:r>
            <a:r>
              <a:rPr lang="en-US" dirty="0" smtClean="0"/>
              <a:t>view - mm) 7/28/2016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flipH="1">
            <a:off x="7696200" y="146325"/>
            <a:ext cx="838200" cy="253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+Y</a:t>
            </a:r>
            <a:endParaRPr lang="en-US" dirty="0"/>
          </a:p>
        </p:txBody>
      </p:sp>
      <p:pic>
        <p:nvPicPr>
          <p:cNvPr id="6148" name="Picture 4" descr="C:\Users\cozz\Desktop\axdef- powe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3" y="3754768"/>
            <a:ext cx="8312882" cy="267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52943" y="4908747"/>
            <a:ext cx="984565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en-US" sz="1600" dirty="0" smtClean="0"/>
              <a:t>7.47 </a:t>
            </a:r>
            <a:r>
              <a:rPr lang="en-US" sz="1600" dirty="0" smtClean="0"/>
              <a:t>mm</a:t>
            </a:r>
            <a:endParaRPr lang="en-US" sz="16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524000" y="5029200"/>
            <a:ext cx="1228943" cy="488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95863" y="3962400"/>
            <a:ext cx="1295547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-7.5 </a:t>
            </a:r>
            <a:r>
              <a:rPr lang="en-US" sz="1600" dirty="0" smtClean="0"/>
              <a:t>mm min.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695863" y="685800"/>
            <a:ext cx="1295547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en-US" sz="1600" dirty="0" smtClean="0"/>
              <a:t>7.6 mm min.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3254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91753" y="95589"/>
            <a:ext cx="565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 Deflection @ Max Current (LE view - mm) 7/16/2015</a:t>
            </a:r>
            <a:endParaRPr lang="en-US" dirty="0"/>
          </a:p>
        </p:txBody>
      </p:sp>
      <p:pic>
        <p:nvPicPr>
          <p:cNvPr id="2051" name="Picture 3" descr="C:\Users\cozz\Desktop\po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921"/>
            <a:ext cx="8534400" cy="28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3430338"/>
            <a:ext cx="713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 Deflection @ Max Current </a:t>
            </a:r>
            <a:r>
              <a:rPr lang="en-US" dirty="0" smtClean="0"/>
              <a:t>using MAXWELL (LE </a:t>
            </a:r>
            <a:r>
              <a:rPr lang="en-US" dirty="0" smtClean="0"/>
              <a:t>view - mm) 7/28/2016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7162800" y="533400"/>
            <a:ext cx="838200" cy="253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+Y</a:t>
            </a:r>
            <a:endParaRPr lang="en-US" dirty="0"/>
          </a:p>
        </p:txBody>
      </p:sp>
      <p:pic>
        <p:nvPicPr>
          <p:cNvPr id="7171" name="Picture 3" descr="C:\Users\cozz\Desktop\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89" y="3799670"/>
            <a:ext cx="8563811" cy="262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81200" y="1143000"/>
            <a:ext cx="880369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-7.9 mm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752600" y="4419600"/>
            <a:ext cx="880369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-7.8 mm</a:t>
            </a:r>
            <a:endParaRPr lang="en-US" sz="16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691753" y="1312277"/>
            <a:ext cx="289447" cy="3641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1447800" y="4588877"/>
            <a:ext cx="304800" cy="3641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678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zz\Desktop\adef powered wa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038600"/>
            <a:ext cx="89915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ozz\Desktop\rdef powered war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6" y="685800"/>
            <a:ext cx="8991600" cy="237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3515169"/>
            <a:ext cx="779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 Deflection @ Max Current w/o Cool-down Effects (LE view - mm) 7/28/2016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0883" y="228600"/>
            <a:ext cx="792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Deflection @ Max Current w/o Cool-down Effects (LE view - mm) 7/28/2016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1595646"/>
            <a:ext cx="1211870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.65 mm max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143000" y="4838660"/>
            <a:ext cx="12954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-.</a:t>
            </a:r>
            <a:r>
              <a:rPr lang="en-US" sz="1600" dirty="0" smtClean="0"/>
              <a:t>38 mm min</a:t>
            </a:r>
            <a:endParaRPr lang="en-US" sz="1600" dirty="0"/>
          </a:p>
        </p:txBody>
      </p:sp>
      <p:sp>
        <p:nvSpPr>
          <p:cNvPr id="13" name="Right Arrow 12"/>
          <p:cNvSpPr/>
          <p:nvPr/>
        </p:nvSpPr>
        <p:spPr>
          <a:xfrm flipH="1">
            <a:off x="6290553" y="4343400"/>
            <a:ext cx="838200" cy="253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21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3038" y="86139"/>
            <a:ext cx="762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Stress in Aluminum Bobbin @ Cool-down (LE view - MPa) 7/16/2015</a:t>
            </a:r>
            <a:endParaRPr lang="en-US" dirty="0"/>
          </a:p>
        </p:txBody>
      </p:sp>
      <p:pic>
        <p:nvPicPr>
          <p:cNvPr id="2050" name="Picture 2" descr="C:\Users\cozz\Desktop\cooldown eqi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6" y="541610"/>
            <a:ext cx="7786597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9532" y="3581400"/>
            <a:ext cx="762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Stress in Aluminum Bobbin @ Cool-down (LE view - MPa) 7/28/2016</a:t>
            </a:r>
            <a:endParaRPr lang="en-US" dirty="0"/>
          </a:p>
        </p:txBody>
      </p:sp>
      <p:pic>
        <p:nvPicPr>
          <p:cNvPr id="9218" name="Picture 2" descr="C:\Users\cozz\Desktop\vm-c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1" y="3950732"/>
            <a:ext cx="7783923" cy="238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4512677"/>
            <a:ext cx="1218667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47 MPa Max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1371600"/>
            <a:ext cx="1218667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78 MPa Max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9372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76200"/>
            <a:ext cx="769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Stress in Aluminum Bobbin </a:t>
            </a:r>
            <a:r>
              <a:rPr lang="en-US" dirty="0"/>
              <a:t>@</a:t>
            </a:r>
            <a:r>
              <a:rPr lang="en-US" dirty="0" smtClean="0"/>
              <a:t> Max Current (LE view - MPa) 7/16/2015</a:t>
            </a:r>
            <a:endParaRPr lang="en-US" dirty="0"/>
          </a:p>
        </p:txBody>
      </p:sp>
      <p:pic>
        <p:nvPicPr>
          <p:cNvPr id="2051" name="Picture 3" descr="C:\Users\cozz\Desktop\powered eqi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5" y="533400"/>
            <a:ext cx="8458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3440668"/>
            <a:ext cx="769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Stress in Aluminum Bobbin </a:t>
            </a:r>
            <a:r>
              <a:rPr lang="en-US" dirty="0"/>
              <a:t>@</a:t>
            </a:r>
            <a:r>
              <a:rPr lang="en-US" dirty="0" smtClean="0"/>
              <a:t> Max Current (LE view - MPa) 7/28/2016</a:t>
            </a:r>
            <a:endParaRPr lang="en-US" dirty="0"/>
          </a:p>
        </p:txBody>
      </p:sp>
      <p:pic>
        <p:nvPicPr>
          <p:cNvPr id="11266" name="Picture 2" descr="C:\Users\cozz\Desktop\v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5" y="3830053"/>
            <a:ext cx="8458200" cy="242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1143000"/>
            <a:ext cx="1218667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78 MPa Max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209800" y="4343400"/>
            <a:ext cx="1218667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49 MPa Max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6136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71862" y="152400"/>
            <a:ext cx="559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Lead </a:t>
            </a:r>
            <a:r>
              <a:rPr lang="en-US" dirty="0" smtClean="0"/>
              <a:t>End Maximum Tensile Stress @ Full Power (MPa)</a:t>
            </a:r>
            <a:endParaRPr lang="en-US" dirty="0"/>
          </a:p>
        </p:txBody>
      </p:sp>
      <p:pic>
        <p:nvPicPr>
          <p:cNvPr id="1027" name="Picture 3" descr="C:\Users\cozz\Desktop\pstres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4239434" cy="56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cozz\Desktop\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20" y="609600"/>
            <a:ext cx="4373380" cy="56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0241" y="6211554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7/16/2015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6211554"/>
            <a:ext cx="2098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7/28/2016 (MAXWELL)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9696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51310" y="304800"/>
            <a:ext cx="554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Lead </a:t>
            </a:r>
            <a:r>
              <a:rPr lang="en-US" dirty="0" smtClean="0"/>
              <a:t>End Maximum Shear Stress @ Full Power (MPa)</a:t>
            </a:r>
            <a:endParaRPr lang="en-US" dirty="0"/>
          </a:p>
        </p:txBody>
      </p:sp>
      <p:pic>
        <p:nvPicPr>
          <p:cNvPr id="2051" name="Picture 3" descr="C:\Users\cozz\Desktop\ahear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67501"/>
            <a:ext cx="4495800" cy="54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cozz\Desktop\ms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67500"/>
            <a:ext cx="4129891" cy="545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1310" y="6327273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7/16/2015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816219" y="6327273"/>
            <a:ext cx="2098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7/28/2016 (MAXWELL)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3546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68989" y="381000"/>
            <a:ext cx="560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Lead </a:t>
            </a:r>
            <a:r>
              <a:rPr lang="en-US" dirty="0" smtClean="0"/>
              <a:t>End Axial Stress at Full Power (MPa) – 7/16/2015</a:t>
            </a:r>
            <a:endParaRPr lang="en-US" dirty="0"/>
          </a:p>
        </p:txBody>
      </p:sp>
      <p:pic>
        <p:nvPicPr>
          <p:cNvPr id="1027" name="Picture 3" descr="C:\Users\cozz\Desktop\Normal LE Powe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7" y="838200"/>
            <a:ext cx="887698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flipH="1">
            <a:off x="3886200" y="3073882"/>
            <a:ext cx="838200" cy="253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+Y</a:t>
            </a:r>
            <a:endParaRPr lang="en-US" dirty="0"/>
          </a:p>
        </p:txBody>
      </p:sp>
      <p:pic>
        <p:nvPicPr>
          <p:cNvPr id="4102" name="Picture 6" descr="C:\Users\cozz\Desktop\axialdpw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5" y="3810000"/>
            <a:ext cx="887698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62252" y="3375163"/>
            <a:ext cx="681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 End Axial Stress at Full Power (MPa) using MAXWELL – 7/28/2016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1433899"/>
            <a:ext cx="7620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-23 MPa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714500" y="4672758"/>
            <a:ext cx="6858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-9 MPa</a:t>
            </a:r>
            <a:endParaRPr lang="en-US" sz="12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066800" y="1572398"/>
            <a:ext cx="228600" cy="278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447800" y="4844029"/>
            <a:ext cx="266700" cy="655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258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cozz\Desktop\whol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" y="4284077"/>
            <a:ext cx="8949020" cy="105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ozz\Desktop\whol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9490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21143" y="701917"/>
            <a:ext cx="388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Equivalent Stress in Aluminum Bobbin (MPa)</a:t>
            </a:r>
            <a:endParaRPr lang="en-US" sz="1600" dirty="0"/>
          </a:p>
        </p:txBody>
      </p:sp>
      <p:sp>
        <p:nvSpPr>
          <p:cNvPr id="6" name="Right Arrow 5"/>
          <p:cNvSpPr/>
          <p:nvPr/>
        </p:nvSpPr>
        <p:spPr>
          <a:xfrm flipH="1">
            <a:off x="5386137" y="4619199"/>
            <a:ext cx="598236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5795" y="101420"/>
            <a:ext cx="699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Stresses and Deflections at Full Power using MAXWELL – 7/28/2016</a:t>
            </a:r>
            <a:endParaRPr lang="en-US" dirty="0"/>
          </a:p>
        </p:txBody>
      </p:sp>
      <p:pic>
        <p:nvPicPr>
          <p:cNvPr id="1028" name="Picture 4" descr="C:\Users\cozz\Desktop\whol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" y="1371600"/>
            <a:ext cx="8949020" cy="98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ozz\Desktop\whol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" y="2354344"/>
            <a:ext cx="8952972" cy="94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ozz\Desktop\whole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" y="3300162"/>
            <a:ext cx="8949020" cy="9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61086" y="1600200"/>
            <a:ext cx="2256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Max Tensile Stress in Coil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65236" y="2590800"/>
            <a:ext cx="2164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Max Shear Stress in Coil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761437" y="3497179"/>
            <a:ext cx="2670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Radial Deflection of Coil (mm)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304743" y="4546805"/>
            <a:ext cx="2061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Axial Deflection of Coil</a:t>
            </a:r>
            <a:endParaRPr lang="en-US" sz="1600" dirty="0"/>
          </a:p>
        </p:txBody>
      </p:sp>
      <p:pic>
        <p:nvPicPr>
          <p:cNvPr id="4" name="Picture 2" descr="C:\Users\cozz\Desktop\axcom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" y="5334000"/>
            <a:ext cx="8949020" cy="10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265236" y="5638800"/>
            <a:ext cx="2150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Axial Normal Coil Stress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4280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172200"/>
          </a:xfrm>
        </p:spPr>
        <p:txBody>
          <a:bodyPr>
            <a:normAutofit lnSpcReduction="10000"/>
          </a:bodyPr>
          <a:lstStyle/>
          <a:p>
            <a:r>
              <a:rPr lang="en-US" b="1" i="1" dirty="0" smtClean="0"/>
              <a:t>ANSYS Maxwell Analysis of </a:t>
            </a:r>
            <a:r>
              <a:rPr lang="en-US" b="1" i="1" dirty="0" err="1" smtClean="0"/>
              <a:t>sPHENIX</a:t>
            </a:r>
            <a:r>
              <a:rPr lang="en-US" b="1" i="1" dirty="0" smtClean="0"/>
              <a:t> Coil</a:t>
            </a:r>
          </a:p>
          <a:p>
            <a:pPr lvl="1"/>
            <a:r>
              <a:rPr lang="en-US" dirty="0" smtClean="0"/>
              <a:t>2D </a:t>
            </a:r>
            <a:r>
              <a:rPr lang="en-US" dirty="0" err="1" smtClean="0"/>
              <a:t>Magnetostatic</a:t>
            </a:r>
            <a:r>
              <a:rPr lang="en-US" dirty="0" smtClean="0"/>
              <a:t> FE analysis of complete coil</a:t>
            </a:r>
          </a:p>
          <a:p>
            <a:pPr lvl="2"/>
            <a:r>
              <a:rPr lang="en-US" dirty="0" smtClean="0"/>
              <a:t>Geometry and current densities are taken from Wuzheng </a:t>
            </a:r>
            <a:r>
              <a:rPr lang="en-US" dirty="0" err="1" smtClean="0"/>
              <a:t>Meng’s</a:t>
            </a:r>
            <a:r>
              <a:rPr lang="en-US" dirty="0" smtClean="0"/>
              <a:t> magnetic data – 6/17/2015.</a:t>
            </a:r>
          </a:p>
          <a:p>
            <a:pPr lvl="3"/>
            <a:r>
              <a:rPr lang="en-US" dirty="0" smtClean="0"/>
              <a:t>Coil center is shifted 3cm north relative to the iron.</a:t>
            </a:r>
          </a:p>
          <a:p>
            <a:pPr lvl="3"/>
            <a:r>
              <a:rPr lang="en-US" dirty="0" smtClean="0"/>
              <a:t>Coils are divided into 24 blocks, each with corresponding current densities at maximum power (4600 A).</a:t>
            </a:r>
          </a:p>
          <a:p>
            <a:pPr lvl="2"/>
            <a:r>
              <a:rPr lang="en-US" dirty="0" smtClean="0"/>
              <a:t>Iron enclosure is approximated by an axisymmetric cylinder, capped at both ends.</a:t>
            </a:r>
          </a:p>
          <a:p>
            <a:pPr lvl="4"/>
            <a:r>
              <a:rPr lang="en-US" dirty="0" smtClean="0"/>
              <a:t>Cylinder weight is equal to the actual iron weight </a:t>
            </a:r>
            <a:r>
              <a:rPr lang="en-US" dirty="0" smtClean="0"/>
              <a:t>(approximately 1,323,000 </a:t>
            </a:r>
            <a:r>
              <a:rPr lang="en-US" dirty="0" err="1" smtClean="0"/>
              <a:t>lb</a:t>
            </a:r>
            <a:r>
              <a:rPr lang="en-US" dirty="0" smtClean="0"/>
              <a:t>).</a:t>
            </a:r>
          </a:p>
          <a:p>
            <a:pPr lvl="4"/>
            <a:r>
              <a:rPr lang="en-US" dirty="0" smtClean="0"/>
              <a:t>Pole iron thickness and axial distance from coil ends is the same as the actual.</a:t>
            </a:r>
          </a:p>
          <a:p>
            <a:pPr lvl="4"/>
            <a:r>
              <a:rPr lang="en-US" dirty="0" smtClean="0"/>
              <a:t>Iron cylinder I.D. is set to the sidewall radial distance closest to the coil.</a:t>
            </a:r>
          </a:p>
          <a:p>
            <a:pPr lvl="2"/>
            <a:r>
              <a:rPr lang="en-US" dirty="0" smtClean="0"/>
              <a:t>Lorentz forces are calculated using ANSYS Maxwell and then exported to the mechanical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476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0695"/>
            <a:ext cx="8229600" cy="5715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Magnetic Flux Vectors at 4600 A – No Iron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1706"/>
            <a:ext cx="457200" cy="396875"/>
          </a:xfrm>
        </p:spPr>
        <p:txBody>
          <a:bodyPr/>
          <a:lstStyle/>
          <a:p>
            <a:fld id="{FF1C7C19-6754-4E74-8BEC-12ED962F06F1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08248" y="4343400"/>
            <a:ext cx="352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Lorentz Force Vectors – No Iron</a:t>
            </a:r>
            <a:endParaRPr lang="en-US" dirty="0"/>
          </a:p>
        </p:txBody>
      </p:sp>
      <p:pic>
        <p:nvPicPr>
          <p:cNvPr id="5" name="Picture 2" descr="C:\Users\cozz\Desktop\no i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3207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ozz\Desktop\no iro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5" y="4712732"/>
            <a:ext cx="8610600" cy="149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39910" y="3810000"/>
            <a:ext cx="75854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1.25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95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04800"/>
            <a:ext cx="808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Lead </a:t>
            </a:r>
            <a:r>
              <a:rPr lang="en-US" dirty="0" smtClean="0"/>
              <a:t>End Maximum Shear Stress @ Full Power (MPa) Iron vs. No </a:t>
            </a:r>
            <a:r>
              <a:rPr lang="en-US" dirty="0" smtClean="0"/>
              <a:t>Iron 7/28/2016</a:t>
            </a:r>
            <a:endParaRPr lang="en-US" dirty="0"/>
          </a:p>
        </p:txBody>
      </p:sp>
      <p:pic>
        <p:nvPicPr>
          <p:cNvPr id="13314" name="Picture 2" descr="C:\Users\cozz\Desktop\ms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4129891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15215" y="6127425"/>
            <a:ext cx="973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 Iron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253781" y="6120331"/>
            <a:ext cx="809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 Iron</a:t>
            </a:r>
            <a:endParaRPr lang="en-US" sz="1600" dirty="0"/>
          </a:p>
        </p:txBody>
      </p:sp>
      <p:pic>
        <p:nvPicPr>
          <p:cNvPr id="2050" name="Picture 2" descr="C:\Users\cozz\Desktop\no iron max sh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740113"/>
            <a:ext cx="4438650" cy="53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133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5334000"/>
          </a:xfrm>
        </p:spPr>
        <p:txBody>
          <a:bodyPr>
            <a:normAutofit fontScale="85000" lnSpcReduction="10000"/>
          </a:bodyPr>
          <a:lstStyle/>
          <a:p>
            <a:r>
              <a:rPr lang="en-US" b="1" i="1" dirty="0" smtClean="0"/>
              <a:t>Summary &amp; Conclusions</a:t>
            </a:r>
          </a:p>
          <a:p>
            <a:pPr lvl="1"/>
            <a:r>
              <a:rPr lang="en-US" b="1" i="1" dirty="0" smtClean="0"/>
              <a:t>Generally good agreement between both FE analyses</a:t>
            </a:r>
          </a:p>
          <a:p>
            <a:pPr lvl="1"/>
            <a:r>
              <a:rPr lang="en-US" b="1" i="1" dirty="0" smtClean="0"/>
              <a:t>Latest analysis calculates stresses that are lower than previous results</a:t>
            </a:r>
          </a:p>
          <a:p>
            <a:pPr lvl="2"/>
            <a:r>
              <a:rPr lang="en-US" dirty="0" smtClean="0"/>
              <a:t>Cool-down and Lorentz forces will not yield the aluminum bobbin.</a:t>
            </a:r>
          </a:p>
          <a:p>
            <a:pPr lvl="3"/>
            <a:r>
              <a:rPr lang="en-US" dirty="0" smtClean="0"/>
              <a:t>Assuming 5083-0 (annealed) YP= 110 MPa (16 </a:t>
            </a:r>
            <a:r>
              <a:rPr lang="en-US" dirty="0" err="1" smtClean="0"/>
              <a:t>kpsi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Tensile stress at the coil ends approaches the allowable limit  (30 MPa) at maximum operating current (at the extreme end in a small area).</a:t>
            </a:r>
          </a:p>
          <a:p>
            <a:pPr lvl="3"/>
            <a:r>
              <a:rPr lang="en-US" dirty="0" smtClean="0"/>
              <a:t>Based on the maximum principal stress (</a:t>
            </a:r>
            <a:r>
              <a:rPr lang="el-GR" dirty="0" smtClean="0"/>
              <a:t>σ</a:t>
            </a:r>
            <a:r>
              <a:rPr lang="en-US" sz="650" dirty="0" smtClean="0"/>
              <a:t>1</a:t>
            </a:r>
            <a:r>
              <a:rPr lang="en-US" sz="1600" dirty="0" smtClean="0"/>
              <a:t>)</a:t>
            </a:r>
            <a:endParaRPr lang="en-US" dirty="0" smtClean="0"/>
          </a:p>
          <a:p>
            <a:pPr lvl="2"/>
            <a:r>
              <a:rPr lang="en-US" dirty="0" smtClean="0"/>
              <a:t>Shear stress at the coil ends is below the allowable limit (30 MPa) at maximum operating current.</a:t>
            </a:r>
          </a:p>
          <a:p>
            <a:pPr lvl="2"/>
            <a:r>
              <a:rPr lang="en-US" dirty="0" smtClean="0"/>
              <a:t>Axial compressive stresses at the coil ends do not exceed the yield point of 99.5% pure aluminum (~30 MPa).</a:t>
            </a:r>
          </a:p>
          <a:p>
            <a:pPr lvl="2"/>
            <a:r>
              <a:rPr lang="en-US" dirty="0" smtClean="0"/>
              <a:t>The completion of a 3D FE analysis may be the next logical step in this study.</a:t>
            </a:r>
          </a:p>
          <a:p>
            <a:pPr lvl="3"/>
            <a:r>
              <a:rPr lang="en-US" dirty="0" smtClean="0"/>
              <a:t>Some 3D studies have already been successfully run to exhibit iron deflection.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47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38400"/>
            <a:ext cx="7315200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 smtClean="0"/>
              <a:t>Backup Slides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933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09800" y="304800"/>
            <a:ext cx="479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 End Max Tensile Stress @ </a:t>
            </a:r>
            <a:r>
              <a:rPr lang="en-US" dirty="0" smtClean="0"/>
              <a:t>Cool-down </a:t>
            </a:r>
            <a:r>
              <a:rPr lang="en-US" dirty="0" smtClean="0"/>
              <a:t>(MPa)</a:t>
            </a:r>
            <a:endParaRPr lang="en-US" dirty="0"/>
          </a:p>
        </p:txBody>
      </p:sp>
      <p:pic>
        <p:nvPicPr>
          <p:cNvPr id="1026" name="Picture 2" descr="C:\Users\cozz\Desktop\pstres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7" y="762000"/>
            <a:ext cx="4450782" cy="543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zz\Desktop\ten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4155589" cy="543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1363" y="6229432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7/16/2015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6222990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7/28/2016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1559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8215" y="228600"/>
            <a:ext cx="518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 End Maximum Shear Stress @ Cool-down (MPa)</a:t>
            </a:r>
            <a:endParaRPr lang="en-US" dirty="0"/>
          </a:p>
        </p:txBody>
      </p:sp>
      <p:pic>
        <p:nvPicPr>
          <p:cNvPr id="2050" name="Picture 2" descr="C:\Users\cozz\Desktop\ahear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6" y="762000"/>
            <a:ext cx="4346357" cy="52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zz\Desktop\sh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4216404" cy="524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16552" y="6054257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7/16/2015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297038" y="6057910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7/28/2016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0747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517967"/>
            <a:ext cx="433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 End Axial Stresses at Cool-down (MPa)</a:t>
            </a:r>
            <a:endParaRPr lang="en-US" dirty="0"/>
          </a:p>
        </p:txBody>
      </p:sp>
      <p:pic>
        <p:nvPicPr>
          <p:cNvPr id="1026" name="Picture 2" descr="C:\Users\cozz\Desktop\Normal LE Coold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1" y="1066800"/>
            <a:ext cx="88657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ozz\Desktop\com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1" y="3589826"/>
            <a:ext cx="8840539" cy="22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10400" y="5834228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7/28/2016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086600" y="2971800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7/16/2015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3356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01000" cy="4114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ANSYS Structural Analyses of </a:t>
            </a:r>
            <a:r>
              <a:rPr lang="en-US" dirty="0" err="1" smtClean="0"/>
              <a:t>sPHENIX</a:t>
            </a:r>
            <a:r>
              <a:rPr lang="en-US" dirty="0" smtClean="0"/>
              <a:t> Magnet Coil at Full Current</a:t>
            </a:r>
            <a:br>
              <a:rPr lang="en-US" dirty="0" smtClean="0"/>
            </a:br>
            <a:r>
              <a:rPr lang="en-US" sz="2000" dirty="0" smtClean="0">
                <a:solidFill>
                  <a:srgbClr val="C00000"/>
                </a:solidFill>
              </a:rPr>
              <a:t>(</a:t>
            </a:r>
            <a:r>
              <a:rPr lang="en-US" sz="2000" dirty="0" err="1" smtClean="0">
                <a:solidFill>
                  <a:srgbClr val="C00000"/>
                </a:solidFill>
              </a:rPr>
              <a:t>superceded</a:t>
            </a:r>
            <a:r>
              <a:rPr lang="en-US" sz="2000" dirty="0" smtClean="0">
                <a:solidFill>
                  <a:srgbClr val="C00000"/>
                </a:solidFill>
              </a:rPr>
              <a:t> on 7/28/2016)</a:t>
            </a:r>
            <a:r>
              <a:rPr lang="en-US" sz="3600" dirty="0">
                <a:solidFill>
                  <a:srgbClr val="C00000"/>
                </a:solidFill>
              </a:rPr>
              <a:t/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John Cozzolino</a:t>
            </a:r>
            <a:b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July</a:t>
            </a:r>
            <a: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16, 2015</a:t>
            </a:r>
            <a:br>
              <a:rPr lang="en-US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27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424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537" y="304800"/>
            <a:ext cx="8839200" cy="5943600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 smtClean="0"/>
              <a:t>ANSYS FE Structural Analysis of </a:t>
            </a:r>
            <a:r>
              <a:rPr lang="en-US" b="1" i="1" dirty="0" err="1" smtClean="0"/>
              <a:t>sPHENIX</a:t>
            </a:r>
            <a:r>
              <a:rPr lang="en-US" b="1" i="1" dirty="0" smtClean="0"/>
              <a:t> Coil</a:t>
            </a:r>
          </a:p>
          <a:p>
            <a:pPr lvl="1"/>
            <a:r>
              <a:rPr lang="en-US" dirty="0" smtClean="0"/>
              <a:t>2d axisymmetric steady-state FE analysis of complete coil</a:t>
            </a:r>
          </a:p>
          <a:p>
            <a:pPr lvl="2"/>
            <a:r>
              <a:rPr lang="en-US" dirty="0" smtClean="0"/>
              <a:t>Includes external aluminum bobbin and G-10 end fillers</a:t>
            </a:r>
          </a:p>
          <a:p>
            <a:pPr lvl="2"/>
            <a:r>
              <a:rPr lang="en-US" dirty="0" smtClean="0"/>
              <a:t>Geometry and forces taken from Wuzheng </a:t>
            </a:r>
            <a:r>
              <a:rPr lang="en-US" dirty="0" err="1" smtClean="0"/>
              <a:t>Meng’s</a:t>
            </a:r>
            <a:r>
              <a:rPr lang="en-US" dirty="0" smtClean="0"/>
              <a:t> magnetic model – 6/17/2015</a:t>
            </a:r>
          </a:p>
          <a:p>
            <a:pPr lvl="3"/>
            <a:r>
              <a:rPr lang="en-US" dirty="0" smtClean="0"/>
              <a:t>Coil center is shifted 3cm north relative to iron</a:t>
            </a:r>
          </a:p>
          <a:p>
            <a:pPr lvl="3"/>
            <a:r>
              <a:rPr lang="en-US" dirty="0" smtClean="0"/>
              <a:t>Coils divided into 24 blocks, each with corresponding radial and axial pressures due to the Lorentz forces at maximum current</a:t>
            </a:r>
          </a:p>
          <a:p>
            <a:pPr lvl="2"/>
            <a:r>
              <a:rPr lang="en-US" dirty="0" smtClean="0"/>
              <a:t>Thermal stresses from cool-down to 4K included</a:t>
            </a:r>
          </a:p>
          <a:p>
            <a:pPr lvl="2"/>
            <a:r>
              <a:rPr lang="en-US" dirty="0" smtClean="0"/>
              <a:t>Mechanical properties vs. temperature are included</a:t>
            </a:r>
          </a:p>
          <a:p>
            <a:pPr lvl="3"/>
            <a:r>
              <a:rPr lang="en-US" dirty="0" smtClean="0"/>
              <a:t>Coil properties E and CTE adjusted for percentage of insulation vs. conductor (Ref </a:t>
            </a:r>
            <a:r>
              <a:rPr lang="en-US" dirty="0" err="1" smtClean="0"/>
              <a:t>Ansaldo</a:t>
            </a:r>
            <a:r>
              <a:rPr lang="en-US" dirty="0" smtClean="0"/>
              <a:t> </a:t>
            </a:r>
            <a:r>
              <a:rPr lang="en-US" dirty="0" err="1" smtClean="0"/>
              <a:t>Dwg</a:t>
            </a:r>
            <a:r>
              <a:rPr lang="en-US" dirty="0" smtClean="0"/>
              <a:t># 620RM07142, pg. 1)</a:t>
            </a:r>
          </a:p>
          <a:p>
            <a:pPr lvl="4"/>
            <a:r>
              <a:rPr lang="en-US" dirty="0" smtClean="0"/>
              <a:t>Radial direction 2.0% insulation (all coils)</a:t>
            </a:r>
          </a:p>
          <a:p>
            <a:pPr lvl="4"/>
            <a:r>
              <a:rPr lang="en-US" dirty="0" smtClean="0"/>
              <a:t>Axial direction 4.7% (middle coils)</a:t>
            </a:r>
          </a:p>
          <a:p>
            <a:pPr lvl="4"/>
            <a:r>
              <a:rPr lang="en-US" dirty="0" smtClean="0"/>
              <a:t>Axial direction 8.1% (end coils)</a:t>
            </a:r>
          </a:p>
          <a:p>
            <a:pPr lvl="2"/>
            <a:r>
              <a:rPr lang="en-US" dirty="0" smtClean="0"/>
              <a:t>All connections (contacts) are bonded</a:t>
            </a:r>
          </a:p>
          <a:p>
            <a:pPr lvl="2"/>
            <a:r>
              <a:rPr lang="en-US" dirty="0" smtClean="0"/>
              <a:t>Tensile and shear stresses are studied throughout the coil</a:t>
            </a:r>
          </a:p>
          <a:p>
            <a:pPr lvl="3"/>
            <a:r>
              <a:rPr lang="en-US" dirty="0" smtClean="0"/>
              <a:t>Shear stress limit:  30 MPa (4350 psi)</a:t>
            </a:r>
          </a:p>
          <a:p>
            <a:pPr lvl="3"/>
            <a:r>
              <a:rPr lang="en-US" dirty="0" smtClean="0"/>
              <a:t>Tensile stress limit:  30 MPa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72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3400" y="609600"/>
            <a:ext cx="8229600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Labels on 24 Solenoid Coils</a:t>
            </a:r>
            <a:br>
              <a:rPr lang="en-US" dirty="0" smtClean="0"/>
            </a:br>
            <a:r>
              <a:rPr lang="en-US" sz="3200" dirty="0" smtClean="0"/>
              <a:t>(Not to Scale)</a:t>
            </a:r>
          </a:p>
          <a:p>
            <a:r>
              <a:rPr lang="en-US" sz="3200" dirty="0" smtClean="0"/>
              <a:t>W. Meng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4" y="2743199"/>
            <a:ext cx="8974951" cy="131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02073" y="5347705"/>
            <a:ext cx="8153400" cy="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55473" y="5108085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49342" y="5016159"/>
            <a:ext cx="364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(solenoids/yoke/poles common Axis)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343400" y="5257800"/>
            <a:ext cx="0" cy="69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446364" y="3591808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43400" y="4588610"/>
            <a:ext cx="0" cy="70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93633" y="5348335"/>
            <a:ext cx="162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(Yoke axial ctr.)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446363" y="4653089"/>
            <a:ext cx="3129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035805" y="4662535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07517" y="426486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4800" y="3505200"/>
            <a:ext cx="0" cy="182250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7200" y="3124200"/>
            <a:ext cx="0" cy="220350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68616" y="4434722"/>
            <a:ext cx="1338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Rout=155.06cm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433615" y="4602777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Rin=150.98cm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546378" y="2145268"/>
            <a:ext cx="171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Coil-package ctr.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454053" y="2514600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/>
          <p:cNvSpPr txBox="1"/>
          <p:nvPr/>
        </p:nvSpPr>
        <p:spPr>
          <a:xfrm>
            <a:off x="4078354" y="5385491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4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3400" y="609600"/>
            <a:ext cx="8229600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Labels on 24 Solenoid Coils</a:t>
            </a:r>
            <a:br>
              <a:rPr lang="en-US" dirty="0" smtClean="0"/>
            </a:br>
            <a:r>
              <a:rPr lang="en-US" sz="3200" dirty="0" smtClean="0"/>
              <a:t>(Not to Scale)</a:t>
            </a:r>
          </a:p>
          <a:p>
            <a:r>
              <a:rPr lang="en-US" sz="3200" dirty="0" smtClean="0"/>
              <a:t>W. Meng, 6/17/15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4" y="2743199"/>
            <a:ext cx="8974951" cy="131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02073" y="5347705"/>
            <a:ext cx="8153400" cy="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55473" y="5108085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49342" y="5016159"/>
            <a:ext cx="364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(solenoids/yoke/poles common Axis)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343400" y="5257800"/>
            <a:ext cx="0" cy="69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446364" y="3591808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43400" y="4588610"/>
            <a:ext cx="0" cy="704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93633" y="5348335"/>
            <a:ext cx="162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(Yoke axial ctr.)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446363" y="4653089"/>
            <a:ext cx="3129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035805" y="4662535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07517" y="426486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4800" y="3505200"/>
            <a:ext cx="0" cy="182250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7200" y="3124200"/>
            <a:ext cx="0" cy="220350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68616" y="4434722"/>
            <a:ext cx="1338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Rout=155.06cm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433615" y="4602777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Rin=150.98cm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546378" y="2145268"/>
            <a:ext cx="171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Coil-package ctr.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454053" y="2514600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/>
          <p:cNvSpPr txBox="1"/>
          <p:nvPr/>
        </p:nvSpPr>
        <p:spPr>
          <a:xfrm>
            <a:off x="4078354" y="5385491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Z=0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849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648470"/>
              </p:ext>
            </p:extLst>
          </p:nvPr>
        </p:nvGraphicFramePr>
        <p:xfrm>
          <a:off x="1219200" y="2057400"/>
          <a:ext cx="6477000" cy="38861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9408"/>
                <a:gridCol w="831614"/>
                <a:gridCol w="716468"/>
                <a:gridCol w="729262"/>
                <a:gridCol w="690880"/>
                <a:gridCol w="703674"/>
                <a:gridCol w="758049"/>
                <a:gridCol w="767645"/>
              </a:tblGrid>
              <a:tr h="3503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Ave. Ctr.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smtClean="0">
                          <a:effectLst/>
                        </a:rPr>
                        <a:t>MPa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(PSI)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smtClean="0">
                          <a:effectLst/>
                        </a:rPr>
                        <a:t>MPa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(PSI)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smtClean="0">
                          <a:effectLst/>
                        </a:rPr>
                        <a:t>MPa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(PSI)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03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Zc (cm)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Inner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Inner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Outer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Outer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Inner+Outer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Inner+Outer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3b +7b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-165.10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0.7867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114.07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0.0032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0.46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0.7899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114.53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3a + 7a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-152.38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0.8978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130.19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0.0149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2.17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0.9128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132.35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4 + 8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-133.30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0.9708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140.77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0.0751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10.89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1.0459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151.66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5 + 9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-107.85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1.0461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151.68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0.1502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21.77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1.1962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173.45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6 + 10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-82.40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1.0286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149.15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0.1677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24.32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1.1964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173.47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 + 2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-33.34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0.4864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70.53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0.1534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22.24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0.6398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92.76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11 + 12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39.34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0.4863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70.51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0.1532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22.22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0.6395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92.72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16 + 20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88.40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1.0275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148.98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0.1664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24.13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1.1939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173.12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15 + 19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113.85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1.0426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151.18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0.1463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21.21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1.1889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172.40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14 + 18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139.30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0.9004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130.55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0.0693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0.9697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140.61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13a + 17a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158.38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0.9004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130.55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0.0180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2.61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0.9184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133.16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5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13b +17b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171.10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0.7944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115.19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0.0095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1.38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0.8039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116.57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71600" y="1219200"/>
            <a:ext cx="6170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Radial Pressure (outward-force per unit area) Table (W. Meng):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2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313328"/>
              </p:ext>
            </p:extLst>
          </p:nvPr>
        </p:nvGraphicFramePr>
        <p:xfrm>
          <a:off x="685800" y="1905000"/>
          <a:ext cx="8229598" cy="3612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5605"/>
                <a:gridCol w="791795"/>
                <a:gridCol w="739588"/>
                <a:gridCol w="721395"/>
                <a:gridCol w="683426"/>
                <a:gridCol w="696082"/>
                <a:gridCol w="749871"/>
                <a:gridCol w="759363"/>
                <a:gridCol w="607491"/>
                <a:gridCol w="607491"/>
                <a:gridCol w="607491"/>
              </a:tblGrid>
              <a:tr h="368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Ave. Ctr.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Fz (N)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Fz(Lb)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Fz (N)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Fz(Lb)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Fz (N)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Fz(Lb)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  </a:t>
                      </a:r>
                      <a:r>
                        <a:rPr lang="en-US" sz="1100" u="none" strike="noStrike" dirty="0" smtClean="0">
                          <a:effectLst/>
                        </a:rPr>
                        <a:t>Zc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100" u="none" strike="noStrike" dirty="0" smtClean="0">
                          <a:effectLst/>
                        </a:rPr>
                        <a:t>(cm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Inner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Inner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Outer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Outer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Inner+Outer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Inner+Outer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3b + 7b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-165.10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1.23E+06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2.771E+05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1.22E+06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2.73E+05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2.45E+06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5.505E+05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3a + 7a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-152.38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7.84E+05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1.761E+05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7.84E+05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1.76E+05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1.57E+06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3.520E+05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4 + 8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-133.30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1.01E+06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2.258E+05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1.03E+06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2.30E+05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2.03E+06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4.560E+05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5 + 9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-107.85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4.10E+05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9.196E+04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4.47E+05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1.00E+05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8.57E+05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1.924E+05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6 + 10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-82.40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-2.97E+05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-6.675E+04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-1.96E+05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-4.41E+04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-4.94E+05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-1.108E+05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 + 2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-33.34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-3.33E+05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-7.479E+04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-3.98E+05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-8.93E+04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-7.31E+05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-1.641E+05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11 + 12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39.34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3.32E+05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7.449E+04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3.96E+05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8.89E+04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7.28E+05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1.634E+05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16 + 20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88.40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2.96E+05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6.638E+04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1.94E+05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4.36E+04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4.90E+05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1.100E+05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15 + 19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113.85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-4.10E+05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-9.212E+04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-4.49E+05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-1.01E+05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-8.59E+05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-1.928E+05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14 + 18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139.30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-9.91E+05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-2.225E+05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-1.01E+06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-2.27E+05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-2.00E+06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-4.490E+05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13a + 17a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158.38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-7.71E+05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-1.730E+05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-7.69E+05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-1.73E+05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-1.54E+06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-3.457E+05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Coils 13b + 17b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171.10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-1.22E+06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-2.749E+05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-1.21E+06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-2.71E+05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-2.43E+06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-5.462E+05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Total Fz =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7.00E+04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1.57E+04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(with 3 cm Shift)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74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(N)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(Lb)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96" marR="9496" marT="9496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0600" y="990600"/>
            <a:ext cx="2898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Axial Force Table (W. Meng):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84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32</a:t>
            </a:fld>
            <a:endParaRPr lang="en-US" dirty="0"/>
          </a:p>
        </p:txBody>
      </p:sp>
      <p:pic>
        <p:nvPicPr>
          <p:cNvPr id="1026" name="Picture 2" descr="C:\Users\cozz\Desktop\mod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1" y="152400"/>
            <a:ext cx="8362950" cy="398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zz\Desktop\mode2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1" y="4191000"/>
            <a:ext cx="8124826" cy="187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0640" y="749612"/>
            <a:ext cx="151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Geometry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6128051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 Mesh (Lead End)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2895600"/>
            <a:ext cx="14991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Aluminum Bobbin</a:t>
            </a:r>
          </a:p>
          <a:p>
            <a:r>
              <a:rPr lang="en-US" sz="1400" dirty="0" smtClean="0"/>
              <a:t>Outer Coil</a:t>
            </a:r>
          </a:p>
          <a:p>
            <a:r>
              <a:rPr lang="en-US" sz="1400" dirty="0" smtClean="0"/>
              <a:t>Inner Coil</a:t>
            </a:r>
          </a:p>
          <a:p>
            <a:r>
              <a:rPr lang="en-US" sz="1400" dirty="0" smtClean="0"/>
              <a:t>G-10 Filler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76057" y="3054627"/>
            <a:ext cx="733943" cy="155878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84783" y="3491948"/>
            <a:ext cx="958245" cy="224293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3276600"/>
            <a:ext cx="1219200" cy="203655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295400" y="3733800"/>
            <a:ext cx="430696" cy="157935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086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6887" y="228600"/>
            <a:ext cx="643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Deflection @ Cool-down Followed by Max Current (LE View)</a:t>
            </a:r>
            <a:endParaRPr lang="en-US" dirty="0"/>
          </a:p>
        </p:txBody>
      </p:sp>
      <p:pic>
        <p:nvPicPr>
          <p:cNvPr id="1026" name="Picture 2" descr="C:\Users\cozz\Desktop\cool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29690"/>
            <a:ext cx="7982091" cy="282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zz\Desktop\coo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7982091" cy="27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053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76200"/>
            <a:ext cx="639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 Deflection @ Cool-down Followed by Max Current (LE View)</a:t>
            </a:r>
            <a:endParaRPr lang="en-US" dirty="0"/>
          </a:p>
        </p:txBody>
      </p:sp>
      <p:pic>
        <p:nvPicPr>
          <p:cNvPr id="2050" name="Picture 2" descr="C:\Users\cozz\Desktop\co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3" y="554862"/>
            <a:ext cx="8312882" cy="28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zz\Desktop\po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3" y="3429000"/>
            <a:ext cx="8302943" cy="28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73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35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4590" y="86139"/>
            <a:ext cx="748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Equivalent Stress in Aluminum Bobbin @ Cool-down </a:t>
            </a:r>
            <a:r>
              <a:rPr lang="en-US" dirty="0"/>
              <a:t>&amp;</a:t>
            </a:r>
            <a:r>
              <a:rPr lang="en-US" dirty="0" smtClean="0"/>
              <a:t> Max Current (LE View)</a:t>
            </a:r>
            <a:endParaRPr lang="en-US" dirty="0"/>
          </a:p>
        </p:txBody>
      </p:sp>
      <p:pic>
        <p:nvPicPr>
          <p:cNvPr id="2050" name="Picture 2" descr="C:\Users\cozz\Desktop\cooldown eqi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6" y="541610"/>
            <a:ext cx="7786597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zz\Desktop\powered eqi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5" y="3581400"/>
            <a:ext cx="784265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20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17972" y="304800"/>
            <a:ext cx="537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 End Max Tensile Stress @ Cool-down &amp; Full Power</a:t>
            </a:r>
            <a:endParaRPr lang="en-US" dirty="0"/>
          </a:p>
        </p:txBody>
      </p:sp>
      <p:pic>
        <p:nvPicPr>
          <p:cNvPr id="1026" name="Picture 2" descr="C:\Users\cozz\Desktop\pstres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7" y="894523"/>
            <a:ext cx="4450782" cy="543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zz\Desktop\pstress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94522"/>
            <a:ext cx="4087034" cy="543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3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8215" y="228600"/>
            <a:ext cx="5419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 End Max Shear Stress @ Cool-down &amp; Full Power</a:t>
            </a:r>
            <a:endParaRPr lang="en-US" dirty="0"/>
          </a:p>
        </p:txBody>
      </p:sp>
      <p:pic>
        <p:nvPicPr>
          <p:cNvPr id="2050" name="Picture 2" descr="C:\Users\cozz\Desktop\ahear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2" y="867501"/>
            <a:ext cx="4346357" cy="52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zz\Desktop\ahear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67501"/>
            <a:ext cx="4267200" cy="52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65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38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8215" y="228600"/>
            <a:ext cx="544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 End G-10 Max Tensile &amp; Shear Stress @ Full Power</a:t>
            </a:r>
            <a:endParaRPr lang="en-US" dirty="0"/>
          </a:p>
        </p:txBody>
      </p:sp>
      <p:pic>
        <p:nvPicPr>
          <p:cNvPr id="1026" name="Picture 2" descr="C:\Users\cozz\Desktop\g10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3733800" cy="57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zz\Desktop\g10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01" y="685800"/>
            <a:ext cx="3690225" cy="575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595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39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17972" y="381000"/>
            <a:ext cx="585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Non-Lead End Max Shear and Tensile Stresses @ Full Power</a:t>
            </a:r>
            <a:endParaRPr lang="en-US" dirty="0"/>
          </a:p>
        </p:txBody>
      </p:sp>
      <p:pic>
        <p:nvPicPr>
          <p:cNvPr id="3074" name="Picture 2" descr="C:\Users\cozz\Desktop\leshea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119914" cy="508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ozz\Desktop\leprinc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308877" cy="508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215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163492"/>
              </p:ext>
            </p:extLst>
          </p:nvPr>
        </p:nvGraphicFramePr>
        <p:xfrm>
          <a:off x="2209800" y="762000"/>
          <a:ext cx="4953000" cy="5519613"/>
        </p:xfrm>
        <a:graphic>
          <a:graphicData uri="http://schemas.openxmlformats.org/drawingml/2006/table">
            <a:tbl>
              <a:tblPr/>
              <a:tblGrid>
                <a:gridCol w="733299"/>
                <a:gridCol w="650749"/>
                <a:gridCol w="650749"/>
                <a:gridCol w="894780"/>
                <a:gridCol w="1128643"/>
                <a:gridCol w="894780"/>
              </a:tblGrid>
              <a:tr h="1879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Axial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Center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Zc (cm)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Coil Axial Length 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Density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Coil No.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Rc (cm)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shift=0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shift=3cm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dz (cm)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J 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(A/cm^2)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-35.56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-32.56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71.12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2502.564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-37.12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-34.12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2519.067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3a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-155.12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-152.12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4205.118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3b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-168.02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-165.02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4205.118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-135.75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-132.75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25.81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4205.118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-109.90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-106.90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25.81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4205.118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1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-84.05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-81.05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25.81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4205.118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7a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-155.65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-152.65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4204.423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7b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-168.17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-165.17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4204.423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-136.86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-133.86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4204.423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-111.81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-108.81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4204.423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-86.76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-83.76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4204.423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35.56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38.56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71.12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2502.564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37.12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40.12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2519.067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13a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155.12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158.12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4205.118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13b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168.02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171.02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4205.118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135.75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138.75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25.81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4205.118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109.90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112.90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25.81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4205.118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84.05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87.05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25.81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4205.118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17a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155.65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158.65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4204.423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17b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168.17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171.17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12.53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4204.423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139.00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4204.423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111.81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114.81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4204.423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154.04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86.76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89.76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25.05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4204.423</a:t>
                      </a:r>
                    </a:p>
                  </a:txBody>
                  <a:tcPr marL="7803" marR="7803" marT="78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796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495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System Origin is Located at Center of sPhenix </a:t>
                      </a:r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Yoke</a:t>
                      </a:r>
                    </a:p>
                    <a:p>
                      <a:pPr algn="l" fontAlgn="b"/>
                      <a:r>
                        <a:rPr lang="en-US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Coil thickness is about 2</a:t>
                      </a:r>
                      <a:r>
                        <a:rPr lang="en-US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cm (for inner or outer layer)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03" marR="7803" marT="78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9800" y="291250"/>
            <a:ext cx="501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sPHENIX</a:t>
            </a:r>
            <a:r>
              <a:rPr lang="en-US" b="1" dirty="0" smtClean="0"/>
              <a:t> 24-Coils Information (W. Meng, 6/17/15)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9489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40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457200"/>
            <a:ext cx="6770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 End Axial Compressive Stresses at Cool-down &amp; Full Power (MPa)</a:t>
            </a:r>
            <a:endParaRPr lang="en-US" dirty="0"/>
          </a:p>
        </p:txBody>
      </p:sp>
      <p:pic>
        <p:nvPicPr>
          <p:cNvPr id="1026" name="Picture 2" descr="C:\Users\cozz\Desktop\Normal LE Coold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657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zz\Desktop\Normal LE Powe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4" y="3505200"/>
            <a:ext cx="88769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170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41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457200"/>
            <a:ext cx="723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Non-Lead End Axial Compressive Stresses at Cool-down &amp; Full Power (MPa)</a:t>
            </a:r>
            <a:endParaRPr lang="en-US" dirty="0"/>
          </a:p>
        </p:txBody>
      </p:sp>
      <p:pic>
        <p:nvPicPr>
          <p:cNvPr id="2050" name="Picture 2" descr="C:\Users\cozz\Desktop\NormalNLE Coold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8" y="1122117"/>
            <a:ext cx="8839200" cy="196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ozz\Desktop\NormalNLE Powe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8" y="3429000"/>
            <a:ext cx="8839200" cy="191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135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 smtClean="0"/>
              <a:t>Summary &amp; Conclusions </a:t>
            </a:r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en-US" dirty="0" err="1">
                <a:solidFill>
                  <a:srgbClr val="C00000"/>
                </a:solidFill>
              </a:rPr>
              <a:t>superceded</a:t>
            </a:r>
            <a:r>
              <a:rPr lang="en-US" dirty="0">
                <a:solidFill>
                  <a:srgbClr val="C00000"/>
                </a:solidFill>
              </a:rPr>
              <a:t> on 7/28/2016)</a:t>
            </a:r>
          </a:p>
          <a:p>
            <a:pPr lvl="1"/>
            <a:r>
              <a:rPr lang="en-US" dirty="0" smtClean="0"/>
              <a:t>Cool-down and Lorentz forces will not yield the aluminum bobbin.</a:t>
            </a:r>
          </a:p>
          <a:p>
            <a:pPr lvl="2"/>
            <a:r>
              <a:rPr lang="en-US" dirty="0" smtClean="0"/>
              <a:t>Assuming 5083-0 (annealed) YP= 110 MPa (16 </a:t>
            </a:r>
            <a:r>
              <a:rPr lang="en-US" dirty="0" err="1" smtClean="0"/>
              <a:t>kpsi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Tensile stresses at the coil ends exceed the allowable limit  (30 MPa) at maximum operating current.</a:t>
            </a:r>
          </a:p>
          <a:p>
            <a:pPr lvl="2"/>
            <a:r>
              <a:rPr lang="en-US" dirty="0" smtClean="0"/>
              <a:t>Based on the maximum principal stress (</a:t>
            </a:r>
            <a:r>
              <a:rPr lang="el-GR" dirty="0" smtClean="0"/>
              <a:t>σ</a:t>
            </a:r>
            <a:r>
              <a:rPr lang="en-US" sz="1050" dirty="0" smtClean="0"/>
              <a:t>1</a:t>
            </a:r>
            <a:r>
              <a:rPr lang="en-US" sz="2000" dirty="0" smtClean="0"/>
              <a:t>)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Shear stresses at the coil ends are at the allowable limit (30 MPa) at maximum operating current.</a:t>
            </a:r>
          </a:p>
          <a:p>
            <a:pPr lvl="1"/>
            <a:r>
              <a:rPr lang="en-US" dirty="0" smtClean="0"/>
              <a:t>Axial compressive stresses at the coil ends do not exceed the yield point of 99.5% pure aluminum (~30 MPa).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318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172200"/>
          </a:xfrm>
        </p:spPr>
        <p:txBody>
          <a:bodyPr>
            <a:normAutofit fontScale="92500"/>
          </a:bodyPr>
          <a:lstStyle/>
          <a:p>
            <a:r>
              <a:rPr lang="en-US" b="1" i="1" dirty="0" smtClean="0"/>
              <a:t>ANSYS FE Structural Analysis of </a:t>
            </a:r>
            <a:r>
              <a:rPr lang="en-US" b="1" i="1" dirty="0" err="1" smtClean="0"/>
              <a:t>sPHENIX</a:t>
            </a:r>
            <a:r>
              <a:rPr lang="en-US" b="1" i="1" dirty="0" smtClean="0"/>
              <a:t> Coil</a:t>
            </a:r>
          </a:p>
          <a:p>
            <a:pPr lvl="1"/>
            <a:r>
              <a:rPr lang="en-US" dirty="0" smtClean="0"/>
              <a:t>2d Axisymmetric Steady-State FE Analysis of Complete </a:t>
            </a:r>
            <a:r>
              <a:rPr lang="en-US" dirty="0"/>
              <a:t>C</a:t>
            </a:r>
            <a:r>
              <a:rPr lang="en-US" dirty="0" smtClean="0"/>
              <a:t>oil</a:t>
            </a:r>
          </a:p>
          <a:p>
            <a:pPr lvl="2"/>
            <a:r>
              <a:rPr lang="en-US" dirty="0" smtClean="0"/>
              <a:t>Includes external aluminum bobbin and G-10 end fillers</a:t>
            </a:r>
          </a:p>
          <a:p>
            <a:pPr lvl="2"/>
            <a:r>
              <a:rPr lang="en-US" dirty="0" smtClean="0"/>
              <a:t>Lorentz forces are imported directly from the ANSYS Maxwell </a:t>
            </a:r>
            <a:r>
              <a:rPr lang="en-US" dirty="0" err="1" smtClean="0"/>
              <a:t>Magnetostatic</a:t>
            </a:r>
            <a:r>
              <a:rPr lang="en-US" dirty="0" smtClean="0"/>
              <a:t> FE model at 4600 A.</a:t>
            </a:r>
          </a:p>
          <a:p>
            <a:pPr lvl="2"/>
            <a:r>
              <a:rPr lang="en-US" dirty="0" smtClean="0"/>
              <a:t>Thermal stresses during cool-down from RT to 4K are included.</a:t>
            </a:r>
          </a:p>
          <a:p>
            <a:pPr lvl="2"/>
            <a:r>
              <a:rPr lang="en-US" dirty="0" smtClean="0"/>
              <a:t>Mechanical properties vs. temperature are included.</a:t>
            </a:r>
          </a:p>
          <a:p>
            <a:pPr lvl="3"/>
            <a:r>
              <a:rPr lang="en-US" dirty="0" smtClean="0"/>
              <a:t>Coil properties E and CTE are adjusted for percentage of insulation vs. conductor (Ref </a:t>
            </a:r>
            <a:r>
              <a:rPr lang="en-US" dirty="0" err="1" smtClean="0"/>
              <a:t>Ansaldo</a:t>
            </a:r>
            <a:r>
              <a:rPr lang="en-US" dirty="0" smtClean="0"/>
              <a:t> </a:t>
            </a:r>
            <a:r>
              <a:rPr lang="en-US" dirty="0" err="1" smtClean="0"/>
              <a:t>Dwg</a:t>
            </a:r>
            <a:r>
              <a:rPr lang="en-US" dirty="0" smtClean="0"/>
              <a:t># 620RM07142, pg. 1).</a:t>
            </a:r>
          </a:p>
          <a:p>
            <a:pPr lvl="4"/>
            <a:r>
              <a:rPr lang="en-US" dirty="0" smtClean="0"/>
              <a:t>Radial direction 2.0% insulation (all coils)</a:t>
            </a:r>
          </a:p>
          <a:p>
            <a:pPr lvl="4"/>
            <a:r>
              <a:rPr lang="en-US" dirty="0" smtClean="0"/>
              <a:t>Axial direction 4.7% (middle coils)</a:t>
            </a:r>
          </a:p>
          <a:p>
            <a:pPr lvl="4"/>
            <a:r>
              <a:rPr lang="en-US" dirty="0" smtClean="0"/>
              <a:t>Axial direction 8.1% (end coils)</a:t>
            </a:r>
          </a:p>
          <a:p>
            <a:pPr lvl="2"/>
            <a:r>
              <a:rPr lang="en-US" dirty="0" smtClean="0"/>
              <a:t>All connections (contacts) are bonded.</a:t>
            </a:r>
          </a:p>
          <a:p>
            <a:pPr lvl="2"/>
            <a:r>
              <a:rPr lang="en-US" dirty="0" smtClean="0"/>
              <a:t>Tensile and shear stresses are studied throughout the coil</a:t>
            </a:r>
          </a:p>
          <a:p>
            <a:pPr lvl="3"/>
            <a:r>
              <a:rPr lang="en-US" dirty="0" smtClean="0"/>
              <a:t>Shear stress limit:  30 MPa (4350 psi)</a:t>
            </a:r>
          </a:p>
          <a:p>
            <a:pPr lvl="3"/>
            <a:r>
              <a:rPr lang="en-US" dirty="0" smtClean="0"/>
              <a:t>Tensile stress limit:  30 MPa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80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839200" cy="6172200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ANSYS FE Structural Analysis of </a:t>
            </a:r>
            <a:r>
              <a:rPr lang="en-US" b="1" i="1" dirty="0" err="1" smtClean="0"/>
              <a:t>sPHENIX</a:t>
            </a:r>
            <a:r>
              <a:rPr lang="en-US" b="1" i="1" dirty="0" smtClean="0"/>
              <a:t> Coil (cont’d)</a:t>
            </a:r>
          </a:p>
          <a:p>
            <a:pPr marL="0" indent="0">
              <a:buNone/>
            </a:pPr>
            <a:endParaRPr lang="en-US" b="1" i="1" dirty="0" smtClean="0"/>
          </a:p>
          <a:p>
            <a:pPr lvl="2"/>
            <a:r>
              <a:rPr lang="en-US" dirty="0"/>
              <a:t>Stresses and deflections will be compared to those derived </a:t>
            </a:r>
            <a:r>
              <a:rPr lang="en-US" dirty="0" smtClean="0"/>
              <a:t>in the previous </a:t>
            </a:r>
            <a:r>
              <a:rPr lang="en-US" dirty="0"/>
              <a:t>analysis from </a:t>
            </a:r>
            <a:r>
              <a:rPr lang="en-US" dirty="0" smtClean="0"/>
              <a:t>7/16/15.</a:t>
            </a:r>
            <a:endParaRPr lang="en-US" dirty="0"/>
          </a:p>
          <a:p>
            <a:pPr lvl="3"/>
            <a:r>
              <a:rPr lang="en-US" dirty="0"/>
              <a:t>Lorentz forces were </a:t>
            </a:r>
            <a:r>
              <a:rPr lang="en-US" dirty="0" smtClean="0"/>
              <a:t>first calculated </a:t>
            </a:r>
            <a:r>
              <a:rPr lang="en-US" dirty="0"/>
              <a:t>by W. Meng using </a:t>
            </a:r>
            <a:r>
              <a:rPr lang="en-US" dirty="0" smtClean="0"/>
              <a:t>Opera.</a:t>
            </a:r>
            <a:endParaRPr lang="en-US" dirty="0"/>
          </a:p>
          <a:p>
            <a:pPr lvl="3"/>
            <a:r>
              <a:rPr lang="en-US" dirty="0"/>
              <a:t>They were </a:t>
            </a:r>
            <a:r>
              <a:rPr lang="en-US" dirty="0" smtClean="0"/>
              <a:t>then input </a:t>
            </a:r>
            <a:r>
              <a:rPr lang="en-US" dirty="0"/>
              <a:t>by hand </a:t>
            </a:r>
            <a:r>
              <a:rPr lang="en-US" dirty="0" smtClean="0"/>
              <a:t>as coil face pressures into an ANSYS static structural model.</a:t>
            </a:r>
          </a:p>
          <a:p>
            <a:pPr lvl="3"/>
            <a:r>
              <a:rPr lang="en-US" dirty="0" smtClean="0"/>
              <a:t>Direct mapping of these forces from ANSYS Maxwell to a static structural model should provide more accurate results.</a:t>
            </a:r>
          </a:p>
          <a:p>
            <a:pPr lvl="3"/>
            <a:r>
              <a:rPr lang="en-US" dirty="0" smtClean="0"/>
              <a:t>What follows is a side-by-side comparison of results from the two analyses.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47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cozz\Desktop\geomet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46" y="381000"/>
            <a:ext cx="7825514" cy="365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zz\Desktop\ge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1" y="4135641"/>
            <a:ext cx="83629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86200" y="609600"/>
            <a:ext cx="1919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Coil Geometry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6176209"/>
            <a:ext cx="5346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 Mesh for Static Structural Model (Lead “South” End)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63172" y="2322493"/>
            <a:ext cx="14991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Aluminum Bobbin</a:t>
            </a:r>
          </a:p>
          <a:p>
            <a:r>
              <a:rPr lang="en-US" sz="1400" dirty="0" smtClean="0"/>
              <a:t>Outer Coil</a:t>
            </a:r>
          </a:p>
          <a:p>
            <a:r>
              <a:rPr lang="en-US" sz="1400" dirty="0" smtClean="0"/>
              <a:t>Inner Coil</a:t>
            </a:r>
          </a:p>
          <a:p>
            <a:endParaRPr lang="en-US" sz="1400" dirty="0" smtClean="0"/>
          </a:p>
          <a:p>
            <a:r>
              <a:rPr lang="en-US" sz="1400" dirty="0" smtClean="0"/>
              <a:t>G-10 Filler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63500" y="2590800"/>
            <a:ext cx="945164" cy="212697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69401" y="2986015"/>
            <a:ext cx="1188199" cy="257658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07509" y="2743200"/>
            <a:ext cx="1378691" cy="24384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219201" y="3429000"/>
            <a:ext cx="533632" cy="1828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057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zz\Desktop\bfo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6" y="4267200"/>
            <a:ext cx="887651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98642" y="76200"/>
            <a:ext cx="8229600" cy="3810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Magnetic Flux Vectors at 4600 </a:t>
            </a:r>
            <a:r>
              <a:rPr lang="en-US" sz="2800" dirty="0" smtClean="0"/>
              <a:t>A (ANSYS Maxwell)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3000" y="6491706"/>
            <a:ext cx="228600" cy="396875"/>
          </a:xfrm>
        </p:spPr>
        <p:txBody>
          <a:bodyPr/>
          <a:lstStyle/>
          <a:p>
            <a:fld id="{FF1C7C19-6754-4E74-8BEC-12ED962F06F1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0063" y="4419600"/>
            <a:ext cx="30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 Lorentz Force </a:t>
            </a:r>
            <a:r>
              <a:rPr lang="en-US" dirty="0" smtClean="0"/>
              <a:t>Vectors @LE</a:t>
            </a:r>
            <a:endParaRPr lang="en-US" dirty="0"/>
          </a:p>
        </p:txBody>
      </p:sp>
      <p:pic>
        <p:nvPicPr>
          <p:cNvPr id="1026" name="Picture 2" descr="C:\Users\cozz\Desktop\b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5" y="381000"/>
            <a:ext cx="890553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762000"/>
            <a:ext cx="13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Iron Cylinder</a:t>
            </a:r>
            <a:endParaRPr lang="en-US" dirty="0"/>
          </a:p>
        </p:txBody>
      </p:sp>
      <p:pic>
        <p:nvPicPr>
          <p:cNvPr id="2050" name="Picture 2" descr="C:\Users\cozz\Desktop\fdensi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0" y="6096000"/>
            <a:ext cx="890607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51266" y="3733800"/>
            <a:ext cx="75854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1.39 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64468" y="1524000"/>
            <a:ext cx="57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Coil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267200" y="1708666"/>
            <a:ext cx="275774" cy="2725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692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7C19-6754-4E74-8BEC-12ED962F06F1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80818" y="149726"/>
            <a:ext cx="562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Deflection @ Cool-down (LE view - mm) 7/16/2015</a:t>
            </a:r>
            <a:endParaRPr lang="en-US" dirty="0"/>
          </a:p>
        </p:txBody>
      </p:sp>
      <p:pic>
        <p:nvPicPr>
          <p:cNvPr id="1026" name="Picture 2" descr="C:\Users\cozz\Desktop\cool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8" y="609600"/>
            <a:ext cx="8114632" cy="282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8230" y="3595991"/>
            <a:ext cx="560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Deflection @ Cool-down </a:t>
            </a:r>
            <a:r>
              <a:rPr lang="en-US" dirty="0" smtClean="0"/>
              <a:t>(LE </a:t>
            </a:r>
            <a:r>
              <a:rPr lang="en-US" dirty="0" smtClean="0"/>
              <a:t>view - mm) 7/28/2016</a:t>
            </a:r>
            <a:endParaRPr lang="en-US" dirty="0"/>
          </a:p>
        </p:txBody>
      </p:sp>
      <p:pic>
        <p:nvPicPr>
          <p:cNvPr id="8194" name="Picture 2" descr="C:\Users\cozz\Desktop\radef- powe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7" y="4026932"/>
            <a:ext cx="8114633" cy="23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81400" y="990600"/>
            <a:ext cx="880369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-6.7 mm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798019" y="4555123"/>
            <a:ext cx="880369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-6.6 mm</a:t>
            </a:r>
            <a:endParaRPr lang="en-US" sz="1600" dirty="0"/>
          </a:p>
        </p:txBody>
      </p:sp>
      <p:cxnSp>
        <p:nvCxnSpPr>
          <p:cNvPr id="6" name="Straight Arrow Connector 5"/>
          <p:cNvCxnSpPr>
            <a:stCxn id="7" idx="1"/>
          </p:cNvCxnSpPr>
          <p:nvPr/>
        </p:nvCxnSpPr>
        <p:spPr>
          <a:xfrm flipH="1" flipV="1">
            <a:off x="3200400" y="762001"/>
            <a:ext cx="381000" cy="397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276600" y="4191000"/>
            <a:ext cx="521419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260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3974</TotalTime>
  <Words>2121</Words>
  <Application>Microsoft Office PowerPoint</Application>
  <PresentationFormat>On-screen Show (4:3)</PresentationFormat>
  <Paragraphs>618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    ANSYS 2D Magnetostatic and Structural Analysis of sPHENIX Coil at Full Current  John Cozzolino August 3, 2016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ANSYS Structural Analyses of sPHENIX Magnet Coil at Full Current (superceded on 7/28/2016)  John Cozzolino July 16, 2015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Force on 24 Coils  at Full Current within sPHENIX Yoke/Poles (Edge Coils are Further Divided)  June 17, 2015</dc:title>
  <dc:creator>Meng, Wuzheng</dc:creator>
  <cp:lastModifiedBy>Cozzolino, John, P</cp:lastModifiedBy>
  <cp:revision>223</cp:revision>
  <dcterms:created xsi:type="dcterms:W3CDTF">2015-06-16T20:31:17Z</dcterms:created>
  <dcterms:modified xsi:type="dcterms:W3CDTF">2016-08-03T13:54:50Z</dcterms:modified>
</cp:coreProperties>
</file>