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01"/>
    <p:restoredTop sz="94694"/>
  </p:normalViewPr>
  <p:slideViewPr>
    <p:cSldViewPr snapToGrid="0" snapToObjects="1">
      <p:cViewPr varScale="1">
        <p:scale>
          <a:sx n="148" d="100"/>
          <a:sy n="148" d="100"/>
        </p:scale>
        <p:origin x="2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87-1444-B1E1-2B7B05C47E21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87-1444-B1E1-2B7B05C47E21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87-1444-B1E1-2B7B05C47E21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287-1444-B1E1-2B7B05C47E21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287-1444-B1E1-2B7B05C47E21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287-1444-B1E1-2B7B05C47E21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287-1444-B1E1-2B7B05C47E21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287-1444-B1E1-2B7B05C47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B287-1444-B1E1-2B7B05C47E21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287-1444-B1E1-2B7B05C47E21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dops2.bnl.gov/elogs/showfullimage.jsp?URL=FY2024_04_661c1665000fa72b_Sun_Apr_14_13:46:12_2024.348208_acnlin12.pbn.bnl.govD3.pn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16,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1296193"/>
            <a:ext cx="73921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External Users : </a:t>
            </a:r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Last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week: GE 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Research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- This week access control certification 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      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1BE5-7D8E-8BF4-02B3-13A0DCF6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34F1-97FF-AEB9-FB5A-B19DD7E38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558" y="1402080"/>
            <a:ext cx="4333237" cy="4815840"/>
          </a:xfrm>
        </p:spPr>
        <p:txBody>
          <a:bodyPr>
            <a:normAutofit/>
          </a:bodyPr>
          <a:lstStyle/>
          <a:p>
            <a:r>
              <a:rPr lang="en-US" sz="1900" dirty="0"/>
              <a:t>Last week  ions for NSRL :</a:t>
            </a:r>
            <a:r>
              <a:rPr lang="en-US" sz="1900" dirty="0">
                <a:effectLst/>
              </a:rPr>
              <a:t>  </a:t>
            </a:r>
            <a:r>
              <a:rPr lang="en-US" sz="1900" dirty="0">
                <a:solidFill>
                  <a:srgbClr val="FF0000"/>
                </a:solidFill>
                <a:effectLst/>
              </a:rPr>
              <a:t>He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</a:t>
            </a:r>
            <a:r>
              <a:rPr lang="en-US" sz="19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dirty="0">
                <a:effectLst/>
              </a:rPr>
              <a:t>,</a:t>
            </a:r>
            <a:r>
              <a:rPr lang="en-US" sz="1900" dirty="0">
                <a:solidFill>
                  <a:srgbClr val="FF0000"/>
                </a:solidFill>
                <a:effectLst/>
              </a:rPr>
              <a:t>C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+5</a:t>
            </a:r>
            <a:r>
              <a:rPr lang="en-US" sz="1900" dirty="0">
                <a:solidFill>
                  <a:srgbClr val="FF0000"/>
                </a:solidFill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</a:rPr>
              <a:t>O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+7</a:t>
            </a:r>
            <a:r>
              <a:rPr lang="en-US" sz="1900" dirty="0"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</a:rPr>
              <a:t>Si</a:t>
            </a:r>
            <a:r>
              <a:rPr lang="en-US" sz="1900" baseline="30000" dirty="0">
                <a:solidFill>
                  <a:srgbClr val="FF0000"/>
                </a:solidFill>
              </a:rPr>
              <a:t>+11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, </a:t>
            </a:r>
            <a:r>
              <a:rPr lang="en-US" sz="1900" dirty="0">
                <a:solidFill>
                  <a:srgbClr val="FF0000"/>
                </a:solidFill>
                <a:effectLst/>
              </a:rPr>
              <a:t>Ti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+27 , </a:t>
            </a:r>
            <a:r>
              <a:rPr lang="en-US" sz="1900" dirty="0">
                <a:solidFill>
                  <a:srgbClr val="FF0000"/>
                </a:solidFill>
                <a:effectLst/>
              </a:rPr>
              <a:t>Nb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+23, </a:t>
            </a:r>
            <a:r>
              <a:rPr lang="en-US" sz="1900" baseline="30000" dirty="0">
                <a:effectLst/>
              </a:rPr>
              <a:t> </a:t>
            </a:r>
            <a:r>
              <a:rPr lang="en-US" sz="1900" dirty="0">
                <a:solidFill>
                  <a:srgbClr val="FF0000"/>
                </a:solidFill>
                <a:effectLst/>
              </a:rPr>
              <a:t>Fe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+20</a:t>
            </a:r>
            <a:r>
              <a:rPr lang="en-US" sz="1900" dirty="0">
                <a:effectLst/>
              </a:rPr>
              <a:t>,</a:t>
            </a:r>
            <a:r>
              <a:rPr lang="en-US" sz="1900" baseline="30000" dirty="0">
                <a:effectLst/>
              </a:rPr>
              <a:t> </a:t>
            </a:r>
            <a:r>
              <a:rPr lang="en-US" sz="1900" dirty="0">
                <a:solidFill>
                  <a:srgbClr val="FF0000"/>
                </a:solidFill>
                <a:effectLst/>
              </a:rPr>
              <a:t>Ag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+29  </a:t>
            </a:r>
            <a:r>
              <a:rPr lang="en-US" sz="1900" dirty="0">
                <a:solidFill>
                  <a:srgbClr val="FF0000"/>
                </a:solidFill>
              </a:rPr>
              <a:t>Tb</a:t>
            </a:r>
            <a:r>
              <a:rPr lang="en-US" sz="1900" baseline="30000" dirty="0">
                <a:solidFill>
                  <a:srgbClr val="FF0000"/>
                </a:solidFill>
              </a:rPr>
              <a:t>+35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dirty="0"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  <a:effectLst/>
              </a:rPr>
              <a:t>Ta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+38 </a:t>
            </a:r>
            <a:endParaRPr lang="en-US" sz="1900" baseline="30000" dirty="0">
              <a:solidFill>
                <a:srgbClr val="FF0000"/>
              </a:solidFill>
            </a:endParaRPr>
          </a:p>
          <a:p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16</a:t>
            </a:r>
            <a:r>
              <a:rPr lang="en-US" sz="1900" dirty="0">
                <a:effectLst/>
              </a:rPr>
              <a:t>hours/day , </a:t>
            </a:r>
            <a:r>
              <a:rPr lang="en-US" sz="1900" dirty="0"/>
              <a:t>6</a:t>
            </a:r>
            <a:r>
              <a:rPr lang="en-US" sz="1900" dirty="0">
                <a:effectLst/>
              </a:rPr>
              <a:t> days/week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954C0A-E02C-0F90-BFBE-C35EC52A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406" y="3352274"/>
            <a:ext cx="1583840" cy="364672"/>
          </a:xfrm>
        </p:spPr>
        <p:txBody>
          <a:bodyPr/>
          <a:lstStyle/>
          <a:p>
            <a:r>
              <a:rPr lang="en-US" dirty="0"/>
              <a:t>Ion to NSRL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9D27-A6AF-CD0D-9636-1C4EB843D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9F8C9-E53E-1BE8-5922-0EF2B163C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78CA9-38C6-7F3B-59FC-86C84137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581400"/>
            <a:ext cx="0" cy="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B3E1C-F69A-CE1F-A600-9503EB41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33800"/>
            <a:ext cx="0" cy="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37AC9-B5BC-F9A7-8DA5-CA147515CD77}"/>
              </a:ext>
            </a:extLst>
          </p:cNvPr>
          <p:cNvSpPr txBox="1"/>
          <p:nvPr/>
        </p:nvSpPr>
        <p:spPr>
          <a:xfrm>
            <a:off x="4746654" y="1159045"/>
            <a:ext cx="4333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Au development for RHIC</a:t>
            </a: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Multi-pulses  </a:t>
            </a:r>
            <a:endParaRPr lang="en-US" sz="1800" dirty="0">
              <a:solidFill>
                <a:srgbClr val="000000"/>
              </a:solidFill>
              <a:effectLst/>
              <a:highlight>
                <a:srgbClr val="EFEFEF"/>
              </a:highlight>
              <a:latin typeface="-webkit-standar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 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Working night and weekend  only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0EF68-6585-9427-83E4-7A8CC9DF5526}"/>
              </a:ext>
            </a:extLst>
          </p:cNvPr>
          <p:cNvSpPr txBox="1"/>
          <p:nvPr/>
        </p:nvSpPr>
        <p:spPr>
          <a:xfrm>
            <a:off x="5330328" y="2684667"/>
            <a:ext cx="181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7.1  A e-current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83C141F-6091-9161-6909-0F5E8D7E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12" y="4788010"/>
            <a:ext cx="2043156" cy="17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7AA38-15D5-8219-9629-1C3BD6128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6" y="3793697"/>
            <a:ext cx="3643593" cy="2967535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BF4B7F9-5F2D-42F8-94DD-DBBF3B08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13" y="3022654"/>
            <a:ext cx="3383197" cy="17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hlinkClick r:id="rId6"/>
            <a:extLst>
              <a:ext uri="{FF2B5EF4-FFF2-40B4-BE49-F238E27FC236}">
                <a16:creationId xmlns:a16="http://schemas.microsoft.com/office/drawing/2014/main" id="{641AFADF-E05D-7760-BAFA-1C96D596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85" y="4756550"/>
            <a:ext cx="1829170" cy="182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6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275935"/>
            <a:ext cx="8286750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</a:rPr>
              <a:t> 200  MeV Beam to BLIP , NSRL, Booster , AGS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E813-95D6-7378-EDAF-283C1B52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192" y="1366456"/>
            <a:ext cx="4412177" cy="159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BLIP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/>
              <a:t>- La irradiation end on 4/12</a:t>
            </a:r>
          </a:p>
          <a:p>
            <a:pPr marL="0" indent="0">
              <a:buNone/>
            </a:pPr>
            <a:r>
              <a:rPr lang="en-US" sz="1800" dirty="0"/>
              <a:t>4/22-5/2: Th, 200 MeV, 150 𝞵A, Tar-Th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9742D-4B66-FFEF-48A4-479F131F1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8750" y="1253331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polarized H-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208475" y="3809659"/>
            <a:ext cx="502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 ~10 HRS)</a:t>
            </a:r>
            <a:endParaRPr lang="en-US" dirty="0"/>
          </a:p>
          <a:p>
            <a:r>
              <a:rPr lang="en-US" dirty="0"/>
              <a:t>-4/11: Tk1-Q35 set point. (30 Min) </a:t>
            </a:r>
          </a:p>
          <a:p>
            <a:r>
              <a:rPr lang="en-US" dirty="0"/>
              <a:t>-4/11 Power dip ( 1HRS)</a:t>
            </a:r>
          </a:p>
          <a:p>
            <a:r>
              <a:rPr lang="en-US" dirty="0"/>
              <a:t>-4/15: MOD 9 RF (1 HRS)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343235" y="2332331"/>
            <a:ext cx="4659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Suspect solenoid field , recharge current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Open Rb cell cleaned and change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o-ring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            magnetic screws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Pol ~ 80%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Providing beam for AGS setup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F064-5992-7E8B-739E-C9273D9E4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790" y="1617178"/>
            <a:ext cx="3639975" cy="1710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6E98E9-B917-E597-736D-E80BACC65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77" y="3228025"/>
            <a:ext cx="3482897" cy="1710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5D2B4C-2FF5-CFF8-0C07-7A0622B26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544" y="4984333"/>
            <a:ext cx="3462791" cy="15977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7078939" y="1857209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1B075-E1AB-9059-95C3-7C14DB409881}"/>
              </a:ext>
            </a:extLst>
          </p:cNvPr>
          <p:cNvSpPr txBox="1"/>
          <p:nvPr/>
        </p:nvSpPr>
        <p:spPr>
          <a:xfrm>
            <a:off x="6973925" y="3395053"/>
            <a:ext cx="1918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200 MeV Polarimeter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53A59-2AE5-1B4A-C439-D83BF1150A6C}"/>
              </a:ext>
            </a:extLst>
          </p:cNvPr>
          <p:cNvSpPr txBox="1"/>
          <p:nvPr/>
        </p:nvSpPr>
        <p:spPr>
          <a:xfrm>
            <a:off x="6157789" y="5132959"/>
            <a:ext cx="1883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Polarization @ 200 MeV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0CE0A-F0A3-FE94-FCFA-D498A407B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076" y="4858180"/>
            <a:ext cx="2238977" cy="182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 flipV="1">
            <a:off x="4212650" y="3931159"/>
            <a:ext cx="473960" cy="24503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207346"/>
              </p:ext>
            </p:extLst>
          </p:nvPr>
        </p:nvGraphicFramePr>
        <p:xfrm>
          <a:off x="296003" y="25083"/>
          <a:ext cx="8787612" cy="665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57987</TotalTime>
  <Words>230</Words>
  <Application>Microsoft Macintosh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</vt:lpstr>
      <vt:lpstr>Linac    200  MeV Beam to BLIP , NSRL, Booster , AGS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292</cp:revision>
  <dcterms:created xsi:type="dcterms:W3CDTF">2021-06-08T16:06:04Z</dcterms:created>
  <dcterms:modified xsi:type="dcterms:W3CDTF">2024-04-16T15:29:35Z</dcterms:modified>
  <cp:category/>
</cp:coreProperties>
</file>