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8"/>
  </p:notesMasterIdLst>
  <p:sldIdLst>
    <p:sldId id="256" r:id="rId5"/>
    <p:sldId id="259" r:id="rId6"/>
    <p:sldId id="260" r:id="rId7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1D5"/>
          </a:solidFill>
        </a:fill>
      </a:tcStyle>
    </a:wholeTbl>
    <a:band2H>
      <a:tcTxStyle/>
      <a:tcStyle>
        <a:tcBdr/>
        <a:fill>
          <a:solidFill>
            <a:srgbClr val="E6E9EB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4EFCD"/>
          </a:solidFill>
        </a:fill>
      </a:tcStyle>
    </a:wholeTbl>
    <a:band2H>
      <a:tcTxStyle/>
      <a:tcStyle>
        <a:tcBdr/>
        <a:fill>
          <a:solidFill>
            <a:srgbClr val="F2F7E7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EDCC"/>
          </a:solidFill>
        </a:fill>
      </a:tcStyle>
    </a:wholeTbl>
    <a:band2H>
      <a:tcTxStyle/>
      <a:tcStyle>
        <a:tcBdr/>
        <a:fill>
          <a:solidFill>
            <a:srgbClr val="FFF6E7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725" autoAdjust="0"/>
  </p:normalViewPr>
  <p:slideViewPr>
    <p:cSldViewPr snapToGrid="0">
      <p:cViewPr varScale="1">
        <p:scale>
          <a:sx n="88" d="100"/>
          <a:sy n="88" d="100"/>
        </p:scale>
        <p:origin x="408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4" name="Shape 12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702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lick To Edit Master Title Style"/>
          <p:cNvSpPr txBox="1">
            <a:spLocks noGrp="1"/>
          </p:cNvSpPr>
          <p:nvPr>
            <p:ph type="title" hasCustomPrompt="1"/>
          </p:nvPr>
        </p:nvSpPr>
        <p:spPr>
          <a:xfrm>
            <a:off x="813174" y="2541806"/>
            <a:ext cx="10334626" cy="1947461"/>
          </a:xfrm>
          <a:prstGeom prst="rect">
            <a:avLst/>
          </a:prstGeom>
        </p:spPr>
        <p:txBody>
          <a:bodyPr anchor="t"/>
          <a:lstStyle>
            <a:lvl1pPr>
              <a:defRPr sz="6000">
                <a:solidFill>
                  <a:srgbClr val="FFFFFF"/>
                </a:solidFill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13174" y="5773229"/>
            <a:ext cx="10334626" cy="746185"/>
          </a:xfrm>
          <a:prstGeom prst="rect">
            <a:avLst/>
          </a:prstGeom>
        </p:spPr>
        <p:txBody>
          <a:bodyPr/>
          <a:lstStyle>
            <a:lvl1pPr marL="0" indent="0">
              <a:defRPr sz="1800">
                <a:solidFill>
                  <a:srgbClr val="FFFFFF"/>
                </a:solidFill>
              </a:defRPr>
            </a:lvl1pPr>
            <a:lvl2pPr marL="0" indent="457200">
              <a:buSzTx/>
              <a:buNone/>
              <a:defRPr sz="1800">
                <a:solidFill>
                  <a:srgbClr val="FFFFFF"/>
                </a:solidFill>
              </a:defRPr>
            </a:lvl2pPr>
            <a:lvl3pPr marL="0" indent="914400">
              <a:buSzTx/>
              <a:buNone/>
              <a:defRPr sz="1800">
                <a:solidFill>
                  <a:srgbClr val="FFFFFF"/>
                </a:solidFill>
              </a:defRPr>
            </a:lvl3pPr>
            <a:lvl4pPr marL="0" indent="1371600">
              <a:buSzTx/>
              <a:buNone/>
              <a:defRPr sz="1800">
                <a:solidFill>
                  <a:srgbClr val="FFFFFF"/>
                </a:solidFill>
              </a:defRPr>
            </a:lvl4pPr>
            <a:lvl5pPr marL="0" indent="1828800">
              <a:buSzTx/>
              <a:buNone/>
              <a:defRPr sz="18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813174" y="4501443"/>
            <a:ext cx="10334626" cy="1259608"/>
          </a:xfrm>
          <a:prstGeom prst="rect">
            <a:avLst/>
          </a:prstGeom>
        </p:spPr>
        <p:txBody>
          <a:bodyPr/>
          <a:lstStyle/>
          <a:p>
            <a:pPr marL="0" indent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4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6082" y="5755087"/>
            <a:ext cx="3238501" cy="419101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105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0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defRPr sz="1600"/>
            </a:lvl1pPr>
            <a:lvl2pPr marL="0" indent="457200">
              <a:buSzTx/>
              <a:buNone/>
              <a:defRPr sz="1600"/>
            </a:lvl2pPr>
            <a:lvl3pPr marL="0" indent="914400">
              <a:buSzTx/>
              <a:buNone/>
              <a:defRPr sz="1600"/>
            </a:lvl3pPr>
            <a:lvl4pPr marL="0" indent="1371600">
              <a:buSzTx/>
              <a:buNone/>
              <a:defRPr sz="1600"/>
            </a:lvl4pPr>
            <a:lvl5pPr marL="0" indent="1828800">
              <a:buSz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AND_TWO_COLUMN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itle Text"/>
          <p:cNvSpPr txBox="1">
            <a:spLocks noGrp="1"/>
          </p:cNvSpPr>
          <p:nvPr>
            <p:ph type="title"/>
          </p:nvPr>
        </p:nvSpPr>
        <p:spPr>
          <a:xfrm>
            <a:off x="415599" y="593366"/>
            <a:ext cx="11360802" cy="763601"/>
          </a:xfrm>
          <a:prstGeom prst="rect">
            <a:avLst/>
          </a:prstGeom>
        </p:spPr>
        <p:txBody>
          <a:bodyPr lIns="121899" tIns="121899" rIns="121899" bIns="121899" anchor="t"/>
          <a:lstStyle>
            <a:lvl1pPr defTabSz="1219200">
              <a:lnSpc>
                <a:spcPct val="100000"/>
              </a:lnSpc>
              <a:defRPr sz="3600" b="0"/>
            </a:lvl1pPr>
          </a:lstStyle>
          <a:p>
            <a:r>
              <a:t>Title Text</a:t>
            </a:r>
          </a:p>
        </p:txBody>
      </p:sp>
      <p:sp>
        <p:nvSpPr>
          <p:cNvPr id="11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15599" y="1536633"/>
            <a:ext cx="5333202" cy="4555201"/>
          </a:xfrm>
          <a:prstGeom prst="rect">
            <a:avLst/>
          </a:prstGeom>
        </p:spPr>
        <p:txBody>
          <a:bodyPr lIns="121899" tIns="121899" rIns="121899" bIns="121899"/>
          <a:lstStyle>
            <a:lvl1pPr marL="547914" indent="-408214" defTabSz="12192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●"/>
              <a:defRPr sz="1800">
                <a:solidFill>
                  <a:srgbClr val="595959"/>
                </a:solidFill>
              </a:defRPr>
            </a:lvl1pPr>
            <a:lvl2pPr marL="1066800" indent="-457200" defTabSz="12192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○"/>
              <a:defRPr sz="1800">
                <a:solidFill>
                  <a:srgbClr val="595959"/>
                </a:solidFill>
              </a:defRPr>
            </a:lvl2pPr>
            <a:lvl3pPr marL="1524000" indent="-457200" defTabSz="12192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■"/>
              <a:defRPr sz="1800">
                <a:solidFill>
                  <a:srgbClr val="595959"/>
                </a:solidFill>
              </a:defRPr>
            </a:lvl3pPr>
            <a:lvl4pPr marL="1981200" indent="-457200" defTabSz="12192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●"/>
              <a:defRPr sz="1800">
                <a:solidFill>
                  <a:srgbClr val="595959"/>
                </a:solidFill>
              </a:defRPr>
            </a:lvl4pPr>
            <a:lvl5pPr marL="2438400" indent="-457200" defTabSz="12192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○"/>
              <a:defRPr sz="1800">
                <a:solidFill>
                  <a:srgbClr val="595959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6" name="Google Shape;23;p5"/>
          <p:cNvSpPr txBox="1">
            <a:spLocks noGrp="1"/>
          </p:cNvSpPr>
          <p:nvPr>
            <p:ph type="body" sz="half" idx="21"/>
          </p:nvPr>
        </p:nvSpPr>
        <p:spPr>
          <a:xfrm>
            <a:off x="6443200" y="1536633"/>
            <a:ext cx="5333201" cy="4555201"/>
          </a:xfrm>
          <a:prstGeom prst="rect">
            <a:avLst/>
          </a:prstGeom>
        </p:spPr>
        <p:txBody>
          <a:bodyPr lIns="121899" tIns="121899" rIns="121899" bIns="121899"/>
          <a:lstStyle/>
          <a:p>
            <a:pPr marL="547914" indent="-408214" defTabSz="12192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●"/>
              <a:defRPr sz="1800">
                <a:solidFill>
                  <a:srgbClr val="595959"/>
                </a:solidFill>
              </a:defRPr>
            </a:pPr>
            <a:endParaRPr/>
          </a:p>
        </p:txBody>
      </p:sp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602195" y="6271715"/>
            <a:ext cx="426016" cy="416615"/>
          </a:xfrm>
          <a:prstGeom prst="rect">
            <a:avLst/>
          </a:prstGeom>
        </p:spPr>
        <p:txBody>
          <a:bodyPr lIns="121899" tIns="121899" rIns="121899" bIns="121899">
            <a:normAutofit/>
          </a:bodyPr>
          <a:lstStyle>
            <a:lvl1pPr defTabSz="1219200">
              <a:defRPr sz="1200">
                <a:solidFill>
                  <a:srgbClr val="595959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Slide_Print-friendly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lick To Edit Master Title Style"/>
          <p:cNvSpPr txBox="1">
            <a:spLocks noGrp="1"/>
          </p:cNvSpPr>
          <p:nvPr>
            <p:ph type="title" hasCustomPrompt="1"/>
          </p:nvPr>
        </p:nvSpPr>
        <p:spPr>
          <a:xfrm>
            <a:off x="813174" y="2541806"/>
            <a:ext cx="10334626" cy="1947461"/>
          </a:xfrm>
          <a:prstGeom prst="rect">
            <a:avLst/>
          </a:prstGeom>
        </p:spPr>
        <p:txBody>
          <a:bodyPr anchor="t"/>
          <a:lstStyle>
            <a:lvl1pPr>
              <a:defRPr sz="6000"/>
            </a:lvl1pPr>
          </a:lstStyle>
          <a:p>
            <a:r>
              <a:t>Click To Edit Master Title Style</a:t>
            </a:r>
          </a:p>
        </p:txBody>
      </p:sp>
      <p:sp>
        <p:nvSpPr>
          <p:cNvPr id="2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13174" y="5773229"/>
            <a:ext cx="10334626" cy="746185"/>
          </a:xfrm>
          <a:prstGeom prst="rect">
            <a:avLst/>
          </a:prstGeom>
        </p:spPr>
        <p:txBody>
          <a:bodyPr/>
          <a:lstStyle>
            <a:lvl1pPr marL="0" indent="0">
              <a:defRPr sz="1800"/>
            </a:lvl1pPr>
            <a:lvl2pPr marL="0" indent="457200">
              <a:buSzTx/>
              <a:buNone/>
              <a:defRPr sz="1800"/>
            </a:lvl2pPr>
            <a:lvl3pPr marL="0" indent="914400">
              <a:buSzTx/>
              <a:buNone/>
              <a:defRPr sz="1800"/>
            </a:lvl3pPr>
            <a:lvl4pPr marL="0" indent="1371600">
              <a:buSzTx/>
              <a:buNone/>
              <a:defRPr sz="1800"/>
            </a:lvl4pPr>
            <a:lvl5pPr marL="0" indent="1828800">
              <a:buSzTx/>
              <a:buNone/>
              <a:defRPr sz="1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813174" y="4501443"/>
            <a:ext cx="10334626" cy="1259608"/>
          </a:xfrm>
          <a:prstGeom prst="rect">
            <a:avLst/>
          </a:prstGeom>
        </p:spPr>
        <p:txBody>
          <a:bodyPr/>
          <a:lstStyle/>
          <a:p>
            <a:pPr marL="0" indent="0">
              <a:defRPr sz="2400"/>
            </a:pPr>
            <a:endParaRPr/>
          </a:p>
        </p:txBody>
      </p:sp>
      <p:pic>
        <p:nvPicPr>
          <p:cNvPr id="25" name="Picture 6" descr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6082" y="5742909"/>
            <a:ext cx="3238501" cy="419101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3" name="Click To Edit Master Title Style"/>
          <p:cNvSpPr txBox="1">
            <a:spLocks noGrp="1"/>
          </p:cNvSpPr>
          <p:nvPr>
            <p:ph type="title" hasCustomPrompt="1"/>
          </p:nvPr>
        </p:nvSpPr>
        <p:spPr>
          <a:xfrm>
            <a:off x="813174" y="2541806"/>
            <a:ext cx="10334626" cy="1947461"/>
          </a:xfrm>
          <a:prstGeom prst="rect">
            <a:avLst/>
          </a:prstGeom>
        </p:spPr>
        <p:txBody>
          <a:bodyPr anchor="t"/>
          <a:lstStyle>
            <a:lvl1pPr>
              <a:defRPr sz="6000">
                <a:solidFill>
                  <a:srgbClr val="FFFFFF"/>
                </a:solidFill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13174" y="4501443"/>
            <a:ext cx="10334626" cy="1259608"/>
          </a:xfrm>
          <a:prstGeom prst="rect">
            <a:avLst/>
          </a:prstGeom>
        </p:spPr>
        <p:txBody>
          <a:bodyPr/>
          <a:lstStyle>
            <a:lvl1pPr marL="0" indent="0">
              <a:defRPr sz="2400">
                <a:solidFill>
                  <a:srgbClr val="FFFFFF"/>
                </a:solidFill>
              </a:defRPr>
            </a:lvl1pPr>
            <a:lvl2pPr marL="0" indent="457200">
              <a:buSzTx/>
              <a:buNone/>
              <a:defRPr sz="2400">
                <a:solidFill>
                  <a:srgbClr val="FFFFFF"/>
                </a:solidFill>
              </a:defRPr>
            </a:lvl2pPr>
            <a:lvl3pPr marL="0" indent="914400">
              <a:buSzTx/>
              <a:buNone/>
              <a:defRPr sz="2400">
                <a:solidFill>
                  <a:srgbClr val="FFFFFF"/>
                </a:solidFill>
              </a:defRPr>
            </a:lvl3pPr>
            <a:lvl4pPr marL="0" indent="1371600">
              <a:buSzTx/>
              <a:buNone/>
              <a:defRPr sz="2400">
                <a:solidFill>
                  <a:srgbClr val="FFFFFF"/>
                </a:solidFill>
              </a:defRPr>
            </a:lvl4pPr>
            <a:lvl5pPr marL="0" indent="1828800">
              <a:buSzTx/>
              <a:buNone/>
              <a:defRPr sz="24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Section Header_Print-friendly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2" name="Click To Edit Master Title Style"/>
          <p:cNvSpPr txBox="1">
            <a:spLocks noGrp="1"/>
          </p:cNvSpPr>
          <p:nvPr>
            <p:ph type="title" hasCustomPrompt="1"/>
          </p:nvPr>
        </p:nvSpPr>
        <p:spPr>
          <a:xfrm>
            <a:off x="813174" y="2541806"/>
            <a:ext cx="10334626" cy="1947461"/>
          </a:xfrm>
          <a:prstGeom prst="rect">
            <a:avLst/>
          </a:prstGeom>
        </p:spPr>
        <p:txBody>
          <a:bodyPr anchor="t"/>
          <a:lstStyle>
            <a:lvl1pPr>
              <a:defRPr sz="6000"/>
            </a:lvl1pPr>
          </a:lstStyle>
          <a:p>
            <a:r>
              <a:t>Click To Edit Master Title Style</a:t>
            </a:r>
          </a:p>
        </p:txBody>
      </p:sp>
      <p:sp>
        <p:nvSpPr>
          <p:cNvPr id="5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13174" y="4501443"/>
            <a:ext cx="10334626" cy="1259608"/>
          </a:xfrm>
          <a:prstGeom prst="rect">
            <a:avLst/>
          </a:prstGeom>
        </p:spPr>
        <p:txBody>
          <a:bodyPr/>
          <a:lstStyle>
            <a:lvl1pPr marL="0" indent="0">
              <a:defRPr sz="2400"/>
            </a:lvl1pPr>
            <a:lvl2pPr marL="0" indent="457200">
              <a:buSzTx/>
              <a:buNone/>
              <a:defRPr sz="2400"/>
            </a:lvl2pPr>
            <a:lvl3pPr marL="0" indent="914400">
              <a:buSzTx/>
              <a:buNone/>
              <a:defRPr sz="2400"/>
            </a:lvl3pPr>
            <a:lvl4pPr marL="0" indent="1371600">
              <a:buSzTx/>
              <a:buNone/>
              <a:defRPr sz="2400"/>
            </a:lvl4pPr>
            <a:lvl5pPr marL="0" indent="1828800">
              <a:buSz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715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buSzPct val="100000"/>
              <a:buFont typeface="Arial"/>
              <a:buChar char="•"/>
            </a:lvl1pPr>
            <a:lvl2pPr>
              <a:buFont typeface="Arial"/>
            </a:lvl2pPr>
            <a:lvl3pPr>
              <a:buFont typeface="Arial"/>
            </a:lvl3pPr>
            <a:lvl4pPr>
              <a:buFont typeface="Arial"/>
            </a:lvl4pPr>
            <a:lvl5pPr>
              <a:buFont typeface="Arial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itle Text"/>
          <p:cNvSpPr txBox="1">
            <a:spLocks noGrp="1"/>
          </p:cNvSpPr>
          <p:nvPr>
            <p:ph type="title"/>
          </p:nvPr>
        </p:nvSpPr>
        <p:spPr>
          <a:xfrm>
            <a:off x="5715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71500" y="1681163"/>
            <a:ext cx="5157788" cy="823913"/>
          </a:xfrm>
          <a:prstGeom prst="rect">
            <a:avLst/>
          </a:prstGeom>
        </p:spPr>
        <p:txBody>
          <a:bodyPr anchor="b"/>
          <a:lstStyle>
            <a:lvl1pPr marL="0" indent="0">
              <a:defRPr sz="2400" b="1"/>
            </a:lvl1pPr>
            <a:lvl2pPr marL="0" indent="457200">
              <a:buSzTx/>
              <a:buNone/>
              <a:defRPr sz="2400" b="1"/>
            </a:lvl2pPr>
            <a:lvl3pPr marL="0" indent="914400">
              <a:buSzTx/>
              <a:buNone/>
              <a:defRPr sz="2400" b="1"/>
            </a:lvl3pPr>
            <a:lvl4pPr marL="0" indent="1371600">
              <a:buSzTx/>
              <a:buNone/>
              <a:defRPr sz="2400" b="1"/>
            </a:lvl4pPr>
            <a:lvl5pPr marL="0" indent="1828800">
              <a:buSz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1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60960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defRPr sz="2400" b="1"/>
            </a:pPr>
            <a:endParaRPr/>
          </a:p>
        </p:txBody>
      </p:sp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9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buSzPct val="100000"/>
              <a:buFont typeface="Arial"/>
              <a:buChar char="•"/>
              <a:defRPr sz="3200"/>
            </a:lvl1pPr>
            <a:lvl2pPr marL="718457" indent="-261257">
              <a:buFont typeface="Arial"/>
              <a:defRPr sz="3200"/>
            </a:lvl2pPr>
            <a:lvl3pPr marL="1219200" indent="-304800">
              <a:buFont typeface="Arial"/>
              <a:defRPr sz="3200"/>
            </a:lvl3pPr>
            <a:lvl4pPr marL="1737360" indent="-365760">
              <a:buFont typeface="Arial"/>
              <a:defRPr sz="3200"/>
            </a:lvl4pPr>
            <a:lvl5pPr marL="2194560" indent="-365760">
              <a:buFont typeface="Arial"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6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defRPr sz="1600"/>
            </a:pPr>
            <a:endParaRPr/>
          </a:p>
        </p:txBody>
      </p:sp>
      <p:sp>
        <p:nvSpPr>
          <p:cNvPr id="9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571500" y="365125"/>
            <a:ext cx="110490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571500" y="1825625"/>
            <a:ext cx="11049000" cy="42071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66537" y="6431384"/>
            <a:ext cx="153964" cy="13554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10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8" r:id="rId9"/>
    <p:sldLayoutId id="2147483659" r:id="rId10"/>
    <p:sldLayoutId id="2147483660" r:id="rId11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PHENIX status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sPHENIX status</a:t>
            </a:r>
          </a:p>
        </p:txBody>
      </p:sp>
      <p:sp>
        <p:nvSpPr>
          <p:cNvPr id="127" name="RHC time meeting &amp; RHIC coordination meeting…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meeting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Apr.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</a:p>
        </p:txBody>
      </p:sp>
      <p:sp>
        <p:nvSpPr>
          <p:cNvPr id="128" name="Text Placeholder 4"/>
          <p:cNvSpPr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marL="0" indent="0">
              <a:defRPr sz="2400">
                <a:solidFill>
                  <a:srgbClr val="FFFFFF"/>
                </a:solidFill>
              </a:defRPr>
            </a:pP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Kin Yip</a:t>
            </a:r>
          </a:p>
          <a:p>
            <a:pPr marL="0" indent="0">
              <a:defRPr sz="2400">
                <a:solidFill>
                  <a:srgbClr val="FFFFFF"/>
                </a:solidFill>
              </a:defRPr>
            </a:pP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sPHENIX Director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Operations 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PC status"/>
          <p:cNvSpPr txBox="1">
            <a:spLocks noGrp="1"/>
          </p:cNvSpPr>
          <p:nvPr>
            <p:ph type="title"/>
          </p:nvPr>
        </p:nvSpPr>
        <p:spPr>
          <a:xfrm>
            <a:off x="313943" y="-317425"/>
            <a:ext cx="11673841" cy="13255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3800" dirty="0" err="1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sPHENIX</a:t>
            </a:r>
            <a:r>
              <a:rPr lang="en-US" sz="3800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</a:t>
            </a:r>
            <a:r>
              <a:rPr sz="3800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tatus</a:t>
            </a:r>
            <a:endParaRPr sz="3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1" name="Google Shape;108;p21"/>
          <p:cNvSpPr txBox="1">
            <a:spLocks noGrp="1"/>
          </p:cNvSpPr>
          <p:nvPr>
            <p:ph type="body" sz="half" idx="1"/>
          </p:nvPr>
        </p:nvSpPr>
        <p:spPr>
          <a:xfrm>
            <a:off x="289941" y="744611"/>
            <a:ext cx="11911584" cy="5328258"/>
          </a:xfrm>
          <a:prstGeom prst="rect">
            <a:avLst/>
          </a:prstGeo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pPr marL="138685" indent="-342900" defTabSz="612648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44"/>
            </a:pPr>
            <a:r>
              <a:rPr lang="en-US" sz="2900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detectors have been installed, </a:t>
            </a:r>
          </a:p>
          <a:p>
            <a:pPr marL="0" indent="0" defTabSz="612648">
              <a:lnSpc>
                <a:spcPct val="120000"/>
              </a:lnSpc>
              <a:spcBef>
                <a:spcPts val="600"/>
              </a:spcBef>
              <a:defRPr sz="2144"/>
            </a:pPr>
            <a:r>
              <a:rPr lang="en-US" sz="2900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generally ready for beam collisions.  All </a:t>
            </a:r>
          </a:p>
          <a:p>
            <a:pPr marL="0" indent="0" defTabSz="612648">
              <a:lnSpc>
                <a:spcPct val="120000"/>
              </a:lnSpc>
              <a:spcBef>
                <a:spcPts val="600"/>
              </a:spcBef>
              <a:defRPr sz="2144"/>
            </a:pPr>
            <a:r>
              <a:rPr lang="en-US" sz="2900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detectors have some form of online </a:t>
            </a:r>
          </a:p>
          <a:p>
            <a:pPr marL="0" indent="0" defTabSz="612648">
              <a:lnSpc>
                <a:spcPct val="120000"/>
              </a:lnSpc>
              <a:spcBef>
                <a:spcPts val="600"/>
              </a:spcBef>
              <a:defRPr sz="2144"/>
            </a:pPr>
            <a:r>
              <a:rPr lang="en-US" sz="2900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monitoring but have run at different rates.</a:t>
            </a:r>
          </a:p>
          <a:p>
            <a:pPr marL="138685" indent="-342900" defTabSz="612648">
              <a:spcBef>
                <a:spcPts val="600"/>
              </a:spcBef>
              <a:buFont typeface="Arial" panose="020B0604020202020204" pitchFamily="34" charset="0"/>
              <a:buChar char="•"/>
              <a:defRPr sz="2144"/>
            </a:pPr>
            <a:endParaRPr lang="en-US" sz="2600" dirty="0">
              <a:solidFill>
                <a:srgbClr val="00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defTabSz="612648">
              <a:spcBef>
                <a:spcPts val="600"/>
              </a:spcBef>
              <a:buFont typeface="Arial" panose="020B0604020202020204" pitchFamily="34" charset="0"/>
              <a:buChar char="•"/>
              <a:defRPr sz="2144"/>
            </a:pPr>
            <a:r>
              <a:rPr lang="en-US" sz="2900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HCAL &amp;  EMCAL have got zero-suppression working and running at 15 kHz.</a:t>
            </a:r>
          </a:p>
          <a:p>
            <a:pPr marL="838200" lvl="1" indent="-342900" defTabSz="612648">
              <a:spcBef>
                <a:spcPts val="600"/>
              </a:spcBef>
              <a:buFont typeface="Arial" panose="020B0604020202020204" pitchFamily="34" charset="0"/>
              <a:buChar char="•"/>
              <a:defRPr sz="2144"/>
            </a:pPr>
            <a:r>
              <a:rPr lang="en-US" sz="2900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trigger cards are in place, and we have done synchronization tests with the Level 1 trigger boards.</a:t>
            </a:r>
          </a:p>
          <a:p>
            <a:pPr marL="0" indent="0" defTabSz="612648">
              <a:spcBef>
                <a:spcPts val="600"/>
              </a:spcBef>
              <a:defRPr sz="2144"/>
            </a:pPr>
            <a:endParaRPr lang="en-US" sz="2900" dirty="0">
              <a:solidFill>
                <a:srgbClr val="00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defTabSz="612648">
              <a:spcBef>
                <a:spcPts val="600"/>
              </a:spcBef>
              <a:buFont typeface="Arial" panose="020B0604020202020204" pitchFamily="34" charset="0"/>
              <a:buChar char="•"/>
              <a:defRPr sz="2144"/>
            </a:pPr>
            <a:r>
              <a:rPr lang="en-US" sz="2900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TPC still doesn’t have zero-suppression working yet and it has been running at about 30 Hz.</a:t>
            </a:r>
          </a:p>
          <a:p>
            <a:pPr marL="838200" lvl="1" indent="-342900" defTabSz="612648">
              <a:spcBef>
                <a:spcPts val="600"/>
              </a:spcBef>
              <a:buFont typeface="Arial" panose="020B0604020202020204" pitchFamily="34" charset="0"/>
              <a:buChar char="•"/>
              <a:defRPr sz="2144"/>
            </a:pPr>
            <a:r>
              <a:rPr lang="en-US" sz="2900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firmware development to facilitate zero-suppression etc. is ongoing.</a:t>
            </a:r>
          </a:p>
        </p:txBody>
      </p:sp>
      <p:sp>
        <p:nvSpPr>
          <p:cNvPr id="13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594083" y="6519826"/>
            <a:ext cx="393701" cy="350416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2</a:t>
            </a:fld>
            <a:endParaRPr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6DA0A0-F59B-315F-2E2A-3CDCA18C8CD3}"/>
              </a:ext>
            </a:extLst>
          </p:cNvPr>
          <p:cNvSpPr txBox="1"/>
          <p:nvPr/>
        </p:nvSpPr>
        <p:spPr>
          <a:xfrm>
            <a:off x="3075940" y="3208774"/>
            <a:ext cx="6151880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b="0" dirty="0">
                <a:effectLst/>
              </a:rPr>
              <a:t> 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3B03534-5C70-72A0-92A8-99BFC267D6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2002" y="21772"/>
            <a:ext cx="5133233" cy="309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736016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93499" y="6431384"/>
            <a:ext cx="127001" cy="135547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3</a:t>
            </a:fld>
            <a:endParaRPr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6DA0A0-F59B-315F-2E2A-3CDCA18C8CD3}"/>
              </a:ext>
            </a:extLst>
          </p:cNvPr>
          <p:cNvSpPr txBox="1"/>
          <p:nvPr/>
        </p:nvSpPr>
        <p:spPr>
          <a:xfrm>
            <a:off x="3075940" y="3208774"/>
            <a:ext cx="6151880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b="0" dirty="0">
                <a:effectLst/>
              </a:rPr>
              <a:t> </a:t>
            </a:r>
            <a:endParaRPr lang="en-US"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7D682845-D279-CC52-4C73-E48F4C808F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801" y="772254"/>
            <a:ext cx="3746428" cy="4995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oogle Shape;108;p21">
            <a:extLst>
              <a:ext uri="{FF2B5EF4-FFF2-40B4-BE49-F238E27FC236}">
                <a16:creationId xmlns:a16="http://schemas.microsoft.com/office/drawing/2014/main" id="{32758055-1E9C-5CD0-B76F-4D1BE34E8FC9}"/>
              </a:ext>
            </a:extLst>
          </p:cNvPr>
          <p:cNvSpPr txBox="1">
            <a:spLocks noGrp="1"/>
          </p:cNvSpPr>
          <p:nvPr>
            <p:ph type="body" sz="half" idx="1"/>
          </p:nvPr>
        </p:nvSpPr>
        <p:spPr>
          <a:xfrm>
            <a:off x="4479472" y="843641"/>
            <a:ext cx="7283904" cy="4790766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/>
          <a:p>
            <a:pPr marL="342900" indent="-342900" defTabSz="612648">
              <a:spcBef>
                <a:spcPts val="600"/>
              </a:spcBef>
              <a:buFont typeface="Arial" panose="020B0604020202020204" pitchFamily="34" charset="0"/>
              <a:buChar char="•"/>
              <a:defRPr sz="2144"/>
            </a:pPr>
            <a:r>
              <a:rPr lang="en-US" sz="2700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Magnet pole-tip doors were closed last Thursday.</a:t>
            </a:r>
          </a:p>
          <a:p>
            <a:pPr marL="838200" lvl="1" indent="-342900" defTabSz="612648">
              <a:spcBef>
                <a:spcPts val="600"/>
              </a:spcBef>
              <a:buFont typeface="Arial" panose="020B0604020202020204" pitchFamily="34" charset="0"/>
              <a:buChar char="•"/>
              <a:defRPr sz="2144"/>
            </a:pPr>
            <a:r>
              <a:rPr lang="en-US" sz="2700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Cooled down to ~4.9 K </a:t>
            </a:r>
          </a:p>
          <a:p>
            <a:pPr marL="838200" lvl="1" indent="-342900" defTabSz="612648">
              <a:spcBef>
                <a:spcPts val="600"/>
              </a:spcBef>
              <a:buFont typeface="Arial" panose="020B0604020202020204" pitchFamily="34" charset="0"/>
              <a:buChar char="•"/>
              <a:defRPr sz="2144"/>
            </a:pPr>
            <a:r>
              <a:rPr lang="en-US" sz="2700" dirty="0" err="1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Hipot</a:t>
            </a:r>
            <a:r>
              <a:rPr lang="en-US" sz="2700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done (successfully) this morning</a:t>
            </a:r>
          </a:p>
          <a:p>
            <a:pPr marL="838200" lvl="1" indent="-342900" defTabSz="612648">
              <a:spcBef>
                <a:spcPts val="600"/>
              </a:spcBef>
              <a:buFont typeface="Arial" panose="020B0604020202020204" pitchFamily="34" charset="0"/>
              <a:buChar char="•"/>
              <a:defRPr sz="2144"/>
            </a:pPr>
            <a:r>
              <a:rPr lang="en-US" sz="2700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finish the Power Supply interlock checks etc.</a:t>
            </a:r>
          </a:p>
          <a:p>
            <a:pPr marL="838200" lvl="1" indent="-342900" defTabSz="612648">
              <a:spcBef>
                <a:spcPts val="600"/>
              </a:spcBef>
              <a:buFont typeface="Arial" panose="020B0604020202020204" pitchFamily="34" charset="0"/>
              <a:buChar char="•"/>
              <a:defRPr sz="2144"/>
            </a:pPr>
            <a:endParaRPr lang="en-US" sz="2700" dirty="0">
              <a:solidFill>
                <a:srgbClr val="00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defTabSz="612648">
              <a:spcBef>
                <a:spcPts val="600"/>
              </a:spcBef>
              <a:buFont typeface="Arial" panose="020B0604020202020204" pitchFamily="34" charset="0"/>
              <a:buChar char="•"/>
              <a:defRPr sz="2144"/>
            </a:pPr>
            <a:r>
              <a:rPr lang="en-US" sz="2700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 to ramp up the Power Supply/Magnet on Wed. or Thur.</a:t>
            </a:r>
          </a:p>
          <a:p>
            <a:pPr marL="838200" lvl="1" indent="-342900" defTabSz="612648">
              <a:spcBef>
                <a:spcPts val="600"/>
              </a:spcBef>
              <a:buFont typeface="Arial" panose="020B0604020202020204" pitchFamily="34" charset="0"/>
              <a:buChar char="•"/>
              <a:defRPr sz="2144"/>
            </a:pPr>
            <a:r>
              <a:rPr lang="en-US" sz="2500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we can finish the above by Thursday, we don’t need to any more time for the  Magnet/Power Supply test.</a:t>
            </a:r>
          </a:p>
          <a:p>
            <a:pPr marL="342900" indent="-342900" defTabSz="612648">
              <a:spcBef>
                <a:spcPts val="600"/>
              </a:spcBef>
              <a:buFont typeface="Arial" panose="020B0604020202020204" pitchFamily="34" charset="0"/>
              <a:buChar char="•"/>
              <a:defRPr sz="2144"/>
            </a:pPr>
            <a:endParaRPr lang="en-US" sz="2500" dirty="0">
              <a:solidFill>
                <a:srgbClr val="00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defTabSz="612648">
              <a:spcBef>
                <a:spcPts val="600"/>
              </a:spcBef>
              <a:buFont typeface="Arial" panose="020B0604020202020204" pitchFamily="34" charset="0"/>
              <a:buChar char="•"/>
              <a:defRPr sz="2144"/>
            </a:pPr>
            <a:endParaRPr lang="en-US" dirty="0">
              <a:solidFill>
                <a:srgbClr val="00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95300" lvl="1" indent="0" defTabSz="612648">
              <a:spcBef>
                <a:spcPts val="600"/>
              </a:spcBef>
              <a:buNone/>
              <a:defRPr sz="2144"/>
            </a:pPr>
            <a:endParaRPr lang="en-US" dirty="0">
              <a:solidFill>
                <a:srgbClr val="00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PC status">
            <a:extLst>
              <a:ext uri="{FF2B5EF4-FFF2-40B4-BE49-F238E27FC236}">
                <a16:creationId xmlns:a16="http://schemas.microsoft.com/office/drawing/2014/main" id="{04CEE190-A2C5-C483-09EA-25E944D9B152}"/>
              </a:ext>
            </a:extLst>
          </p:cNvPr>
          <p:cNvSpPr txBox="1">
            <a:spLocks/>
          </p:cNvSpPr>
          <p:nvPr/>
        </p:nvSpPr>
        <p:spPr>
          <a:xfrm>
            <a:off x="603775" y="-265603"/>
            <a:ext cx="11673841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/>
            <a:r>
              <a:rPr lang="en-US" sz="3800" dirty="0" err="1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sPHENIX</a:t>
            </a:r>
            <a:r>
              <a:rPr lang="en-US" sz="3800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status</a:t>
            </a:r>
            <a:endParaRPr lang="en-US" sz="3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7289243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BNL">
  <a:themeElements>
    <a:clrScheme name="BN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0000FF"/>
      </a:hlink>
      <a:folHlink>
        <a:srgbClr val="FF00FF"/>
      </a:folHlink>
    </a:clrScheme>
    <a:fontScheme name="BNL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BN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NL">
  <a:themeElements>
    <a:clrScheme name="BN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0000FF"/>
      </a:hlink>
      <a:folHlink>
        <a:srgbClr val="FF00FF"/>
      </a:folHlink>
    </a:clrScheme>
    <a:fontScheme name="BNL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BN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72DF185586794B9FD90DFA27274EE3" ma:contentTypeVersion="13" ma:contentTypeDescription="Create a new document." ma:contentTypeScope="" ma:versionID="c64e1d17e88f2b7efb4dea87ed51cde5">
  <xsd:schema xmlns:xsd="http://www.w3.org/2001/XMLSchema" xmlns:xs="http://www.w3.org/2001/XMLSchema" xmlns:p="http://schemas.microsoft.com/office/2006/metadata/properties" xmlns:ns2="46d32cf5-67aa-4169-8b5a-b88b5954077c" xmlns:ns3="a15366be-a11d-406f-97c0-25efe51bccc8" targetNamespace="http://schemas.microsoft.com/office/2006/metadata/properties" ma:root="true" ma:fieldsID="8c1823be4573f49d13bfd99609298735" ns2:_="" ns3:_="">
    <xsd:import namespace="46d32cf5-67aa-4169-8b5a-b88b5954077c"/>
    <xsd:import namespace="a15366be-a11d-406f-97c0-25efe51bccc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Date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d32cf5-67aa-4169-8b5a-b88b595407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Date" ma:index="12" nillable="true" ma:displayName="Date" ma:default="[today]" ma:format="DateTime" ma:internalName="Date">
      <xsd:simpleType>
        <xsd:restriction base="dms:DateTim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5366be-a11d-406f-97c0-25efe51bccc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e xmlns="46d32cf5-67aa-4169-8b5a-b88b5954077c">2024-02-21T14:12:02+00:00</Date>
  </documentManagement>
</p:properties>
</file>

<file path=customXml/itemProps1.xml><?xml version="1.0" encoding="utf-8"?>
<ds:datastoreItem xmlns:ds="http://schemas.openxmlformats.org/officeDocument/2006/customXml" ds:itemID="{C717D499-D297-406A-B54B-E48C4AD09B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6d32cf5-67aa-4169-8b5a-b88b5954077c"/>
    <ds:schemaRef ds:uri="a15366be-a11d-406f-97c0-25efe51bccc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86F2207-6B5B-489E-9C4F-A860AF0407E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67FC6D0-1318-4919-89B5-CF65DF79CEF6}">
  <ds:schemaRefs>
    <ds:schemaRef ds:uri="http://schemas.microsoft.com/office/2006/metadata/properties"/>
    <ds:schemaRef ds:uri="http://schemas.microsoft.com/office/infopath/2007/PartnerControls"/>
    <ds:schemaRef ds:uri="46d32cf5-67aa-4169-8b5a-b88b5954077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4868</TotalTime>
  <Words>182</Words>
  <Application>Microsoft Office PowerPoint</Application>
  <PresentationFormat>Widescreen</PresentationFormat>
  <Paragraphs>29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Times New Roman</vt:lpstr>
      <vt:lpstr>BNL</vt:lpstr>
      <vt:lpstr>sPHENIX status</vt:lpstr>
      <vt:lpstr>sPHENIX Status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RHIC Coordination Meeting on Apr. 9, 2024</dc:title>
  <cp:lastModifiedBy>Yip, Kin</cp:lastModifiedBy>
  <cp:revision>58</cp:revision>
  <dcterms:modified xsi:type="dcterms:W3CDTF">2024-04-16T15:08:06Z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0x0101009E72DF185586794B9FD90DFA27274EE3</vt:lpwstr>
  </property>
</Properties>
</file>