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3"/>
  </p:notesMasterIdLst>
  <p:sldIdLst>
    <p:sldId id="350" r:id="rId5"/>
    <p:sldId id="351" r:id="rId6"/>
    <p:sldId id="318" r:id="rId7"/>
    <p:sldId id="345" r:id="rId8"/>
    <p:sldId id="339" r:id="rId9"/>
    <p:sldId id="306" r:id="rId10"/>
    <p:sldId id="331" r:id="rId11"/>
    <p:sldId id="304" r:id="rId12"/>
  </p:sldIdLst>
  <p:sldSz cx="12192000" cy="6858000"/>
  <p:notesSz cx="6858000" cy="2409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C0A397-0EA8-48E2-A376-E46DEE1C46F0}" v="56" dt="2024-04-23T17:13:47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r, Gregory" userId="3561ba5d-ecd2-4074-b30a-c8c766e651bb" providerId="ADAL" clId="{B6C0A397-0EA8-48E2-A376-E46DEE1C46F0}"/>
    <pc:docChg chg="undo custSel modSld">
      <pc:chgData name="Marr, Gregory" userId="3561ba5d-ecd2-4074-b30a-c8c766e651bb" providerId="ADAL" clId="{B6C0A397-0EA8-48E2-A376-E46DEE1C46F0}" dt="2024-04-23T17:16:18.534" v="1149" actId="27918"/>
      <pc:docMkLst>
        <pc:docMk/>
      </pc:docMkLst>
      <pc:sldChg chg="addSp delSp modSp mod">
        <pc:chgData name="Marr, Gregory" userId="3561ba5d-ecd2-4074-b30a-c8c766e651bb" providerId="ADAL" clId="{B6C0A397-0EA8-48E2-A376-E46DEE1C46F0}" dt="2024-04-23T17:14:09.766" v="1145" actId="20577"/>
        <pc:sldMkLst>
          <pc:docMk/>
          <pc:sldMk cId="3919863926" sldId="306"/>
        </pc:sldMkLst>
        <pc:spChg chg="mod">
          <ac:chgData name="Marr, Gregory" userId="3561ba5d-ecd2-4074-b30a-c8c766e651bb" providerId="ADAL" clId="{B6C0A397-0EA8-48E2-A376-E46DEE1C46F0}" dt="2024-04-23T17:14:09.766" v="1145" actId="20577"/>
          <ac:spMkLst>
            <pc:docMk/>
            <pc:sldMk cId="3919863926" sldId="306"/>
            <ac:spMk id="3" creationId="{CE05BAB3-93A9-4362-AA58-BF024EA3D008}"/>
          </ac:spMkLst>
        </pc:spChg>
        <pc:picChg chg="del">
          <ac:chgData name="Marr, Gregory" userId="3561ba5d-ecd2-4074-b30a-c8c766e651bb" providerId="ADAL" clId="{B6C0A397-0EA8-48E2-A376-E46DEE1C46F0}" dt="2024-04-23T17:10:14.658" v="1050" actId="478"/>
          <ac:picMkLst>
            <pc:docMk/>
            <pc:sldMk cId="3919863926" sldId="306"/>
            <ac:picMk id="5" creationId="{E069F39D-4876-0706-7A48-2BA2F1AD2461}"/>
          </ac:picMkLst>
        </pc:picChg>
        <pc:picChg chg="add mod modCrop">
          <ac:chgData name="Marr, Gregory" userId="3561ba5d-ecd2-4074-b30a-c8c766e651bb" providerId="ADAL" clId="{B6C0A397-0EA8-48E2-A376-E46DEE1C46F0}" dt="2024-04-23T17:11:46.449" v="1059" actId="1076"/>
          <ac:picMkLst>
            <pc:docMk/>
            <pc:sldMk cId="3919863926" sldId="306"/>
            <ac:picMk id="6" creationId="{D5AB70ED-2D05-0C5A-A1BB-B76378448160}"/>
          </ac:picMkLst>
        </pc:picChg>
      </pc:sldChg>
      <pc:sldChg chg="addSp delSp modSp mod">
        <pc:chgData name="Marr, Gregory" userId="3561ba5d-ecd2-4074-b30a-c8c766e651bb" providerId="ADAL" clId="{B6C0A397-0EA8-48E2-A376-E46DEE1C46F0}" dt="2024-04-23T16:27:07.834" v="291" actId="404"/>
        <pc:sldMkLst>
          <pc:docMk/>
          <pc:sldMk cId="1351841527" sldId="318"/>
        </pc:sldMkLst>
        <pc:spChg chg="mod">
          <ac:chgData name="Marr, Gregory" userId="3561ba5d-ecd2-4074-b30a-c8c766e651bb" providerId="ADAL" clId="{B6C0A397-0EA8-48E2-A376-E46DEE1C46F0}" dt="2024-04-23T16:27:07.834" v="291" actId="404"/>
          <ac:spMkLst>
            <pc:docMk/>
            <pc:sldMk cId="1351841527" sldId="318"/>
            <ac:spMk id="4" creationId="{40F1692A-327B-4A38-A46D-758905412178}"/>
          </ac:spMkLst>
        </pc:spChg>
        <pc:picChg chg="del">
          <ac:chgData name="Marr, Gregory" userId="3561ba5d-ecd2-4074-b30a-c8c766e651bb" providerId="ADAL" clId="{B6C0A397-0EA8-48E2-A376-E46DEE1C46F0}" dt="2024-04-23T16:26:24.637" v="260" actId="478"/>
          <ac:picMkLst>
            <pc:docMk/>
            <pc:sldMk cId="1351841527" sldId="318"/>
            <ac:picMk id="6" creationId="{58407394-F823-DCB7-005C-9BE7892E5442}"/>
          </ac:picMkLst>
        </pc:picChg>
        <pc:picChg chg="add mod">
          <ac:chgData name="Marr, Gregory" userId="3561ba5d-ecd2-4074-b30a-c8c766e651bb" providerId="ADAL" clId="{B6C0A397-0EA8-48E2-A376-E46DEE1C46F0}" dt="2024-04-23T16:26:31.333" v="261" actId="14100"/>
          <ac:picMkLst>
            <pc:docMk/>
            <pc:sldMk cId="1351841527" sldId="318"/>
            <ac:picMk id="7" creationId="{E2451510-9924-40CC-2FA8-C2D66FDCE1FE}"/>
          </ac:picMkLst>
        </pc:picChg>
      </pc:sldChg>
      <pc:sldChg chg="modSp mod">
        <pc:chgData name="Marr, Gregory" userId="3561ba5d-ecd2-4074-b30a-c8c766e651bb" providerId="ADAL" clId="{B6C0A397-0EA8-48E2-A376-E46DEE1C46F0}" dt="2024-04-23T17:05:43.556" v="899"/>
        <pc:sldMkLst>
          <pc:docMk/>
          <pc:sldMk cId="1039228555" sldId="331"/>
        </pc:sldMkLst>
        <pc:graphicFrameChg chg="mod">
          <ac:chgData name="Marr, Gregory" userId="3561ba5d-ecd2-4074-b30a-c8c766e651bb" providerId="ADAL" clId="{B6C0A397-0EA8-48E2-A376-E46DEE1C46F0}" dt="2024-04-23T17:05:43.556" v="899"/>
          <ac:graphicFrameMkLst>
            <pc:docMk/>
            <pc:sldMk cId="1039228555" sldId="331"/>
            <ac:graphicFrameMk id="6" creationId="{DB3D119E-886F-44D0-AD37-D8E5EE4D90F3}"/>
          </ac:graphicFrameMkLst>
        </pc:graphicFrameChg>
      </pc:sldChg>
      <pc:sldChg chg="addSp delSp modSp mod">
        <pc:chgData name="Marr, Gregory" userId="3561ba5d-ecd2-4074-b30a-c8c766e651bb" providerId="ADAL" clId="{B6C0A397-0EA8-48E2-A376-E46DEE1C46F0}" dt="2024-04-23T16:56:28.246" v="883" actId="1076"/>
        <pc:sldMkLst>
          <pc:docMk/>
          <pc:sldMk cId="1336046822" sldId="339"/>
        </pc:sldMkLst>
        <pc:spChg chg="mod ord">
          <ac:chgData name="Marr, Gregory" userId="3561ba5d-ecd2-4074-b30a-c8c766e651bb" providerId="ADAL" clId="{B6C0A397-0EA8-48E2-A376-E46DEE1C46F0}" dt="2024-04-23T16:19:45.466" v="255" actId="17032"/>
          <ac:spMkLst>
            <pc:docMk/>
            <pc:sldMk cId="1336046822" sldId="339"/>
            <ac:spMk id="6" creationId="{A1D0ED99-E705-BF9B-1FAE-B45059A20762}"/>
          </ac:spMkLst>
        </pc:spChg>
        <pc:spChg chg="mod">
          <ac:chgData name="Marr, Gregory" userId="3561ba5d-ecd2-4074-b30a-c8c766e651bb" providerId="ADAL" clId="{B6C0A397-0EA8-48E2-A376-E46DEE1C46F0}" dt="2024-04-23T16:56:20.624" v="882" actId="20577"/>
          <ac:spMkLst>
            <pc:docMk/>
            <pc:sldMk cId="1336046822" sldId="339"/>
            <ac:spMk id="10" creationId="{C77E873D-E72B-4BE0-99D3-3CB079EDDDF1}"/>
          </ac:spMkLst>
        </pc:spChg>
        <pc:picChg chg="del">
          <ac:chgData name="Marr, Gregory" userId="3561ba5d-ecd2-4074-b30a-c8c766e651bb" providerId="ADAL" clId="{B6C0A397-0EA8-48E2-A376-E46DEE1C46F0}" dt="2024-04-23T16:31:51.333" v="325" actId="478"/>
          <ac:picMkLst>
            <pc:docMk/>
            <pc:sldMk cId="1336046822" sldId="339"/>
            <ac:picMk id="4" creationId="{4E2A6B35-A45D-2004-BC3C-51BBAC5023DF}"/>
          </ac:picMkLst>
        </pc:picChg>
        <pc:picChg chg="mod">
          <ac:chgData name="Marr, Gregory" userId="3561ba5d-ecd2-4074-b30a-c8c766e651bb" providerId="ADAL" clId="{B6C0A397-0EA8-48E2-A376-E46DEE1C46F0}" dt="2024-04-23T16:56:28.246" v="883" actId="1076"/>
          <ac:picMkLst>
            <pc:docMk/>
            <pc:sldMk cId="1336046822" sldId="339"/>
            <ac:picMk id="5" creationId="{DA66298A-BC05-E267-C40C-B9855A620043}"/>
          </ac:picMkLst>
        </pc:picChg>
        <pc:picChg chg="add mod">
          <ac:chgData name="Marr, Gregory" userId="3561ba5d-ecd2-4074-b30a-c8c766e651bb" providerId="ADAL" clId="{B6C0A397-0EA8-48E2-A376-E46DEE1C46F0}" dt="2024-04-23T16:16:56.165" v="207" actId="14100"/>
          <ac:picMkLst>
            <pc:docMk/>
            <pc:sldMk cId="1336046822" sldId="339"/>
            <ac:picMk id="7" creationId="{69EABC9A-1380-3E7B-AA6D-7F099608EBC9}"/>
          </ac:picMkLst>
        </pc:picChg>
        <pc:picChg chg="add mod">
          <ac:chgData name="Marr, Gregory" userId="3561ba5d-ecd2-4074-b30a-c8c766e651bb" providerId="ADAL" clId="{B6C0A397-0EA8-48E2-A376-E46DEE1C46F0}" dt="2024-04-23T16:32:09.468" v="329" actId="14100"/>
          <ac:picMkLst>
            <pc:docMk/>
            <pc:sldMk cId="1336046822" sldId="339"/>
            <ac:picMk id="9" creationId="{DE1C8AE2-D306-8BA3-C99F-B1B1D5057567}"/>
          </ac:picMkLst>
        </pc:picChg>
      </pc:sldChg>
      <pc:sldChg chg="modSp mod">
        <pc:chgData name="Marr, Gregory" userId="3561ba5d-ecd2-4074-b30a-c8c766e651bb" providerId="ADAL" clId="{B6C0A397-0EA8-48E2-A376-E46DEE1C46F0}" dt="2024-04-23T16:42:16.203" v="426" actId="20577"/>
        <pc:sldMkLst>
          <pc:docMk/>
          <pc:sldMk cId="1973591361" sldId="345"/>
        </pc:sldMkLst>
        <pc:spChg chg="mod">
          <ac:chgData name="Marr, Gregory" userId="3561ba5d-ecd2-4074-b30a-c8c766e651bb" providerId="ADAL" clId="{B6C0A397-0EA8-48E2-A376-E46DEE1C46F0}" dt="2024-04-23T16:42:16.203" v="426" actId="20577"/>
          <ac:spMkLst>
            <pc:docMk/>
            <pc:sldMk cId="1973591361" sldId="345"/>
            <ac:spMk id="3" creationId="{9B498A92-B3B2-49BC-A076-391E836286E6}"/>
          </ac:spMkLst>
        </pc:spChg>
        <pc:spChg chg="mod">
          <ac:chgData name="Marr, Gregory" userId="3561ba5d-ecd2-4074-b30a-c8c766e651bb" providerId="ADAL" clId="{B6C0A397-0EA8-48E2-A376-E46DEE1C46F0}" dt="2024-04-23T16:10:26.131" v="76" actId="20577"/>
          <ac:spMkLst>
            <pc:docMk/>
            <pc:sldMk cId="1973591361" sldId="345"/>
            <ac:spMk id="6" creationId="{BCD58E3F-F47B-442F-B8F8-75AE9391E2A8}"/>
          </ac:spMkLst>
        </pc:spChg>
        <pc:spChg chg="mod">
          <ac:chgData name="Marr, Gregory" userId="3561ba5d-ecd2-4074-b30a-c8c766e651bb" providerId="ADAL" clId="{B6C0A397-0EA8-48E2-A376-E46DEE1C46F0}" dt="2024-04-23T16:10:52.599" v="86" actId="207"/>
          <ac:spMkLst>
            <pc:docMk/>
            <pc:sldMk cId="1973591361" sldId="345"/>
            <ac:spMk id="7" creationId="{DDAD2342-837F-44BE-A9A7-5BCD33A79969}"/>
          </ac:spMkLst>
        </pc:spChg>
        <pc:graphicFrameChg chg="mod">
          <ac:chgData name="Marr, Gregory" userId="3561ba5d-ecd2-4074-b30a-c8c766e651bb" providerId="ADAL" clId="{B6C0A397-0EA8-48E2-A376-E46DEE1C46F0}" dt="2024-04-23T16:35:05.401" v="350"/>
          <ac:graphicFrameMkLst>
            <pc:docMk/>
            <pc:sldMk cId="1973591361" sldId="345"/>
            <ac:graphicFrameMk id="4" creationId="{2E669663-57BE-4B84-9215-4E26DBC07AE0}"/>
          </ac:graphicFrameMkLst>
        </pc:graphicFrameChg>
      </pc:sldChg>
      <pc:sldChg chg="modSp mod">
        <pc:chgData name="Marr, Gregory" userId="3561ba5d-ecd2-4074-b30a-c8c766e651bb" providerId="ADAL" clId="{B6C0A397-0EA8-48E2-A376-E46DEE1C46F0}" dt="2024-04-23T17:16:18.534" v="1149" actId="27918"/>
        <pc:sldMkLst>
          <pc:docMk/>
          <pc:sldMk cId="1944812819" sldId="350"/>
        </pc:sldMkLst>
        <pc:graphicFrameChg chg="mod">
          <ac:chgData name="Marr, Gregory" userId="3561ba5d-ecd2-4074-b30a-c8c766e651bb" providerId="ADAL" clId="{B6C0A397-0EA8-48E2-A376-E46DEE1C46F0}" dt="2024-04-23T16:59:19.195" v="889"/>
          <ac:graphicFrameMkLst>
            <pc:docMk/>
            <pc:sldMk cId="1944812819" sldId="350"/>
            <ac:graphicFrameMk id="4" creationId="{00000000-0008-0000-0000-000047AAD500}"/>
          </ac:graphicFrameMkLst>
        </pc:graphicFrameChg>
      </pc:sldChg>
      <pc:sldChg chg="mod">
        <pc:chgData name="Marr, Gregory" userId="3561ba5d-ecd2-4074-b30a-c8c766e651bb" providerId="ADAL" clId="{B6C0A397-0EA8-48E2-A376-E46DEE1C46F0}" dt="2024-04-23T17:15:22.250" v="1147" actId="27918"/>
        <pc:sldMkLst>
          <pc:docMk/>
          <pc:sldMk cId="2557473662" sldId="35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brookhavenlab.sharepoint.com/sites/Availability_Data/Shared%20Documents/quarterly/fy24/FY24Q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brookhavenlab.sharepoint.com/sites/Availability_Data/Shared%20Documents/Presentation%20templates/nsrl%20tim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brookhavenlab.sharepoint.com/sites/Availability_Data/Shared%20Documents/quarterly/fy24/FY24Q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C-AD ACTIVITY    April 2024</a:t>
            </a:r>
          </a:p>
        </c:rich>
      </c:tx>
      <c:layout>
        <c:manualLayout>
          <c:xMode val="edge"/>
          <c:yMode val="edge"/>
          <c:x val="0.29720859892513435"/>
          <c:y val="6.010625097718298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658579187769256E-2"/>
          <c:y val="0.15915129669840161"/>
          <c:w val="0.7424334101276796"/>
          <c:h val="0.778515093016343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NORMAL!$C$704</c:f>
              <c:strCache>
                <c:ptCount val="1"/>
                <c:pt idx="0">
                  <c:v>Physics</c:v>
                </c:pt>
              </c:strCache>
            </c:strRef>
          </c:tx>
          <c:spPr>
            <a:solidFill>
              <a:srgbClr val="3399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NORMAL!$G$704:$K$704</c15:sqref>
                  </c15:fullRef>
                </c:ext>
              </c:extLst>
              <c:f>NORMAL!$G$704:$J$704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5D-4C23-A041-0EB16A54EEA6}"/>
            </c:ext>
          </c:extLst>
        </c:ser>
        <c:ser>
          <c:idx val="1"/>
          <c:order val="1"/>
          <c:tx>
            <c:strRef>
              <c:f>NORMAL!$C$705</c:f>
              <c:strCache>
                <c:ptCount val="1"/>
                <c:pt idx="0">
                  <c:v>Machine Development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NORMAL!$G$705:$K$705</c15:sqref>
                  </c15:fullRef>
                </c:ext>
              </c:extLst>
              <c:f>NORMAL!$G$705:$J$705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5D-4C23-A041-0EB16A54EEA6}"/>
            </c:ext>
          </c:extLst>
        </c:ser>
        <c:ser>
          <c:idx val="2"/>
          <c:order val="2"/>
          <c:tx>
            <c:strRef>
              <c:f>NORMAL!$C$712</c:f>
              <c:strCache>
                <c:ptCount val="1"/>
                <c:pt idx="0">
                  <c:v>Beam  Studies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NORMAL!$G$712:$K$712</c15:sqref>
                  </c15:fullRef>
                </c:ext>
              </c:extLst>
              <c:f>NORMAL!$G$712:$J$712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5D-4C23-A041-0EB16A54EEA6}"/>
            </c:ext>
          </c:extLst>
        </c:ser>
        <c:ser>
          <c:idx val="4"/>
          <c:order val="3"/>
          <c:tx>
            <c:strRef>
              <c:f>NORMAL!$C$707</c:f>
              <c:strCache>
                <c:ptCount val="1"/>
                <c:pt idx="0">
                  <c:v>Experimenter Setup</c:v>
                </c:pt>
              </c:strCache>
            </c:strRef>
          </c:tx>
          <c:spPr>
            <a:solidFill>
              <a:srgbClr val="FF99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NORMAL!$G$707:$K$707</c15:sqref>
                  </c15:fullRef>
                </c:ext>
              </c:extLst>
              <c:f>NORMAL!$G$707:$J$707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05D-4C23-A041-0EB16A54EEA6}"/>
            </c:ext>
          </c:extLst>
        </c:ser>
        <c:ser>
          <c:idx val="5"/>
          <c:order val="4"/>
          <c:tx>
            <c:strRef>
              <c:f>NORMAL!$C$706</c:f>
              <c:strCache>
                <c:ptCount val="1"/>
                <c:pt idx="0">
                  <c:v>Machine  Setup</c:v>
                </c:pt>
              </c:strCache>
            </c:strRef>
          </c:tx>
          <c:spPr>
            <a:solidFill>
              <a:srgbClr val="96969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NORMAL!$G$706:$K$706</c15:sqref>
                  </c15:fullRef>
                </c:ext>
              </c:extLst>
              <c:f>NORMAL!$G$706:$J$706</c:f>
              <c:numCache>
                <c:formatCode>0</c:formatCode>
                <c:ptCount val="4"/>
                <c:pt idx="0">
                  <c:v>0</c:v>
                </c:pt>
                <c:pt idx="1">
                  <c:v>22.77</c:v>
                </c:pt>
                <c:pt idx="2">
                  <c:v>78.3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5D-4C23-A041-0EB16A54EEA6}"/>
            </c:ext>
          </c:extLst>
        </c:ser>
        <c:ser>
          <c:idx val="6"/>
          <c:order val="5"/>
          <c:tx>
            <c:strRef>
              <c:f>NORMAL!$C$708</c:f>
              <c:strCache>
                <c:ptCount val="1"/>
                <c:pt idx="0">
                  <c:v>Scheduled Maintenance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39-40EA-9F21-B64CB4AC524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39-40EA-9F21-B64CB4AC524B}"/>
                </c:ext>
              </c:extLst>
            </c:dLbl>
            <c:dLbl>
              <c:idx val="2"/>
              <c:layout>
                <c:manualLayout>
                  <c:x val="-6.9777547646360613E-2"/>
                  <c:y val="-2.89675150010345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39-40EA-9F21-B64CB4AC52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NORMAL!$G$708:$K$708</c15:sqref>
                  </c15:fullRef>
                </c:ext>
              </c:extLst>
              <c:f>NORMAL!$G$708:$J$708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3.57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05D-4C23-A041-0EB16A54EEA6}"/>
            </c:ext>
          </c:extLst>
        </c:ser>
        <c:ser>
          <c:idx val="7"/>
          <c:order val="6"/>
          <c:tx>
            <c:strRef>
              <c:f>NORMAL!$C$711</c:f>
              <c:strCache>
                <c:ptCount val="1"/>
                <c:pt idx="0">
                  <c:v>Scheduled Shutdown</c:v>
                </c:pt>
              </c:strCache>
            </c:strRef>
          </c:tx>
          <c:spPr>
            <a:solidFill>
              <a:srgbClr val="0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6-505D-4C23-A041-0EB16A54EEA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7-505D-4C23-A041-0EB16A54EEA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E-505D-4C23-A041-0EB16A54EEA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17D6645-71D0-4BEE-AF3F-05A60ACE73EE}" type="VALUE">
                      <a:rPr lang="en-US" sz="1600" b="1" i="0" baseline="0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0"/>
                </c:ext>
                <c:ext xmlns:c16="http://schemas.microsoft.com/office/drawing/2014/chart" uri="{C3380CC4-5D6E-409C-BE32-E72D297353CC}">
                  <c16:uniqueId val="{00000000-B589-47AB-8BAF-D38752B0A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tx>
                  <c:rich>
                    <a:bodyPr wrap="square" lIns="38100" tIns="19050" rIns="38100" bIns="19050" anchor="ctr">
                      <a:spAutoFit/>
                    </a:bodyPr>
                    <a:lstStyle/>
                    <a:p>
                      <a:pPr>
                        <a:defRPr/>
                      </a:pPr>
                      <a:fld id="{D17D6645-71D0-4BEE-AF3F-05A60ACE73EE}" type="VALUE">
                        <a:rPr lang="en-US" sz="1600" b="1" i="0" baseline="0">
                          <a:solidFill>
                            <a:schemeClr val="bg1"/>
                          </a:solidFill>
                        </a:rPr>
                        <a:pPr>
                          <a:defRPr/>
                        </a:pPr>
                        <a:t>[VALUE]</a:t>
                      </a:fld>
                      <a:endParaRPr lang="en-US"/>
                    </a:p>
                  </c:rich>
                </c15:tx>
                <c15:dlblFieldTable/>
                <c15:showDataLabelsRange val="0"/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NORMAL!$G$711:$K$711</c15:sqref>
                  </c15:fullRef>
                </c:ext>
              </c:extLst>
              <c:f>NORMAL!$G$711:$J$711</c:f>
              <c:numCache>
                <c:formatCode>0</c:formatCode>
                <c:ptCount val="4"/>
                <c:pt idx="0">
                  <c:v>168</c:v>
                </c:pt>
                <c:pt idx="1">
                  <c:v>144</c:v>
                </c:pt>
                <c:pt idx="2">
                  <c:v>27.83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5D-4C23-A041-0EB16A54EEA6}"/>
            </c:ext>
          </c:extLst>
        </c:ser>
        <c:ser>
          <c:idx val="8"/>
          <c:order val="7"/>
          <c:tx>
            <c:strRef>
              <c:f>NORMAL!$C$710</c:f>
              <c:strCache>
                <c:ptCount val="1"/>
                <c:pt idx="0">
                  <c:v>Unscheduled Shutdown</c:v>
                </c:pt>
              </c:strCache>
            </c:strRef>
          </c:tx>
          <c:spPr>
            <a:solidFill>
              <a:srgbClr val="80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NORMAL!$G$710:$K$710</c15:sqref>
                  </c15:fullRef>
                </c:ext>
              </c:extLst>
              <c:f>NORMAL!$G$710:$J$710</c:f>
              <c:numCache>
                <c:formatCode>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05D-4C23-A041-0EB16A54EEA6}"/>
            </c:ext>
          </c:extLst>
        </c:ser>
        <c:ser>
          <c:idx val="3"/>
          <c:order val="8"/>
          <c:tx>
            <c:strRef>
              <c:f>NORMAL!$C$709</c:f>
              <c:strCache>
                <c:ptCount val="1"/>
                <c:pt idx="0">
                  <c:v>Machine  Failures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5D-4C23-A041-0EB16A54EEA6}"/>
                </c:ext>
              </c:extLst>
            </c:dLbl>
            <c:dLbl>
              <c:idx val="1"/>
              <c:layout>
                <c:manualLayout>
                  <c:x val="-7.4006489927958136E-2"/>
                  <c:y val="4.2941489855667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xForSave val="1"/>
                </c:ext>
                <c:ext xmlns:c16="http://schemas.microsoft.com/office/drawing/2014/chart" uri="{C3380CC4-5D6E-409C-BE32-E72D297353CC}">
                  <c16:uniqueId val="{0000000B-505D-4C23-A041-0EB16A54EEA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39-40EA-9F21-B64CB4AC524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39-40EA-9F21-B64CB4AC52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>
                  <c:manualLayout>
                    <c:x val="-7.4006489927958136E-2"/>
                    <c:y val="4.2941492216854539E-2"/>
                  </c:manualLayout>
                </c15:layout>
                <c15:showLeaderLines val="1"/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NORMAL!$G$703:$K$703</c15:sqref>
                  </c15:fullRef>
                </c:ext>
              </c:extLst>
              <c:f>NORMAL!$G$703:$J$703</c:f>
              <c:strCache>
                <c:ptCount val="4"/>
                <c:pt idx="0">
                  <c:v>FY24-week 27:</c:v>
                </c:pt>
                <c:pt idx="1">
                  <c:v>FY24-week 28:</c:v>
                </c:pt>
                <c:pt idx="2">
                  <c:v>FY24-week 29:</c:v>
                </c:pt>
                <c:pt idx="3">
                  <c:v>FY24-week 30: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NORMAL!$G$709:$K$709</c15:sqref>
                  </c15:fullRef>
                </c:ext>
              </c:extLst>
              <c:f>NORMAL!$G$709:$J$709</c:f>
              <c:numCache>
                <c:formatCode>0</c:formatCode>
                <c:ptCount val="4"/>
                <c:pt idx="0">
                  <c:v>0</c:v>
                </c:pt>
                <c:pt idx="1">
                  <c:v>1.23</c:v>
                </c:pt>
                <c:pt idx="2">
                  <c:v>58.3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05D-4C23-A041-0EB16A54EE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2386816"/>
        <c:axId val="112388736"/>
      </c:barChart>
      <c:catAx>
        <c:axId val="1123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87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12388736"/>
        <c:scaling>
          <c:orientation val="minMax"/>
          <c:max val="168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386816"/>
        <c:crosses val="autoZero"/>
        <c:crossBetween val="between"/>
        <c:majorUnit val="24"/>
        <c:minorUnit val="12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761349149686471"/>
          <c:y val="0.15598139755077237"/>
          <c:w val="0.13323124518915191"/>
          <c:h val="0.79096876153080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INTEGRATED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FAILURES</a:t>
            </a:r>
            <a:r>
              <a:rPr lang="en-US" sz="1475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(GREATER THAN ONE HOUR) </a:t>
            </a:r>
            <a:r>
              <a:rPr lang="en-US" sz="1475" b="1" i="0" u="none" strike="noStrike" baseline="0">
                <a:solidFill>
                  <a:srgbClr val="FF0000"/>
                </a:solidFill>
                <a:latin typeface="Arial"/>
                <a:cs typeface="Arial"/>
              </a:rPr>
              <a:t>BY SYSTEM -- April 2024</a:t>
            </a:r>
          </a:p>
        </c:rich>
      </c:tx>
      <c:layout>
        <c:manualLayout>
          <c:xMode val="edge"/>
          <c:yMode val="edge"/>
          <c:x val="0.19577134844287691"/>
          <c:y val="2.5641025641025869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hPercent val="100"/>
      <c:rotY val="65"/>
      <c:depthPercent val="100"/>
      <c:rAngAx val="0"/>
    </c:view3D>
    <c:floor>
      <c:thickness val="0"/>
      <c:spPr>
        <a:gradFill rotWithShape="0">
          <a:gsLst>
            <a:gs pos="0">
              <a:srgbClr val="808080"/>
            </a:gs>
            <a:gs pos="100000">
              <a:srgbClr val="808080">
                <a:gamma/>
                <a:tint val="0"/>
                <a:invGamma/>
              </a:srgbClr>
            </a:gs>
          </a:gsLst>
          <a:lin ang="5400000" scaled="1"/>
        </a:gradFill>
        <a:ln w="3175">
          <a:solidFill>
            <a:srgbClr val="000000"/>
          </a:solidFill>
          <a:prstDash val="solid"/>
        </a:ln>
      </c:spPr>
    </c:floor>
    <c:side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0C0C0">
                <a:alpha val="0"/>
              </a:srgbClr>
            </a:gs>
            <a:gs pos="100000">
              <a:srgbClr val="C0C0C0">
                <a:gamma/>
                <a:tint val="0"/>
                <a:invGamma/>
              </a:srgbClr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265691739419442"/>
          <c:y val="9.3955465305874716E-2"/>
          <c:w val="0.70143991533594696"/>
          <c:h val="0.735679686876449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NORMAL!$B$844</c:f>
              <c:strCache>
                <c:ptCount val="1"/>
                <c:pt idx="0">
                  <c:v>PS_RHIC</c:v>
                </c:pt>
              </c:strCache>
              <c:extLst xmlns:c15="http://schemas.microsoft.com/office/drawing/2012/chart"/>
            </c:strRef>
          </c:tx>
          <c:spPr>
            <a:solidFill>
              <a:srgbClr val="FFFF00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NORMAL!$B$845:$J$845</c:f>
              <c:numCache>
                <c:formatCode>0.0%</c:formatCode>
                <c:ptCount val="9"/>
                <c:pt idx="4">
                  <c:v>2.0983810709838104E-2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F6AB-4A2D-8E7C-650FD98985DF}"/>
            </c:ext>
          </c:extLst>
        </c:ser>
        <c:ser>
          <c:idx val="1"/>
          <c:order val="1"/>
          <c:tx>
            <c:strRef>
              <c:f>NORMAL!$B$846</c:f>
              <c:strCache>
                <c:ptCount val="1"/>
                <c:pt idx="0">
                  <c:v>PPS_RHIC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NORMAL!$B$847:$J$847</c:f>
              <c:numCache>
                <c:formatCode>0.0%</c:formatCode>
                <c:ptCount val="9"/>
                <c:pt idx="4">
                  <c:v>5.3300124533001238E-2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F6AB-4A2D-8E7C-650FD98985DF}"/>
            </c:ext>
          </c:extLst>
        </c:ser>
        <c:ser>
          <c:idx val="2"/>
          <c:order val="2"/>
          <c:tx>
            <c:strRef>
              <c:f>NORMAL!$B$848</c:f>
              <c:strCache>
                <c:ptCount val="1"/>
                <c:pt idx="0">
                  <c:v>PPS_AGS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NORMAL!$B$849:$J$849</c:f>
              <c:numCache>
                <c:formatCode>0.0</c:formatCode>
                <c:ptCount val="9"/>
                <c:pt idx="2" formatCode="0.00%">
                  <c:v>6.2266500622664995E-3</c:v>
                </c:pt>
                <c:pt idx="4" formatCode="0.00%">
                  <c:v>1.4321295143212948E-2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F6AB-4A2D-8E7C-650FD98985DF}"/>
            </c:ext>
          </c:extLst>
        </c:ser>
        <c:ser>
          <c:idx val="3"/>
          <c:order val="3"/>
          <c:tx>
            <c:strRef>
              <c:f>NORMAL!$B$850</c:f>
              <c:strCache>
                <c:ptCount val="1"/>
                <c:pt idx="0">
                  <c:v>PS_AGS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NORMAL!$B$851:$J$851</c:f>
              <c:numCache>
                <c:formatCode>0.0%</c:formatCode>
                <c:ptCount val="9"/>
                <c:pt idx="4">
                  <c:v>4.209215442092154E-2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F6AB-4A2D-8E7C-650FD98985DF}"/>
            </c:ext>
          </c:extLst>
        </c:ser>
        <c:ser>
          <c:idx val="4"/>
          <c:order val="4"/>
          <c:tx>
            <c:strRef>
              <c:f>NORMAL!$B$852</c:f>
              <c:strCache>
                <c:ptCount val="1"/>
                <c:pt idx="0">
                  <c:v>LinacRf (mod6)</c:v>
                </c:pt>
              </c:strCache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NORMAL!$B$853:$J$853</c:f>
              <c:numCache>
                <c:formatCode>0.0</c:formatCode>
                <c:ptCount val="9"/>
                <c:pt idx="4" formatCode="0.00%">
                  <c:v>0.13754669987546697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F6AB-4A2D-8E7C-650FD98985DF}"/>
            </c:ext>
          </c:extLst>
        </c:ser>
        <c:ser>
          <c:idx val="10"/>
          <c:order val="5"/>
          <c:tx>
            <c:strRef>
              <c:f>NORMAL!$B$854</c:f>
              <c:strCache>
                <c:ptCount val="1"/>
                <c:pt idx="0">
                  <c:v>RfBooster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NORMAL!$B$855:$J$855</c:f>
              <c:numCache>
                <c:formatCode>0.0</c:formatCode>
                <c:ptCount val="9"/>
                <c:pt idx="4" formatCode="0.00%">
                  <c:v>7.7210460772104599E-3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6AB-4A2D-8E7C-650FD98985DF}"/>
            </c:ext>
          </c:extLst>
        </c:ser>
        <c:ser>
          <c:idx val="11"/>
          <c:order val="6"/>
          <c:tx>
            <c:strRef>
              <c:f>NORMAL!$B$856</c:f>
              <c:strCache>
                <c:ptCount val="1"/>
                <c:pt idx="0">
                  <c:v>ElecRHIC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NORMAL!$B$857:$J$857</c:f>
              <c:numCache>
                <c:formatCode>0.0</c:formatCode>
                <c:ptCount val="9"/>
                <c:pt idx="4" formatCode="0.00%">
                  <c:v>1.3325031133250309E-2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6-F6AB-4A2D-8E7C-650FD98985DF}"/>
            </c:ext>
          </c:extLst>
        </c:ser>
        <c:ser>
          <c:idx val="6"/>
          <c:order val="7"/>
          <c:tx>
            <c:strRef>
              <c:f>NORMAL!$B$858</c:f>
              <c:strCache>
                <c:ptCount val="1"/>
                <c:pt idx="0">
                  <c:v>ElecAGS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NORMAL!$B$859:$J$859</c:f>
              <c:numCache>
                <c:formatCode>0.0</c:formatCode>
                <c:ptCount val="9"/>
                <c:pt idx="4" formatCode="0.00%">
                  <c:v>1.3325031133250309E-2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7-F6AB-4A2D-8E7C-650FD98985DF}"/>
            </c:ext>
          </c:extLst>
        </c:ser>
        <c:ser>
          <c:idx val="14"/>
          <c:order val="8"/>
          <c:tx>
            <c:strRef>
              <c:f>NORMAL!$B$860</c:f>
              <c:strCache>
                <c:ptCount val="1"/>
                <c:pt idx="0">
                  <c:v>ElecBooster (power dip)</c:v>
                </c:pt>
              </c:strCache>
              <c:extLst xmlns:c15="http://schemas.microsoft.com/office/drawing/2012/chart"/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NORMAL!$B$861:$J$861</c:f>
              <c:numCache>
                <c:formatCode>0.0%</c:formatCode>
                <c:ptCount val="9"/>
                <c:pt idx="4" formatCode="0.00%">
                  <c:v>1.3325031133250309E-2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8-F6AB-4A2D-8E7C-650FD98985DF}"/>
            </c:ext>
          </c:extLst>
        </c:ser>
        <c:ser>
          <c:idx val="7"/>
          <c:order val="9"/>
          <c:tx>
            <c:strRef>
              <c:f>NORMAL!$B$862</c:f>
              <c:strCache>
                <c:ptCount val="1"/>
                <c:pt idx="0">
                  <c:v>ElecLinac (power dip/OPPIS)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NORMAL!$B$863:$J$863</c:f>
              <c:numCache>
                <c:formatCode>0.0%</c:formatCode>
                <c:ptCount val="9"/>
                <c:pt idx="4" formatCode="0.00%">
                  <c:v>2.4906600249065998E-2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9-F6AB-4A2D-8E7C-650FD98985DF}"/>
            </c:ext>
          </c:extLst>
        </c:ser>
        <c:ser>
          <c:idx val="13"/>
          <c:order val="10"/>
          <c:tx>
            <c:strRef>
              <c:f>NORMAL!$B$864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NORMAL!$B$865:$J$865</c:f>
              <c:numCache>
                <c:formatCode>0.0%</c:formatCode>
                <c:ptCount val="9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F6AB-4A2D-8E7C-650FD98985DF}"/>
            </c:ext>
          </c:extLst>
        </c:ser>
        <c:ser>
          <c:idx val="12"/>
          <c:order val="11"/>
          <c:tx>
            <c:strRef>
              <c:f>NORMAL!$B$866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NORMAL!$B$867:$J$867</c:f>
              <c:numCache>
                <c:formatCode>0.0</c:formatCode>
                <c:ptCount val="9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B-F6AB-4A2D-8E7C-650FD98985DF}"/>
            </c:ext>
          </c:extLst>
        </c:ser>
        <c:ser>
          <c:idx val="8"/>
          <c:order val="12"/>
          <c:tx>
            <c:strRef>
              <c:f>NORMAL!$B$868</c:f>
              <c:strCache>
                <c:ptCount val="1"/>
                <c:pt idx="0">
                  <c:v>.</c:v>
                </c:pt>
              </c:strCache>
              <c:extLst xmlns:c15="http://schemas.microsoft.com/office/drawing/2012/chart"/>
            </c:strRef>
          </c:tx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NORMAL!$B$869:$J$869</c:f>
              <c:numCache>
                <c:formatCode>0.0</c:formatCode>
                <c:ptCount val="9"/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C-F6AB-4A2D-8E7C-650FD98985DF}"/>
            </c:ext>
          </c:extLst>
        </c:ser>
        <c:ser>
          <c:idx val="9"/>
          <c:order val="13"/>
          <c:tx>
            <c:strRef>
              <c:f>NORMAL!$B$882</c:f>
              <c:strCache>
                <c:ptCount val="1"/>
                <c:pt idx="0">
                  <c:v>sum failures&lt;1hr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cat>
            <c:strRef>
              <c:f>NORMAL!$B$843:$J$843</c:f>
              <c:strCache>
                <c:ptCount val="9"/>
                <c:pt idx="0">
                  <c:v>04/02/24/2 to 04/09/24/1</c:v>
                </c:pt>
                <c:pt idx="2">
                  <c:v>04/09/24/2 to 04/16/24/1</c:v>
                </c:pt>
                <c:pt idx="4">
                  <c:v>04/16/24/2 to 04/23/24/1</c:v>
                </c:pt>
                <c:pt idx="6">
                  <c:v>04/23/24/2 to 04/30/24/1</c:v>
                </c:pt>
                <c:pt idx="8">
                  <c:v>0/0/00/2 to 0/0/00/1</c:v>
                </c:pt>
              </c:strCache>
              <c:extLst/>
            </c:strRef>
          </c:cat>
          <c:val>
            <c:numRef>
              <c:f>NORMAL!$B$883:$J$883</c:f>
              <c:numCache>
                <c:formatCode>0.0%</c:formatCode>
                <c:ptCount val="9"/>
                <c:pt idx="0" formatCode="0.00%">
                  <c:v>0</c:v>
                </c:pt>
                <c:pt idx="2" formatCode="0.00%">
                  <c:v>1.4321295143212951E-3</c:v>
                </c:pt>
                <c:pt idx="4">
                  <c:v>7.9701120797011204E-3</c:v>
                </c:pt>
                <c:pt idx="6">
                  <c:v>0</c:v>
                </c:pt>
                <c:pt idx="8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D-F6AB-4A2D-8E7C-650FD98985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991616"/>
        <c:axId val="68993408"/>
        <c:axId val="89356928"/>
        <c:extLst/>
      </c:bar3DChart>
      <c:catAx>
        <c:axId val="689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840000" vert="horz" anchor="ctr" anchorCtr="1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auto val="1"/>
        <c:lblAlgn val="ctr"/>
        <c:lblOffset val="100"/>
        <c:tickLblSkip val="2"/>
        <c:tickMarkSkip val="1"/>
        <c:noMultiLvlLbl val="1"/>
      </c:catAx>
      <c:valAx>
        <c:axId val="68993408"/>
        <c:scaling>
          <c:orientation val="minMax"/>
        </c:scaling>
        <c:delete val="0"/>
        <c:axPos val="r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.0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1616"/>
        <c:crosses val="max"/>
        <c:crossBetween val="between"/>
      </c:valAx>
      <c:serAx>
        <c:axId val="8935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252000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8993408"/>
        <c:crosses val="autoZero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1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NSRL Hours</a:t>
            </a:r>
          </a:p>
        </c:rich>
      </c:tx>
      <c:layout>
        <c:manualLayout>
          <c:xMode val="edge"/>
          <c:yMode val="edge"/>
          <c:x val="2.5656169412764742E-2"/>
          <c:y val="1.9963031423290208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503718285214345E-3"/>
          <c:y val="0.30543601168207857"/>
          <c:w val="0.99671414548791137"/>
          <c:h val="0.67224705782744898"/>
        </c:manualLayout>
      </c:layout>
      <c:pie3DChart>
        <c:varyColors val="1"/>
        <c:ser>
          <c:idx val="0"/>
          <c:order val="0"/>
          <c:tx>
            <c:v>NSRL Hours</c:v>
          </c:tx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9C1D-47D4-8EAF-7D5B0E2A72B0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9C1D-47D4-8EAF-7D5B0E2A72B0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9C1D-47D4-8EAF-7D5B0E2A72B0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9C1D-47D4-8EAF-7D5B0E2A72B0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9-9C1D-47D4-8EAF-7D5B0E2A72B0}"/>
              </c:ext>
            </c:extLst>
          </c:dPt>
          <c:dPt>
            <c:idx val="5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C-9D46-4FD3-BBCE-0F231EFCB64D}"/>
              </c:ext>
            </c:extLst>
          </c:dPt>
          <c:dPt>
            <c:idx val="6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9D46-4FD3-BBCE-0F231EFCB64D}"/>
              </c:ext>
            </c:extLst>
          </c:dPt>
          <c:dPt>
            <c:idx val="7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B-9D46-4FD3-BBCE-0F231EFCB64D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0.26414867415253129"/>
                      <c:h val="5.49552811212831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C1D-47D4-8EAF-7D5B0E2A72B0}"/>
                </c:ext>
              </c:extLst>
            </c:dLbl>
            <c:dLbl>
              <c:idx val="1"/>
              <c:layout>
                <c:manualLayout>
                  <c:x val="-0.18312481996380106"/>
                  <c:y val="-3.1260643020361828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3764578" y="1283759"/>
                  <a:ext cx="1744742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39105"/>
                        <a:gd name="adj2" fmla="val 199884"/>
                      </a:avLst>
                    </a:prstGeom>
                  </c15:spPr>
                  <c15:layout>
                    <c:manualLayout>
                      <c:w val="0.1905904575598489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C1D-47D4-8EAF-7D5B0E2A72B0}"/>
                </c:ext>
              </c:extLst>
            </c:dLbl>
            <c:dLbl>
              <c:idx val="2"/>
              <c:layout>
                <c:manualLayout>
                  <c:x val="-2.9827157602418681E-2"/>
                  <c:y val="-3.927902178817301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019453" y="1551783"/>
                  <a:ext cx="2861906" cy="299719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46437"/>
                        <a:gd name="adj2" fmla="val 143318"/>
                      </a:avLst>
                    </a:prstGeom>
                  </c15:spPr>
                  <c15:layout>
                    <c:manualLayout>
                      <c:w val="0.31262597072077508"/>
                      <c:h val="5.452865064695008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C1D-47D4-8EAF-7D5B0E2A72B0}"/>
                </c:ext>
              </c:extLst>
            </c:dLbl>
            <c:dLbl>
              <c:idx val="3"/>
              <c:layout>
                <c:manualLayout>
                  <c:x val="-1.2485841521828545E-2"/>
                  <c:y val="-7.7562147961634187E-2"/>
                </c:manualLayout>
              </c:layout>
              <c:tx>
                <c:rich>
                  <a:bodyPr/>
                  <a:lstStyle/>
                  <a:p>
                    <a:fld id="{66BCA206-2F51-4AF8-BEC7-00FD40BA14F3}" type="CATEGORYNAME">
                      <a:rPr lang="en-US" sz="1400"/>
                      <a:pPr/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/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/>
                      <a:t>[PERCENTAGE]</a:t>
                    </a:fld>
                    <a:endParaRPr lang="en-US" sz="1400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81807323662286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C1D-47D4-8EAF-7D5B0E2A72B0}"/>
                </c:ext>
              </c:extLst>
            </c:dLbl>
            <c:dLbl>
              <c:idx val="4"/>
              <c:layout>
                <c:manualLayout>
                  <c:x val="-1.0173486618475081E-16"/>
                  <c:y val="-0.22874306839186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6739675" y="3085353"/>
                  <a:ext cx="2414733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4652"/>
                        <a:gd name="adj2" fmla="val 175787"/>
                      </a:avLst>
                    </a:prstGeom>
                  </c15:spPr>
                  <c15:layout>
                    <c:manualLayout>
                      <c:w val="0.2637781423137201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C1D-47D4-8EAF-7D5B0E2A72B0}"/>
                </c:ext>
              </c:extLst>
            </c:dLbl>
            <c:dLbl>
              <c:idx val="5"/>
              <c:layout>
                <c:manualLayout>
                  <c:x val="-2.6358883462602557E-2"/>
                  <c:y val="3.696857670979667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5827581" y="4620040"/>
                  <a:ext cx="3085527" cy="36638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086"/>
                        <a:gd name="adj2" fmla="val -286254"/>
                      </a:avLst>
                    </a:prstGeom>
                  </c15:spPr>
                  <c15:layout>
                    <c:manualLayout>
                      <c:w val="0.33705365360013956"/>
                      <c:h val="6.6656235900272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D46-4FD3-BBCE-0F231EFCB64D}"/>
                </c:ext>
              </c:extLst>
            </c:dLbl>
            <c:dLbl>
              <c:idx val="6"/>
              <c:layout>
                <c:manualLayout>
                  <c:x val="9.5724420877415464E-2"/>
                  <c:y val="-2.9349993450449009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876300" y="4517312"/>
                  <a:ext cx="3050351" cy="27432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46610"/>
                        <a:gd name="adj2" fmla="val -245900"/>
                      </a:avLst>
                    </a:prstGeom>
                  </c15:spPr>
                  <c15:layout>
                    <c:manualLayout>
                      <c:w val="0.33321124280114639"/>
                      <c:h val="4.990757855822550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9D46-4FD3-BBCE-0F231EFCB64D}"/>
                </c:ext>
              </c:extLst>
            </c:dLbl>
            <c:dLbl>
              <c:idx val="7"/>
              <c:layout>
                <c:manualLayout>
                  <c:x val="-9.2949692328581787E-2"/>
                  <c:y val="-4.620981122738585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200" b="0"/>
                    </a:pPr>
                    <a:fld id="{66BCA206-2F51-4AF8-BEC7-00FD40BA14F3}" type="CATEGORYNAME">
                      <a:rPr lang="en-US" sz="1400"/>
                      <a:pPr>
                        <a:defRPr sz="1200" b="0"/>
                      </a:pPr>
                      <a:t>[CATEGORY NAME]</a:t>
                    </a:fld>
                    <a:r>
                      <a:rPr lang="en-US" sz="1400" baseline="0" dirty="0"/>
                      <a:t>, </a:t>
                    </a:r>
                    <a:fld id="{D96B8C0E-84FE-42EF-8E0B-42C79E7BCD2F}" type="VALUE">
                      <a:rPr lang="en-US" sz="1400" baseline="0"/>
                      <a:pPr>
                        <a:defRPr sz="1200" b="0"/>
                      </a:pPr>
                      <a:t>[VALUE]</a:t>
                    </a:fld>
                    <a:r>
                      <a:rPr lang="en-US" sz="1400" baseline="0" dirty="0"/>
                      <a:t>, </a:t>
                    </a:r>
                    <a:fld id="{E994F66C-B4B2-4D28-871F-EB9621FB620F}" type="PERCENTAGE">
                      <a:rPr lang="en-US" sz="1400" baseline="0"/>
                      <a:pPr>
                        <a:defRPr sz="1200" b="0"/>
                      </a:pPr>
                      <a:t>[PERCENTAGE]</a:t>
                    </a:fld>
                    <a:endParaRPr lang="en-US" sz="1400" baseline="0" dirty="0"/>
                  </a:p>
                </c:rich>
              </c:tx>
              <c:numFmt formatCode="General" sourceLinked="0"/>
              <c:spPr>
                <a:xfrm>
                  <a:off x="780274" y="1437117"/>
                  <a:ext cx="2079686" cy="278242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387"/>
                        <a:gd name="adj2" fmla="val 195810"/>
                      </a:avLst>
                    </a:prstGeom>
                  </c15:spPr>
                  <c15:layout>
                    <c:manualLayout>
                      <c:w val="0.22717872885076468"/>
                      <c:h val="5.062129768436984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D46-4FD3-BBCE-0F231EFCB64D}"/>
                </c:ext>
              </c:extLst>
            </c:dLbl>
            <c:numFmt formatCode="General" sourceLinked="0"/>
            <c:spPr>
              <a:xfrm>
                <a:off x="5187764" y="1291377"/>
                <a:ext cx="1744742" cy="274320"/>
              </a:xfrm>
              <a:solidFill>
                <a:sysClr val="window" lastClr="FFFFFF"/>
              </a:solidFill>
              <a:ln w="9525" cap="flat" cmpd="sng" algn="ctr">
                <a:solidFill>
                  <a:sysClr val="windowText" lastClr="000000">
                    <a:lumMod val="65000"/>
                    <a:lumOff val="35000"/>
                  </a:sysClr>
                </a:solidFill>
                <a:prstDash val="solid"/>
                <a:round/>
                <a:headEnd type="none" w="med" len="med"/>
                <a:tailEnd type="none" w="med" len="med"/>
                <a:extLst>
                  <a:ext uri="{C807C97D-BFC1-408E-A445-0C87EB9F89A2}">
                    <ask:lineSketchStyleProps xmlns:ask="http://schemas.microsoft.com/office/drawing/2018/sketchyshapes" sd="0">
                      <a:custGeom>
                        <a:avLst/>
                        <a:gdLst/>
                        <a:ahLst/>
                        <a:cxnLst/>
                        <a:rect l="0" t="0" r="0" b="0"/>
                        <a:pathLst/>
                      </a:custGeom>
                      <ask:type/>
                    </ask:lineSketchStyleProps>
                  </a:ext>
                </a:extLst>
              </a:ln>
              <a:effectLst/>
            </c:spPr>
            <c:txPr>
              <a:bodyPr wrap="square" lIns="38100" tIns="19050" rIns="38100" bIns="19050" anchor="ctr">
                <a:noAutofit/>
              </a:bodyPr>
              <a:lstStyle/>
              <a:p>
                <a:pPr>
                  <a:defRPr sz="1200" b="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>
                      <a:gd name="adj1" fmla="val -65713"/>
                      <a:gd name="adj2" fmla="val 191851"/>
                    </a:avLst>
                  </a:prstGeom>
                </c15:spPr>
                <c15:tx>
                  <c:rich>
                    <a:bodyPr wrap="square" lIns="38100" tIns="19050" rIns="38100" bIns="19050" anchor="ctr">
                      <a:noAutofit/>
                    </a:bodyPr>
                    <a:lstStyle/>
                    <a:p>
                      <a:pPr>
                        <a:defRPr sz="1200" b="0"/>
                      </a:pPr>
                      <a:fld id="{66BCA206-2F51-4AF8-BEC7-00FD40BA14F3}" type="CATEGORYNAME">
                        <a:rPr lang="en-US" sz="1400"/>
                        <a:pPr>
                          <a:defRPr sz="1200" b="0"/>
                        </a:pPr>
                        <a:t>[CATEGORY NAME]</a:t>
                      </a:fld>
                      <a:r>
                        <a:rPr lang="en-US" sz="1400" baseline="0" dirty="0"/>
                        <a:t>, </a:t>
                      </a:r>
                      <a:fld id="{D96B8C0E-84FE-42EF-8E0B-42C79E7BCD2F}" type="VALUE">
                        <a:rPr lang="en-US" sz="1400" baseline="0"/>
                        <a:pPr>
                          <a:defRPr sz="1200" b="0"/>
                        </a:pPr>
                        <a:t>[VALUE]</a:t>
                      </a:fld>
                      <a:r>
                        <a:rPr lang="en-US" sz="1400" baseline="0" dirty="0"/>
                        <a:t>, </a:t>
                      </a:r>
                      <a:fld id="{E994F66C-B4B2-4D28-871F-EB9621FB620F}" type="PERCENTAGE">
                        <a:rPr lang="en-US" sz="1400" baseline="0"/>
                        <a:pPr>
                          <a:defRPr sz="1200" b="0"/>
                        </a:pPr>
                        <a:t>[PERCENTAGE]</a:t>
                      </a:fld>
                      <a:endParaRPr lang="en-US" sz="1400" baseline="0" dirty="0"/>
                    </a:p>
                  </c:rich>
                </c15:tx>
                <c15:dlblFieldTable/>
                <c15:showDataLabelsRange val="0"/>
              </c:ext>
            </c:extLst>
          </c:dLbls>
          <c:cat>
            <c:strRef>
              <c:f>Oplog!$A$19:$A$26</c:f>
              <c:strCache>
                <c:ptCount val="8"/>
                <c:pt idx="0">
                  <c:v>Experimental Setup</c:v>
                </c:pt>
                <c:pt idx="1">
                  <c:v>Failure</c:v>
                </c:pt>
                <c:pt idx="2">
                  <c:v>Machine Development</c:v>
                </c:pt>
                <c:pt idx="3">
                  <c:v>Machine Setup</c:v>
                </c:pt>
                <c:pt idx="4">
                  <c:v>Operator Training</c:v>
                </c:pt>
                <c:pt idx="5">
                  <c:v>Scheduled Maintenance</c:v>
                </c:pt>
                <c:pt idx="6">
                  <c:v>Scheduled Shutdown</c:v>
                </c:pt>
                <c:pt idx="7">
                  <c:v>Science</c:v>
                </c:pt>
              </c:strCache>
            </c:strRef>
          </c:cat>
          <c:val>
            <c:numRef>
              <c:f>Oplog!$E$34:$E$41</c:f>
              <c:numCache>
                <c:formatCode>0.00</c:formatCode>
                <c:ptCount val="8"/>
                <c:pt idx="0">
                  <c:v>0</c:v>
                </c:pt>
                <c:pt idx="1">
                  <c:v>16.98</c:v>
                </c:pt>
                <c:pt idx="2">
                  <c:v>7.65</c:v>
                </c:pt>
                <c:pt idx="3">
                  <c:v>31.93</c:v>
                </c:pt>
                <c:pt idx="4">
                  <c:v>1.82</c:v>
                </c:pt>
                <c:pt idx="5">
                  <c:v>1.4</c:v>
                </c:pt>
                <c:pt idx="6">
                  <c:v>90.25</c:v>
                </c:pt>
                <c:pt idx="7">
                  <c:v>17.97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C1D-47D4-8EAF-7D5B0E2A72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9.027700962056269E-2"/>
          <c:w val="0.99848802869189413"/>
          <c:h val="0.12926403352806706"/>
        </c:manualLayout>
      </c:layout>
      <c:overlay val="0"/>
      <c:spPr>
        <a:noFill/>
        <a:ln>
          <a:solidFill>
            <a:schemeClr val="bg1"/>
          </a:solidFill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>
        <a:lumMod val="5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2800"/>
              <a:t>Availability: RHIC Run-24 </a:t>
            </a:r>
          </a:p>
        </c:rich>
      </c:tx>
      <c:layout>
        <c:manualLayout>
          <c:xMode val="edge"/>
          <c:yMode val="edge"/>
          <c:x val="0.28772911198600176"/>
          <c:y val="2.91666666666666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7513779527559061E-2"/>
          <c:y val="0.12565682414698162"/>
          <c:w val="0.83740404753605568"/>
          <c:h val="0.688973676964618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RHIC_HOURS_DOE!$A$14</c:f>
              <c:strCache>
                <c:ptCount val="1"/>
                <c:pt idx="0">
                  <c:v>Availability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7AE-464E-A229-2598AACC1AF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7AE-464E-A229-2598AACC1AF6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-156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(RHIC_HOURS_DOE!$B$22:$N$22,RHIC_HOURS_DOE!$B$30:$N$30,RHIC_HOURS_DOE!$B$38:$N$38)</c:f>
              <c:strCache>
                <c:ptCount val="4"/>
                <c:pt idx="0">
                  <c:v>week 27</c:v>
                </c:pt>
                <c:pt idx="1">
                  <c:v>week 28</c:v>
                </c:pt>
                <c:pt idx="2">
                  <c:v>week 29</c:v>
                </c:pt>
                <c:pt idx="3">
                  <c:v>week 30</c:v>
                </c:pt>
              </c:strCache>
              <c:extLst/>
            </c:strRef>
          </c:cat>
          <c:val>
            <c:numRef>
              <c:f>(RHIC_HOURS_DOE!$B$16:$N$16,RHIC_HOURS_DOE!$B$24:$N$24,RHIC_HOURS_DOE!$B$32:$N$32)</c:f>
              <c:numCache>
                <c:formatCode>0%</c:formatCode>
                <c:ptCount val="4"/>
                <c:pt idx="0" formatCode="0.00%">
                  <c:v>0</c:v>
                </c:pt>
                <c:pt idx="1" formatCode="0.00%">
                  <c:v>0.94874999999999998</c:v>
                </c:pt>
                <c:pt idx="2" formatCode="0.00%">
                  <c:v>0.57320644216691075</c:v>
                </c:pt>
                <c:pt idx="3" formatCode="0.00%">
                  <c:v>0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1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11503583"/>
        <c:axId val="886707391"/>
      </c:barChart>
      <c:lineChart>
        <c:grouping val="standard"/>
        <c:varyColors val="0"/>
        <c:ser>
          <c:idx val="1"/>
          <c:order val="1"/>
          <c:tx>
            <c:strRef>
              <c:f>RHIC_HOURS_DOE!$A$20</c:f>
              <c:strCache>
                <c:ptCount val="1"/>
                <c:pt idx="0">
                  <c:v>Average</c:v>
                </c:pt>
              </c:strCache>
            </c:strRef>
          </c:tx>
          <c:spPr>
            <a:ln w="34925" cap="rnd">
              <a:solidFill>
                <a:srgbClr val="F79646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AE-464E-A229-2598AACC1AF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7AE-464E-A229-2598AACC1AF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7AE-464E-A229-2598AACC1AF6}"/>
                </c:ext>
              </c:extLst>
            </c:dLbl>
            <c:dLbl>
              <c:idx val="3"/>
              <c:layout>
                <c:manualLayout>
                  <c:x val="-0.10730412584238382"/>
                  <c:y val="0.1075268817204301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7AE-464E-A229-2598AACC1AF6}"/>
                </c:ext>
              </c:extLst>
            </c:dLbl>
            <c:numFmt formatCode="0.0%" sourceLinked="0"/>
            <c:spPr>
              <a:gradFill rotWithShape="1">
                <a:gsLst>
                  <a:gs pos="0">
                    <a:srgbClr val="F79646">
                      <a:shade val="51000"/>
                      <a:satMod val="130000"/>
                    </a:srgbClr>
                  </a:gs>
                  <a:gs pos="80000">
                    <a:srgbClr val="F79646">
                      <a:shade val="93000"/>
                      <a:satMod val="130000"/>
                    </a:srgbClr>
                  </a:gs>
                  <a:gs pos="100000">
                    <a:srgbClr val="F79646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('https://brookhavenlab.sharepoint.com/sites/Availability_Data/Shared Documents/quarterly/fy22/[0]RHIC_HOURS_DOE'!$B$29:$N$29,'https://brookhavenlab.sharepoint.com/sites/Availability_Data/Shared Documents/quarterly/fy22/[0]RHIC_HOURS_DOE'!$B$36:$N$36)</c:f>
              <c:numCache>
                <c:formatCode>General</c:formatCode>
                <c:ptCount val="2"/>
              </c:numCache>
              <c:extLst/>
            </c:numRef>
          </c:cat>
          <c:val>
            <c:numRef>
              <c:f>(RHIC_HOURS_DOE!$B$20:$N$20,RHIC_HOURS_DOE!$B$28:$N$28,RHIC_HOURS_DOE!$B$36:$N$36)</c:f>
              <c:numCache>
                <c:formatCode>General</c:formatCode>
                <c:ptCount val="4"/>
                <c:pt idx="0">
                  <c:v>1</c:v>
                </c:pt>
                <c:pt idx="1">
                  <c:v>0.94874999999999998</c:v>
                </c:pt>
                <c:pt idx="2">
                  <c:v>0.62932752179327522</c:v>
                </c:pt>
                <c:pt idx="3">
                  <c:v>0.62932752179327522</c:v>
                </c:pt>
              </c:numCache>
              <c:extLst/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2-9B7A-4DBC-818A-A22CC5F6EA08}"/>
            </c:ext>
          </c:extLst>
        </c:ser>
        <c:ser>
          <c:idx val="2"/>
          <c:order val="2"/>
          <c:tx>
            <c:strRef>
              <c:f>RHIC_HOURS_DOE!$A$21</c:f>
              <c:strCache>
                <c:ptCount val="1"/>
                <c:pt idx="0">
                  <c:v>Goal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2"/>
              <c:layout>
                <c:manualLayout>
                  <c:x val="4.4621517677030896E-2"/>
                  <c:y val="-0.10752688172043011"/>
                </c:manualLayout>
              </c:layout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7AE-464E-A229-2598AACC1AF6}"/>
                </c:ext>
              </c:extLst>
            </c:dLbl>
            <c:spPr>
              <a:gradFill rotWithShape="1">
                <a:gsLst>
                  <a:gs pos="0">
                    <a:srgbClr val="9BBB59">
                      <a:shade val="51000"/>
                      <a:satMod val="130000"/>
                    </a:srgbClr>
                  </a:gs>
                  <a:gs pos="80000">
                    <a:srgbClr val="9BBB59">
                      <a:shade val="93000"/>
                      <a:satMod val="130000"/>
                    </a:srgbClr>
                  </a:gs>
                  <a:gs pos="100000">
                    <a:srgbClr val="9BBB59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('https://brookhavenlab.sharepoint.com/sites/Availability_Data/Shared Documents/quarterly/fy22/[0]RHIC_HOURS_DOE'!$B$29:$N$29,'https://brookhavenlab.sharepoint.com/sites/Availability_Data/Shared Documents/quarterly/fy22/[0]RHIC_HOURS_DOE'!$B$36:$N$36)</c:f>
              <c:numCache>
                <c:formatCode>General</c:formatCode>
                <c:ptCount val="2"/>
              </c:numCache>
              <c:extLst/>
            </c:numRef>
          </c:cat>
          <c:val>
            <c:numRef>
              <c:f>(RHIC_HOURS_DOE!$B$21:$N$21,RHIC_HOURS_DOE!$B$29:$N$29,RHIC_HOURS_DOE!$B$37:$N$37)</c:f>
              <c:numCache>
                <c:formatCode>0.0%</c:formatCode>
                <c:ptCount val="4"/>
                <c:pt idx="0" formatCode="0.00%">
                  <c:v>0.8</c:v>
                </c:pt>
                <c:pt idx="1" formatCode="0.00%">
                  <c:v>0.8</c:v>
                </c:pt>
                <c:pt idx="2" formatCode="0.00%">
                  <c:v>0.8</c:v>
                </c:pt>
                <c:pt idx="3" formatCode="0.00%">
                  <c:v>0.8</c:v>
                </c:pt>
              </c:numCache>
              <c:extLst/>
            </c:numRef>
          </c:val>
          <c:smooth val="0"/>
          <c:extLst>
            <c:ext xmlns:c15="http://schemas.microsoft.com/office/drawing/2012/chart" uri="{02D57815-91ED-43cb-92C2-25804820EDAC}">
              <c15:categoryFilterExceptions/>
            </c:ext>
            <c:ext xmlns:c16="http://schemas.microsoft.com/office/drawing/2014/chart" uri="{C3380CC4-5D6E-409C-BE32-E72D297353CC}">
              <c16:uniqueId val="{00000003-9B7A-4DBC-818A-A22CC5F6E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503583"/>
        <c:axId val="886707391"/>
      </c:lineChart>
      <c:catAx>
        <c:axId val="911503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420000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6707391"/>
        <c:crosses val="autoZero"/>
        <c:auto val="1"/>
        <c:lblAlgn val="ctr"/>
        <c:lblOffset val="100"/>
        <c:tickMarkSkip val="1"/>
        <c:noMultiLvlLbl val="0"/>
      </c:catAx>
      <c:valAx>
        <c:axId val="886707391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50358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0.0105</cdr:x>
      <cdr:y>0.0355</cdr:y>
    </cdr:from>
    <cdr:to>
      <cdr:x>0.00976</cdr:x>
      <cdr:y>0.04784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780" y="306532"/>
          <a:ext cx="1939636" cy="57842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B306908-5DE8-4B7A-A140-6D10B4C48370}" type="datetimeFigureOut">
              <a:rPr lang="en-US"/>
              <a:pPr>
                <a:defRPr/>
              </a:pPr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865A6F2-A40F-4291-972B-2B1F22E4B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03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41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82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70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7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Normally hidden. Explains how the 85% from DOE comes in to play &amp; general availability metrics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65A6F2-A40F-4291-972B-2B1F22E4B0C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5773231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1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512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480" userDrawn="1">
          <p15:clr>
            <a:srgbClr val="FBAE40"/>
          </p15:clr>
        </p15:guide>
        <p15:guide id="11" pos="976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FD42326-AC9C-420D-B180-F6A7201887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4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8B257AAB-8CAC-4C03-87C7-DD1EB4E6167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4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8403DDF-F6C9-4D24-AA31-0A50BD5CBA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5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2541806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4501446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07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E63BA202-2275-4151-9EA8-94D231A230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24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6EDF8193-1A5A-4BC7-88EA-95313DE5C3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1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CC453D8-DE21-478E-B7AC-AC62FB21F1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CAC18BBE-04EE-40EC-8ECB-C8E77DE938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977C4665-3D05-420B-8F7A-56420ED7D7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65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4912E5AB-6E61-4B2B-987F-42A1C67F2B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75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7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7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7"/>
            <a:ext cx="432487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pPr>
              <a:defRPr/>
            </a:pPr>
            <a:fld id="{36B6B495-DEBD-4DF7-90F7-B6A94AE4275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4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48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9760" userDrawn="1">
          <p15:clr>
            <a:srgbClr val="F26B43"/>
          </p15:clr>
        </p15:guide>
        <p15:guide id="13" orient="horz" pos="2160" userDrawn="1">
          <p15:clr>
            <a:srgbClr val="F26B43"/>
          </p15:clr>
        </p15:guide>
        <p15:guide id="14" pos="5120" userDrawn="1">
          <p15:clr>
            <a:srgbClr val="F26B43"/>
          </p15:clr>
        </p15:guide>
        <p15:guide id="15" pos="512" userDrawn="1">
          <p15:clr>
            <a:srgbClr val="F26B43"/>
          </p15:clr>
        </p15:guide>
        <p15:guide id="16" pos="9728" userDrawn="1">
          <p15:clr>
            <a:srgbClr val="F26B43"/>
          </p15:clr>
        </p15:guide>
        <p15:guide id="17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rectory.pbn.bnl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www.cadops.bnl.gov/Operations/personnel/call_in_lists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C2DF83-B648-4925-961A-C55A88239E6C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7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1453318"/>
              </p:ext>
            </p:extLst>
          </p:nvPr>
        </p:nvGraphicFramePr>
        <p:xfrm>
          <a:off x="179540" y="0"/>
          <a:ext cx="12012460" cy="6137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812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DAE489-82A7-4DA3-8394-B7F16BBAF48D}"/>
              </a:ext>
            </a:extLst>
          </p:cNvPr>
          <p:cNvSpPr txBox="1"/>
          <p:nvPr/>
        </p:nvSpPr>
        <p:spPr>
          <a:xfrm>
            <a:off x="10144166" y="6248403"/>
            <a:ext cx="1868294" cy="277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000-000048AAD5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394802"/>
              </p:ext>
            </p:extLst>
          </p:nvPr>
        </p:nvGraphicFramePr>
        <p:xfrm>
          <a:off x="225742" y="1"/>
          <a:ext cx="11966258" cy="624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473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863BDD1-D007-46C0-BF7F-C081F92DEBC0}"/>
              </a:ext>
            </a:extLst>
          </p:cNvPr>
          <p:cNvSpPr/>
          <p:nvPr/>
        </p:nvSpPr>
        <p:spPr>
          <a:xfrm>
            <a:off x="6096000" y="960375"/>
            <a:ext cx="4917259" cy="3546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17A969-CC37-4606-AD17-F21CAD8F025A}"/>
              </a:ext>
            </a:extLst>
          </p:cNvPr>
          <p:cNvCxnSpPr>
            <a:cxnSpLocks/>
          </p:cNvCxnSpPr>
          <p:nvPr/>
        </p:nvCxnSpPr>
        <p:spPr>
          <a:xfrm flipH="1">
            <a:off x="7719433" y="677204"/>
            <a:ext cx="3350187" cy="253180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DD3746-35F2-4E43-ABBD-7311B4E17E51}"/>
              </a:ext>
            </a:extLst>
          </p:cNvPr>
          <p:cNvCxnSpPr>
            <a:cxnSpLocks/>
          </p:cNvCxnSpPr>
          <p:nvPr/>
        </p:nvCxnSpPr>
        <p:spPr>
          <a:xfrm flipH="1">
            <a:off x="7395845" y="1895556"/>
            <a:ext cx="3473227" cy="243009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8B9EDEB6-1147-42F7-9DA6-2BBE9304AEF5}"/>
              </a:ext>
            </a:extLst>
          </p:cNvPr>
          <p:cNvSpPr/>
          <p:nvPr/>
        </p:nvSpPr>
        <p:spPr>
          <a:xfrm>
            <a:off x="10448145" y="677204"/>
            <a:ext cx="1489029" cy="36484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E1051-7FA6-4BEE-AA4B-6BBFADD154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9483" y="183644"/>
            <a:ext cx="4338638" cy="606425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Operations for BLIP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A90EA1-542B-4D1B-8A75-F72CC3779E1C}"/>
              </a:ext>
            </a:extLst>
          </p:cNvPr>
          <p:cNvSpPr/>
          <p:nvPr/>
        </p:nvSpPr>
        <p:spPr>
          <a:xfrm>
            <a:off x="5676686" y="590605"/>
            <a:ext cx="6328854" cy="440120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No BLIP</a:t>
            </a:r>
          </a:p>
          <a:p>
            <a:pPr algn="ctr"/>
            <a:r>
              <a:rPr lang="en-US" sz="4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this past week</a:t>
            </a: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1692A-327B-4A38-A46D-758905412178}"/>
              </a:ext>
            </a:extLst>
          </p:cNvPr>
          <p:cNvSpPr txBox="1"/>
          <p:nvPr/>
        </p:nvSpPr>
        <p:spPr>
          <a:xfrm>
            <a:off x="339483" y="712127"/>
            <a:ext cx="4395000" cy="5433745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800" b="1" dirty="0"/>
              <a:t>4/16-23/2024:</a:t>
            </a:r>
            <a:br>
              <a:rPr lang="en-US" sz="2800" b="1" dirty="0"/>
            </a:br>
            <a:endParaRPr lang="en-US" sz="2800" b="1" dirty="0"/>
          </a:p>
          <a:p>
            <a:r>
              <a:rPr lang="en-US" sz="2400" dirty="0"/>
              <a:t>BLIP 200 MeV production began Monday, although </a:t>
            </a:r>
            <a:br>
              <a:rPr lang="en-US" sz="2400" dirty="0"/>
            </a:br>
            <a:r>
              <a:rPr lang="en-US" sz="2400" dirty="0"/>
              <a:t>later than scheduled.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17.83 </a:t>
            </a:r>
            <a:r>
              <a:rPr lang="en-US" sz="2400" dirty="0" err="1"/>
              <a:t>hr</a:t>
            </a:r>
            <a:r>
              <a:rPr lang="en-US" sz="2400" dirty="0"/>
              <a:t> Production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0.59 </a:t>
            </a:r>
            <a:r>
              <a:rPr lang="en-US" sz="2400" dirty="0" err="1"/>
              <a:t>hr</a:t>
            </a:r>
            <a:r>
              <a:rPr lang="en-US" sz="2400" dirty="0"/>
              <a:t> Setup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Failures</a:t>
            </a:r>
          </a:p>
          <a:p>
            <a:endParaRPr lang="en-US" sz="2400" dirty="0"/>
          </a:p>
          <a:p>
            <a:r>
              <a:rPr lang="en-US" sz="2400" dirty="0"/>
              <a:t>Availability: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</a:rPr>
              <a:t>100%</a:t>
            </a:r>
          </a:p>
          <a:p>
            <a:r>
              <a:rPr lang="en-US" sz="2000" dirty="0">
                <a:solidFill>
                  <a:schemeClr val="accent4"/>
                </a:solidFill>
              </a:rPr>
              <a:t>(with degraded performance)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2451510-9924-40CC-2FA8-C2D66FDC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465" y="712128"/>
            <a:ext cx="7907966" cy="5433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184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D58E3F-F47B-442F-B8F8-75AE9391E2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2425" y="196850"/>
            <a:ext cx="10925666" cy="609600"/>
          </a:xfrm>
        </p:spPr>
        <p:txBody>
          <a:bodyPr>
            <a:noAutofit/>
          </a:bodyPr>
          <a:lstStyle/>
          <a:p>
            <a:r>
              <a:rPr lang="en-US" sz="2800" dirty="0"/>
              <a:t>NSRL activity past week: 4/16-23/2024 </a:t>
            </a:r>
            <a:r>
              <a:rPr lang="en-US" sz="2400" dirty="0"/>
              <a:t>(as of 0800)</a:t>
            </a: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AD2342-837F-44BE-A9A7-5BCD33A79969}"/>
              </a:ext>
            </a:extLst>
          </p:cNvPr>
          <p:cNvSpPr txBox="1"/>
          <p:nvPr/>
        </p:nvSpPr>
        <p:spPr>
          <a:xfrm>
            <a:off x="2749002" y="6303010"/>
            <a:ext cx="8093596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defRPr/>
            </a:pPr>
            <a:r>
              <a:rPr lang="en-US" sz="2400" b="1" dirty="0">
                <a:latin typeface="Calibri"/>
                <a:cs typeface="Calibri"/>
              </a:rPr>
              <a:t>Availability: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chemeClr val="accent5"/>
                </a:solidFill>
                <a:latin typeface="Calibri"/>
                <a:cs typeface="Calibri"/>
              </a:rPr>
              <a:t>77.8%</a:t>
            </a:r>
            <a:endParaRPr lang="en-US" sz="2400" b="1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98A92-B3B2-49BC-A076-391E836286E6}"/>
              </a:ext>
            </a:extLst>
          </p:cNvPr>
          <p:cNvSpPr txBox="1"/>
          <p:nvPr/>
        </p:nvSpPr>
        <p:spPr>
          <a:xfrm>
            <a:off x="217170" y="806450"/>
            <a:ext cx="282042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NSRL: NASA biology continues, as primary user in GCR mode;</a:t>
            </a:r>
            <a:br>
              <a:rPr lang="en-US" sz="2000" dirty="0">
                <a:solidFill>
                  <a:schemeClr val="accent5"/>
                </a:solidFill>
              </a:rPr>
            </a:br>
            <a:r>
              <a:rPr lang="en-US" dirty="0">
                <a:solidFill>
                  <a:schemeClr val="accent4"/>
                </a:solidFill>
              </a:rPr>
              <a:t>delays with proton availability required make up days for some users.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Protons, 6 EBIS ions in use. (He, C,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Ne</a:t>
            </a:r>
            <a:r>
              <a:rPr lang="en-US" sz="2000" dirty="0"/>
              <a:t>, O, Si, Fe)</a:t>
            </a:r>
            <a:br>
              <a:rPr lang="en-US" sz="2000" dirty="0"/>
            </a:br>
            <a:endParaRPr lang="en-US" sz="2000" dirty="0">
              <a:solidFill>
                <a:schemeClr val="accent5"/>
              </a:solidFill>
            </a:endParaRPr>
          </a:p>
          <a:p>
            <a:pPr algn="ctr"/>
            <a:r>
              <a:rPr lang="en-US" dirty="0"/>
              <a:t>Run 24-A/B schedule updates continue; running 8 Jan - 21 May.</a:t>
            </a:r>
          </a:p>
          <a:p>
            <a:pPr algn="ctr"/>
            <a:r>
              <a:rPr lang="en-US" dirty="0"/>
              <a:t>Run 24-C follows 22 May. </a:t>
            </a:r>
            <a:r>
              <a:rPr lang="en-US" dirty="0">
                <a:solidFill>
                  <a:schemeClr val="accent4"/>
                </a:solidFill>
              </a:rPr>
              <a:t>Schedule posted, details forthcoming; </a:t>
            </a:r>
            <a:r>
              <a:rPr lang="en-US" dirty="0"/>
              <a:t>beam into November.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E669663-57BE-4B84-9215-4E26DBC07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631667"/>
              </p:ext>
            </p:extLst>
          </p:nvPr>
        </p:nvGraphicFramePr>
        <p:xfrm>
          <a:off x="3037591" y="806450"/>
          <a:ext cx="9154409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7359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7E873D-E72B-4BE0-99D3-3CB079EDDDF1}"/>
              </a:ext>
            </a:extLst>
          </p:cNvPr>
          <p:cNvSpPr txBox="1"/>
          <p:nvPr/>
        </p:nvSpPr>
        <p:spPr>
          <a:xfrm>
            <a:off x="255327" y="418226"/>
            <a:ext cx="11936671" cy="6385621"/>
          </a:xfrm>
          <a:prstGeom prst="rect">
            <a:avLst/>
          </a:prstGeom>
          <a:solidFill>
            <a:schemeClr val="accent1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Notable failures (&gt;1 </a:t>
            </a:r>
            <a:r>
              <a:rPr lang="en-US" sz="2400" b="1" dirty="0" err="1">
                <a:solidFill>
                  <a:schemeClr val="tx1"/>
                </a:solidFill>
              </a:rPr>
              <a:t>hr</a:t>
            </a:r>
            <a:r>
              <a:rPr lang="en-US" sz="2400" b="1" dirty="0">
                <a:solidFill>
                  <a:schemeClr val="tx1"/>
                </a:solidFill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Significant power dip across the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C-AD complex; Recovery extended across and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beyond scheduled Maintenance period.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snake, and various other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Polarized beam unavailable from OPPIS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(reconditioning now complete).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Linac Mod 6 failure; reduced performance, 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r>
              <a:rPr lang="en-US" sz="2000" dirty="0">
                <a:solidFill>
                  <a:schemeClr val="tx1"/>
                </a:solidFill>
                <a:cs typeface="Arial"/>
              </a:rPr>
              <a:t>NSRL delays.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Blue injection kicker failure, ongoing.</a:t>
            </a:r>
            <a:br>
              <a:rPr lang="en-US" sz="2000" dirty="0">
                <a:solidFill>
                  <a:schemeClr val="tx1"/>
                </a:solidFill>
                <a:cs typeface="Arial"/>
              </a:rPr>
            </a:br>
            <a:endParaRPr lang="en-US" sz="2000" dirty="0">
              <a:solidFill>
                <a:schemeClr val="tx1"/>
              </a:solidFill>
              <a:cs typeface="Arial"/>
            </a:endParaRPr>
          </a:p>
          <a:p>
            <a:r>
              <a:rPr lang="en-US" sz="2000" i="1" dirty="0">
                <a:solidFill>
                  <a:schemeClr val="tx1"/>
                </a:solidFill>
              </a:rPr>
              <a:t>Other notes</a:t>
            </a:r>
            <a:endParaRPr lang="en-US" sz="2000" i="1" dirty="0">
              <a:solidFill>
                <a:schemeClr val="tx1"/>
              </a:solidFill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Access as required for PS, </a:t>
            </a:r>
            <a:r>
              <a:rPr lang="en-US" sz="2000" dirty="0" err="1">
                <a:solidFill>
                  <a:schemeClr val="tx1"/>
                </a:solidFill>
              </a:rPr>
              <a:t>Cryo</a:t>
            </a:r>
            <a:r>
              <a:rPr lang="en-US" sz="2000" dirty="0">
                <a:solidFill>
                  <a:schemeClr val="tx1"/>
                </a:solidFill>
              </a:rPr>
              <a:t>, RF, Vacuum,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CeC,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Setup halted for lack of available systems (3x)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cs typeface="Arial"/>
              </a:rPr>
              <a:t>Various other trips, resets</a:t>
            </a:r>
          </a:p>
          <a:p>
            <a:endParaRPr lang="en-US" sz="2000" dirty="0">
              <a:solidFill>
                <a:schemeClr val="tx1"/>
              </a:solidFill>
              <a:cs typeface="Arial"/>
            </a:endParaRP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2CF00A-CA15-4D7B-9B47-22CDCFC7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51" y="54153"/>
            <a:ext cx="4178993" cy="364074"/>
          </a:xfr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2800">
                <a:solidFill>
                  <a:schemeClr val="tx1"/>
                </a:solidFill>
              </a:rPr>
              <a:t>Notes from Operations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66298A-BC05-E267-C40C-B9855A620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666" y="5185736"/>
            <a:ext cx="2722538" cy="16112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EABC9A-1380-3E7B-AA6D-7F099608E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6892" y="3917772"/>
            <a:ext cx="4645108" cy="2886076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1D0ED99-E705-BF9B-1FAE-B45059A20762}"/>
              </a:ext>
            </a:extLst>
          </p:cNvPr>
          <p:cNvSpPr/>
          <p:nvPr/>
        </p:nvSpPr>
        <p:spPr>
          <a:xfrm rot="20183018">
            <a:off x="5913221" y="4828162"/>
            <a:ext cx="2348297" cy="731836"/>
          </a:xfrm>
          <a:prstGeom prst="rightArrow">
            <a:avLst>
              <a:gd name="adj1" fmla="val 72837"/>
              <a:gd name="adj2" fmla="val 10325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2,311 alarms last week; 427 today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1C8AE2-D306-8BA3-C99F-B1B1D50575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4823" y="0"/>
            <a:ext cx="6025536" cy="41748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36046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05BAB3-93A9-4362-AA58-BF024EA3D008}"/>
              </a:ext>
            </a:extLst>
          </p:cNvPr>
          <p:cNvSpPr txBox="1"/>
          <p:nvPr/>
        </p:nvSpPr>
        <p:spPr>
          <a:xfrm>
            <a:off x="288099" y="758536"/>
            <a:ext cx="11903901" cy="574643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05C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MCR continues Operations for: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BLIP – continues through 3 May.</a:t>
            </a:r>
            <a:endParaRPr lang="en-US" sz="1900" i="1" dirty="0">
              <a:solidFill>
                <a:srgbClr val="000000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NSRL user running scheduled Mon-Fri, NASA Biology this week and next.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AGS/Booster polarized proton setup continues, additional to RHIC setup.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Polarization scans in progress, evaluating OPPIS polarization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Setting up multiple (proton) AGS PPM Users. Injector </a:t>
            </a:r>
            <a:r>
              <a:rPr lang="en-US" sz="2000" dirty="0">
                <a:solidFill>
                  <a:schemeClr val="accent4"/>
                </a:solidFill>
              </a:rPr>
              <a:t>Au setup as yet untested</a:t>
            </a:r>
            <a:r>
              <a:rPr lang="en-US" sz="2000" dirty="0"/>
              <a:t>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Skew quad </a:t>
            </a:r>
            <a:r>
              <a:rPr lang="en-US" sz="2000" dirty="0">
                <a:solidFill>
                  <a:schemeClr val="accent4"/>
                </a:solidFill>
              </a:rPr>
              <a:t>testing continues</a:t>
            </a:r>
            <a:r>
              <a:rPr lang="en-US" sz="20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RHIC beam setup.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Protons injected in Blue; Yellow injection pending.</a:t>
            </a:r>
            <a:br>
              <a:rPr lang="en-US" sz="2000" dirty="0"/>
            </a:b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b="1" i="1" dirty="0">
                <a:solidFill>
                  <a:schemeClr val="accent2"/>
                </a:solidFill>
              </a:rPr>
              <a:t>Remember to coordinate with MCR. </a:t>
            </a:r>
            <a:br>
              <a:rPr lang="en-US" sz="2000" b="1" i="1" dirty="0">
                <a:solidFill>
                  <a:schemeClr val="accent2"/>
                </a:solidFill>
              </a:rPr>
            </a:br>
            <a:r>
              <a:rPr lang="en-US" sz="2000" dirty="0">
                <a:solidFill>
                  <a:schemeClr val="accent2"/>
                </a:solidFill>
              </a:rPr>
              <a:t>We need proper contacts when systems require experts</a:t>
            </a:r>
            <a:endParaRPr lang="en-US" sz="2400" b="1" i="1" dirty="0">
              <a:solidFill>
                <a:schemeClr val="accent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AND EDIT YOUR OWN CONTACT INFO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http://directory.pbn.bnl.gov/</a:t>
            </a:r>
            <a:endParaRPr lang="en-US" dirty="0">
              <a:solidFill>
                <a:srgbClr val="000000"/>
              </a:solidFill>
              <a:latin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0000"/>
                </a:solidFill>
              </a:rPr>
              <a:t>CHECK YOUR CALLIN LIST: </a:t>
            </a:r>
            <a:r>
              <a:rPr lang="en-US" dirty="0">
                <a:solidFill>
                  <a:schemeClr val="accent4"/>
                </a:solidFill>
              </a:rPr>
              <a:t>WCC</a:t>
            </a:r>
            <a:r>
              <a:rPr lang="en-US" dirty="0">
                <a:solidFill>
                  <a:srgbClr val="000000"/>
                </a:solidFill>
              </a:rPr>
              <a:t> and </a:t>
            </a:r>
            <a:r>
              <a:rPr lang="en-US" dirty="0">
                <a:solidFill>
                  <a:schemeClr val="accent5"/>
                </a:solidFill>
              </a:rPr>
              <a:t>ECP</a:t>
            </a:r>
            <a:r>
              <a:rPr lang="en-US" dirty="0">
                <a:solidFill>
                  <a:srgbClr val="000000"/>
                </a:solidFill>
              </a:rPr>
              <a:t> updates needed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https://www.cadops.bnl.gov/Operations/personnel/call_in_lists/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9F1ECC-CF35-4518-9CB2-9BBD12EE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68505"/>
            <a:ext cx="5638800" cy="625473"/>
          </a:xfrm>
        </p:spPr>
        <p:txBody>
          <a:bodyPr>
            <a:normAutofit/>
          </a:bodyPr>
          <a:lstStyle/>
          <a:p>
            <a:pPr algn="ctr"/>
            <a:r>
              <a:rPr lang="en-US"/>
              <a:t>Reminder from Operations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B70ED-2D05-0C5A-A1BB-B763784481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181" b="9028"/>
          <a:stretch/>
        </p:blipFill>
        <p:spPr>
          <a:xfrm>
            <a:off x="7400925" y="2684877"/>
            <a:ext cx="4791075" cy="41731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9863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A960B-C2B4-4E61-90D5-207FBDE9A4D2}"/>
              </a:ext>
            </a:extLst>
          </p:cNvPr>
          <p:cNvSpPr txBox="1"/>
          <p:nvPr/>
        </p:nvSpPr>
        <p:spPr>
          <a:xfrm>
            <a:off x="3711677" y="6298688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Data courtesy C. Naylor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DB3D119E-886F-44D0-AD37-D8E5EE4D90F3}"/>
              </a:ext>
              <a:ext uri="{147F2762-F138-4A5C-976F-8EAC2B608ADB}">
                <a16:predDERef xmlns:a16="http://schemas.microsoft.com/office/drawing/2014/main" pred="{4667E89C-E80B-4F88-846F-DAAB160CC5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434296"/>
              </p:ext>
            </p:extLst>
          </p:nvPr>
        </p:nvGraphicFramePr>
        <p:xfrm>
          <a:off x="238126" y="1"/>
          <a:ext cx="11953874" cy="590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9228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60A3-F39F-47BB-B66D-8F7A29415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12" y="365130"/>
            <a:ext cx="8328991" cy="625471"/>
          </a:xfrm>
        </p:spPr>
        <p:txBody>
          <a:bodyPr/>
          <a:lstStyle/>
          <a:p>
            <a:r>
              <a:rPr lang="en-US" dirty="0"/>
              <a:t>Availability, expected beam hours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/>
                <a:endParaRPr lang="en-US" sz="6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5500">
                          <a:latin typeface="Cambria Math" panose="02040503050406030204" pitchFamily="18" charset="0"/>
                        </a:rPr>
                        <m:t>Availability</m:t>
                      </m:r>
                      <m:r>
                        <a:rPr lang="en-US" sz="55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𝑎𝑐𝑡𝑢𝑎𝑙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𝑏𝑒𝑎𝑚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den>
                      </m:f>
                      <m:r>
                        <a:rPr lang="en-US" sz="55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US" sz="5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𝐵𝑒𝑎𝑚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𝑢𝑠𝑒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num>
                        <m:den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𝐶𝑎𝑙𝑒𝑛𝑑𝑎𝑟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𝑠𝑐h𝑒𝑑𝑢𝑙𝑒𝑑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5500" i="1">
                              <a:latin typeface="Cambria Math" panose="02040503050406030204" pitchFamily="18" charset="0"/>
                            </a:rPr>
                            <m:t>𝑖𝑛𝑡𝑒𝑟𝑟𝑢𝑝𝑡𝑖𝑜𝑛𝑠</m:t>
                          </m:r>
                        </m:den>
                      </m:f>
                    </m:oMath>
                  </m:oMathPara>
                </a14:m>
                <a:endParaRPr lang="en-US" sz="6200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:endParaRPr lang="en-US" sz="3300" b="1" i="1" dirty="0">
                  <a:latin typeface="Cambria Math" panose="02040503050406030204" pitchFamily="18" charset="0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𝐑𝐇𝐈𝐂</m:t>
                      </m:r>
                    </m:oMath>
                    <m:oMath xmlns:m="http://schemas.openxmlformats.org/officeDocument/2006/math">
                      <m:r>
                        <a:rPr lang="en-US" sz="3100" b="1">
                          <a:latin typeface="Cambria Math" panose="02040503050406030204" pitchFamily="18" charset="0"/>
                        </a:rPr>
                        <m:t>𝐀𝐯𝐚𝐢𝐥𝐚𝐛𝐢𝐥𝐢𝐭𝐲</m:t>
                      </m:r>
                      <m:r>
                        <a:rPr lang="en-US" sz="3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</m:num>
                        <m:den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𝑃h𝑦𝑠𝑖𝑐𝑠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𝐷𝑒𝑣𝑒𝑙𝑜𝑝𝑚𝑒𝑛𝑡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𝑀𝑎𝑐h𝑖𝑛𝑒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𝑆𝑒𝑡𝑢𝑝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𝐴𝑐𝑐𝑒𝑙𝑒𝑟𝑎𝑡𝑜𝑟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𝐸𝑥𝑝𝑒𝑟𝑖𝑚𝑒𝑛𝑡𝑠</m:t>
                          </m:r>
                          <m:r>
                            <a:rPr lang="en-US" sz="3400" i="1"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3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𝐹𝑎𝑖𝑙𝑢𝑟𝑒𝑠</m:t>
                          </m:r>
                        </m:den>
                      </m:f>
                    </m:oMath>
                  </m:oMathPara>
                </a14:m>
                <a:endParaRPr lang="en-US" sz="25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:endParaRPr lang="en-US" sz="43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300" dirty="0"/>
                        <m:t>DOE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expected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beam</m:t>
                      </m:r>
                      <m:r>
                        <m:rPr>
                          <m:nor/>
                        </m:rPr>
                        <a:rPr lang="en-US" sz="4300" dirty="0"/>
                        <m:t> </m:t>
                      </m:r>
                      <m:r>
                        <m:rPr>
                          <m:nor/>
                        </m:rPr>
                        <a:rPr lang="en-US" sz="4300" dirty="0"/>
                        <m:t>hours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=(#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−1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𝑤𝑒𝑒𝑘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𝑜𝑣𝑒𝑟h𝑒𝑎𝑑</m:t>
                      </m:r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d>
                        <m:dPr>
                          <m:ctrlPr>
                            <a:rPr lang="en-US" sz="43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160 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𝑎𝑣𝑎𝑖𝑙𝑎𝑏𝑙𝑒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h𝑜𝑢𝑟𝑠</m:t>
                              </m:r>
                            </m:num>
                            <m:den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n-US" sz="43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𝑤𝑒𝑒𝑘</m:t>
                              </m:r>
                            </m:den>
                          </m:f>
                        </m:e>
                      </m:d>
                      <m:r>
                        <a:rPr lang="en-US" sz="43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4300" b="1" i="1" dirty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4DE835-8720-4B46-A0C3-FD45325D36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418" y="990601"/>
                <a:ext cx="11933582" cy="5181599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631719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997dcc-7a6f-413b-bcd8-f246219486f6">
      <Terms xmlns="http://schemas.microsoft.com/office/infopath/2007/PartnerControls"/>
    </lcf76f155ced4ddcb4097134ff3c332f>
    <TaxCatchAll xmlns="3bfd71d5-c7ac-4dca-b865-a609d1eb4074" xsi:nil="true"/>
    <SharedWithUsers xmlns="c23b2e69-5f3a-4a31-a525-b2a83928953a">
      <UserInfo>
        <DisplayName>Naylor, Christopher 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A4A4FF010DEE4AB92C5988B0DC4E50" ma:contentTypeVersion="10" ma:contentTypeDescription="Create a new document." ma:contentTypeScope="" ma:versionID="8d1ee666743ad2fe2837351e8474c093">
  <xsd:schema xmlns:xsd="http://www.w3.org/2001/XMLSchema" xmlns:xs="http://www.w3.org/2001/XMLSchema" xmlns:p="http://schemas.microsoft.com/office/2006/metadata/properties" xmlns:ns2="c23b2e69-5f3a-4a31-a525-b2a83928953a" xmlns:ns3="29997dcc-7a6f-413b-bcd8-f246219486f6" xmlns:ns4="3bfd71d5-c7ac-4dca-b865-a609d1eb4074" targetNamespace="http://schemas.microsoft.com/office/2006/metadata/properties" ma:root="true" ma:fieldsID="9a646608bd3711b1b257228c20b54ff8" ns2:_="" ns3:_="" ns4:_="">
    <xsd:import namespace="c23b2e69-5f3a-4a31-a525-b2a83928953a"/>
    <xsd:import namespace="29997dcc-7a6f-413b-bcd8-f246219486f6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4:TaxCatchAll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b2e69-5f3a-4a31-a525-b2a83928953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7dcc-7a6f-413b-bcd8-f246219486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9920190-eeb6-4a4b-8086-97c6f03371bf}" ma:internalName="TaxCatchAll" ma:showField="CatchAllData" ma:web="c23b2e69-5f3a-4a31-a525-b2a8392895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5FA038-26F5-44F1-88D5-82ED6AE50E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6B9896-39C4-48F3-97B7-39ABBC5F2386}">
  <ds:schemaRefs>
    <ds:schemaRef ds:uri="29997dcc-7a6f-413b-bcd8-f246219486f6"/>
    <ds:schemaRef ds:uri="3bfd71d5-c7ac-4dca-b865-a609d1eb4074"/>
    <ds:schemaRef ds:uri="c23b2e69-5f3a-4a31-a525-b2a83928953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0FE944B-5D9E-4C18-B452-956D6885C1D7}">
  <ds:schemaRefs>
    <ds:schemaRef ds:uri="29997dcc-7a6f-413b-bcd8-f246219486f6"/>
    <ds:schemaRef ds:uri="3bfd71d5-c7ac-4dca-b865-a609d1eb4074"/>
    <ds:schemaRef ds:uri="c23b2e69-5f3a-4a31-a525-b2a83928953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</Template>
  <TotalTime>2839</TotalTime>
  <Words>535</Words>
  <Application>Microsoft Office PowerPoint</Application>
  <PresentationFormat>Widescreen</PresentationFormat>
  <Paragraphs>87</Paragraphs>
  <Slides>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BNL</vt:lpstr>
      <vt:lpstr>PowerPoint Presentation</vt:lpstr>
      <vt:lpstr>PowerPoint Presentation</vt:lpstr>
      <vt:lpstr>Operations for BLIP</vt:lpstr>
      <vt:lpstr>NSRL activity past week: 4/16-23/2024 (as of 0800)</vt:lpstr>
      <vt:lpstr>Notes from Operations</vt:lpstr>
      <vt:lpstr>Reminder from Operations</vt:lpstr>
      <vt:lpstr>PowerPoint Presentation</vt:lpstr>
      <vt:lpstr>Availability, expected beam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Ingrassia, Peter F</dc:creator>
  <cp:lastModifiedBy>Marr, Gregory</cp:lastModifiedBy>
  <cp:revision>23</cp:revision>
  <dcterms:created xsi:type="dcterms:W3CDTF">2011-03-02T18:37:40Z</dcterms:created>
  <dcterms:modified xsi:type="dcterms:W3CDTF">2024-04-23T17:16:24Z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0x0101008EA4A4FF010DEE4AB92C5988B0DC4E50</vt:lpwstr>
  </property>
  <property fmtid="{D5CDD505-2E9C-101B-9397-08002B2CF9AE}" pid="3" name="MediaServiceImageTags">
    <vt:lpwstr/>
  </property>
</Properties>
</file>