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0"/>
  </p:notesMasterIdLst>
  <p:sldIdLst>
    <p:sldId id="256" r:id="rId2"/>
    <p:sldId id="257" r:id="rId3"/>
    <p:sldId id="259" r:id="rId4"/>
    <p:sldId id="260" r:id="rId5"/>
    <p:sldId id="264" r:id="rId6"/>
    <p:sldId id="261" r:id="rId7"/>
    <p:sldId id="262" r:id="rId8"/>
    <p:sldId id="265"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C239E-9BE2-4BD3-B3A1-334AE5D12066}" v="2" dt="2024-04-30T14:13:40.4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9" autoAdjust="0"/>
    <p:restoredTop sz="94694"/>
  </p:normalViewPr>
  <p:slideViewPr>
    <p:cSldViewPr snapToGrid="0" snapToObjects="1">
      <p:cViewPr varScale="1">
        <p:scale>
          <a:sx n="162" d="100"/>
          <a:sy n="162" d="100"/>
        </p:scale>
        <p:origin x="810" y="144"/>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iller, Raymond" userId="e2e56368-4a59-4d59-88d8-230c4a53b0d2" providerId="ADAL" clId="{330C239E-9BE2-4BD3-B3A1-334AE5D12066}"/>
    <pc:docChg chg="custSel modSld">
      <pc:chgData name="Fliller, Raymond" userId="e2e56368-4a59-4d59-88d8-230c4a53b0d2" providerId="ADAL" clId="{330C239E-9BE2-4BD3-B3A1-334AE5D12066}" dt="2024-04-30T14:29:57.105" v="267" actId="20577"/>
      <pc:docMkLst>
        <pc:docMk/>
      </pc:docMkLst>
      <pc:sldChg chg="modSp mod">
        <pc:chgData name="Fliller, Raymond" userId="e2e56368-4a59-4d59-88d8-230c4a53b0d2" providerId="ADAL" clId="{330C239E-9BE2-4BD3-B3A1-334AE5D12066}" dt="2024-04-30T14:19:33.605" v="225" actId="20577"/>
        <pc:sldMkLst>
          <pc:docMk/>
          <pc:sldMk cId="2246755923" sldId="256"/>
        </pc:sldMkLst>
        <pc:spChg chg="mod">
          <ac:chgData name="Fliller, Raymond" userId="e2e56368-4a59-4d59-88d8-230c4a53b0d2" providerId="ADAL" clId="{330C239E-9BE2-4BD3-B3A1-334AE5D12066}" dt="2024-04-30T14:19:33.605" v="225" actId="20577"/>
          <ac:spMkLst>
            <pc:docMk/>
            <pc:sldMk cId="2246755923" sldId="256"/>
            <ac:spMk id="2" creationId="{1C156CBC-DA70-7741-BB3F-BCDBBE052F88}"/>
          </ac:spMkLst>
        </pc:spChg>
        <pc:spChg chg="mod">
          <ac:chgData name="Fliller, Raymond" userId="e2e56368-4a59-4d59-88d8-230c4a53b0d2" providerId="ADAL" clId="{330C239E-9BE2-4BD3-B3A1-334AE5D12066}" dt="2024-04-30T14:06:45.230" v="15" actId="20577"/>
          <ac:spMkLst>
            <pc:docMk/>
            <pc:sldMk cId="2246755923" sldId="256"/>
            <ac:spMk id="4" creationId="{BD0F4563-AB5E-1F4E-B28C-08AC1323034C}"/>
          </ac:spMkLst>
        </pc:spChg>
      </pc:sldChg>
      <pc:sldChg chg="modSp mod">
        <pc:chgData name="Fliller, Raymond" userId="e2e56368-4a59-4d59-88d8-230c4a53b0d2" providerId="ADAL" clId="{330C239E-9BE2-4BD3-B3A1-334AE5D12066}" dt="2024-04-30T14:10:03.092" v="198" actId="20577"/>
        <pc:sldMkLst>
          <pc:docMk/>
          <pc:sldMk cId="2690147638" sldId="257"/>
        </pc:sldMkLst>
        <pc:spChg chg="mod">
          <ac:chgData name="Fliller, Raymond" userId="e2e56368-4a59-4d59-88d8-230c4a53b0d2" providerId="ADAL" clId="{330C239E-9BE2-4BD3-B3A1-334AE5D12066}" dt="2024-04-30T14:10:03.092" v="198" actId="20577"/>
          <ac:spMkLst>
            <pc:docMk/>
            <pc:sldMk cId="2690147638" sldId="257"/>
            <ac:spMk id="3" creationId="{158AED60-1D32-FFF0-C426-4DD1223F7FE7}"/>
          </ac:spMkLst>
        </pc:spChg>
      </pc:sldChg>
      <pc:sldChg chg="addSp modSp mod">
        <pc:chgData name="Fliller, Raymond" userId="e2e56368-4a59-4d59-88d8-230c4a53b0d2" providerId="ADAL" clId="{330C239E-9BE2-4BD3-B3A1-334AE5D12066}" dt="2024-04-30T14:12:46.449" v="205" actId="692"/>
        <pc:sldMkLst>
          <pc:docMk/>
          <pc:sldMk cId="188471623" sldId="259"/>
        </pc:sldMkLst>
        <pc:spChg chg="add mod">
          <ac:chgData name="Fliller, Raymond" userId="e2e56368-4a59-4d59-88d8-230c4a53b0d2" providerId="ADAL" clId="{330C239E-9BE2-4BD3-B3A1-334AE5D12066}" dt="2024-04-30T14:12:46.449" v="205" actId="692"/>
          <ac:spMkLst>
            <pc:docMk/>
            <pc:sldMk cId="188471623" sldId="259"/>
            <ac:spMk id="4" creationId="{C2CD1816-2275-BD43-73B3-1703C76022C2}"/>
          </ac:spMkLst>
        </pc:spChg>
      </pc:sldChg>
      <pc:sldChg chg="addSp modSp mod">
        <pc:chgData name="Fliller, Raymond" userId="e2e56368-4a59-4d59-88d8-230c4a53b0d2" providerId="ADAL" clId="{330C239E-9BE2-4BD3-B3A1-334AE5D12066}" dt="2024-04-30T14:13:23.989" v="215" actId="692"/>
        <pc:sldMkLst>
          <pc:docMk/>
          <pc:sldMk cId="3589365036" sldId="260"/>
        </pc:sldMkLst>
        <pc:spChg chg="add mod">
          <ac:chgData name="Fliller, Raymond" userId="e2e56368-4a59-4d59-88d8-230c4a53b0d2" providerId="ADAL" clId="{330C239E-9BE2-4BD3-B3A1-334AE5D12066}" dt="2024-04-30T14:12:58.548" v="206"/>
          <ac:spMkLst>
            <pc:docMk/>
            <pc:sldMk cId="3589365036" sldId="260"/>
            <ac:spMk id="4" creationId="{671035D9-7A71-0FBA-6404-7F915257D129}"/>
          </ac:spMkLst>
        </pc:spChg>
        <pc:cxnChg chg="add mod">
          <ac:chgData name="Fliller, Raymond" userId="e2e56368-4a59-4d59-88d8-230c4a53b0d2" providerId="ADAL" clId="{330C239E-9BE2-4BD3-B3A1-334AE5D12066}" dt="2024-04-30T14:13:23.989" v="215" actId="692"/>
          <ac:cxnSpMkLst>
            <pc:docMk/>
            <pc:sldMk cId="3589365036" sldId="260"/>
            <ac:cxnSpMk id="6" creationId="{AA491E0C-DA3D-2B60-D37C-668873971DEA}"/>
          </ac:cxnSpMkLst>
        </pc:cxnChg>
      </pc:sldChg>
      <pc:sldChg chg="modSp mod">
        <pc:chgData name="Fliller, Raymond" userId="e2e56368-4a59-4d59-88d8-230c4a53b0d2" providerId="ADAL" clId="{330C239E-9BE2-4BD3-B3A1-334AE5D12066}" dt="2024-04-30T14:29:57.105" v="267" actId="20577"/>
        <pc:sldMkLst>
          <pc:docMk/>
          <pc:sldMk cId="521022768" sldId="262"/>
        </pc:sldMkLst>
        <pc:spChg chg="mod">
          <ac:chgData name="Fliller, Raymond" userId="e2e56368-4a59-4d59-88d8-230c4a53b0d2" providerId="ADAL" clId="{330C239E-9BE2-4BD3-B3A1-334AE5D12066}" dt="2024-04-30T14:29:57.105" v="267" actId="20577"/>
          <ac:spMkLst>
            <pc:docMk/>
            <pc:sldMk cId="521022768" sldId="262"/>
            <ac:spMk id="7" creationId="{209F8785-C963-5A81-DAEF-30427922FBA0}"/>
          </ac:spMkLst>
        </pc:spChg>
      </pc:sldChg>
      <pc:sldChg chg="addSp modSp mod">
        <pc:chgData name="Fliller, Raymond" userId="e2e56368-4a59-4d59-88d8-230c4a53b0d2" providerId="ADAL" clId="{330C239E-9BE2-4BD3-B3A1-334AE5D12066}" dt="2024-04-30T14:13:56.374" v="220" actId="1076"/>
        <pc:sldMkLst>
          <pc:docMk/>
          <pc:sldMk cId="2270926244" sldId="264"/>
        </pc:sldMkLst>
        <pc:spChg chg="add mod">
          <ac:chgData name="Fliller, Raymond" userId="e2e56368-4a59-4d59-88d8-230c4a53b0d2" providerId="ADAL" clId="{330C239E-9BE2-4BD3-B3A1-334AE5D12066}" dt="2024-04-30T14:13:56.374" v="220" actId="1076"/>
          <ac:spMkLst>
            <pc:docMk/>
            <pc:sldMk cId="2270926244" sldId="264"/>
            <ac:spMk id="5" creationId="{482E97C5-50A8-8FF7-8219-9CF2B6B6D340}"/>
          </ac:spMkLst>
        </pc:spChg>
      </pc:sldChg>
      <pc:sldChg chg="modSp mod">
        <pc:chgData name="Fliller, Raymond" userId="e2e56368-4a59-4d59-88d8-230c4a53b0d2" providerId="ADAL" clId="{330C239E-9BE2-4BD3-B3A1-334AE5D12066}" dt="2024-04-30T14:29:02.734" v="235" actId="27636"/>
        <pc:sldMkLst>
          <pc:docMk/>
          <pc:sldMk cId="1671075780" sldId="265"/>
        </pc:sldMkLst>
        <pc:spChg chg="mod">
          <ac:chgData name="Fliller, Raymond" userId="e2e56368-4a59-4d59-88d8-230c4a53b0d2" providerId="ADAL" clId="{330C239E-9BE2-4BD3-B3A1-334AE5D12066}" dt="2024-04-30T14:29:02.734" v="235" actId="27636"/>
          <ac:spMkLst>
            <pc:docMk/>
            <pc:sldMk cId="1671075780" sldId="265"/>
            <ac:spMk id="2" creationId="{41E205EC-CB71-31F9-C7E5-45656633230B}"/>
          </ac:spMkLst>
        </pc:spChg>
        <pc:spChg chg="mod">
          <ac:chgData name="Fliller, Raymond" userId="e2e56368-4a59-4d59-88d8-230c4a53b0d2" providerId="ADAL" clId="{330C239E-9BE2-4BD3-B3A1-334AE5D12066}" dt="2024-04-30T14:07:27.165" v="84" actId="20577"/>
          <ac:spMkLst>
            <pc:docMk/>
            <pc:sldMk cId="1671075780" sldId="265"/>
            <ac:spMk id="3" creationId="{3511F6E2-7CD8-D144-ABBB-B081B9CD46B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4/30/2024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t>TAKE FIVE for Safety-</a:t>
            </a:r>
            <a:br>
              <a:rPr lang="en-US" dirty="0"/>
            </a:br>
            <a:r>
              <a:rPr lang="en-US" dirty="0"/>
              <a:t>C-AD LOTO Events in 2024</a:t>
            </a:r>
            <a:br>
              <a:rPr lang="en-US" dirty="0"/>
            </a:br>
            <a:endParaRPr lang="en-US"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April 30, 2024</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Wolfram Fischer</a:t>
            </a:r>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26C48-AAE5-6B99-D4F1-99AB7E7396F1}"/>
              </a:ext>
            </a:extLst>
          </p:cNvPr>
          <p:cNvSpPr>
            <a:spLocks noGrp="1"/>
          </p:cNvSpPr>
          <p:nvPr>
            <p:ph type="title"/>
          </p:nvPr>
        </p:nvSpPr>
        <p:spPr/>
        <p:txBody>
          <a:bodyPr/>
          <a:lstStyle/>
          <a:p>
            <a:r>
              <a:rPr lang="en-US" dirty="0"/>
              <a:t>2024 Events related to LOTO </a:t>
            </a:r>
          </a:p>
        </p:txBody>
      </p:sp>
      <p:sp>
        <p:nvSpPr>
          <p:cNvPr id="3" name="Content Placeholder 2">
            <a:extLst>
              <a:ext uri="{FF2B5EF4-FFF2-40B4-BE49-F238E27FC236}">
                <a16:creationId xmlns:a16="http://schemas.microsoft.com/office/drawing/2014/main" id="{158AED60-1D32-FFF0-C426-4DD1223F7FE7}"/>
              </a:ext>
            </a:extLst>
          </p:cNvPr>
          <p:cNvSpPr>
            <a:spLocks noGrp="1"/>
          </p:cNvSpPr>
          <p:nvPr>
            <p:ph idx="1"/>
          </p:nvPr>
        </p:nvSpPr>
        <p:spPr/>
        <p:txBody>
          <a:bodyPr/>
          <a:lstStyle/>
          <a:p>
            <a:pPr marL="342900" indent="-342900">
              <a:buFont typeface="Arial" panose="020B0604020202020204" pitchFamily="34" charset="0"/>
              <a:buChar char="•"/>
            </a:pPr>
            <a:r>
              <a:rPr lang="en-US" dirty="0">
                <a:solidFill>
                  <a:srgbClr val="000000"/>
                </a:solidFill>
                <a:latin typeface="Arial" panose="020B0604020202020204" pitchFamily="34" charset="0"/>
              </a:rPr>
              <a:t>CAD has had </a:t>
            </a:r>
            <a:r>
              <a:rPr lang="en-US" b="0" i="0" dirty="0">
                <a:solidFill>
                  <a:srgbClr val="000000"/>
                </a:solidFill>
                <a:effectLst/>
                <a:latin typeface="Arial" panose="020B0604020202020204" pitchFamily="34" charset="0"/>
              </a:rPr>
              <a:t>3 LOTO events in the last 4 months.</a:t>
            </a:r>
          </a:p>
          <a:p>
            <a:pPr marL="342900" indent="-342900">
              <a:buFont typeface="Arial" panose="020B0604020202020204" pitchFamily="34" charset="0"/>
              <a:buChar char="•"/>
            </a:pPr>
            <a:r>
              <a:rPr lang="en-US" b="0" i="0" dirty="0">
                <a:solidFill>
                  <a:srgbClr val="000000"/>
                </a:solidFill>
                <a:effectLst/>
                <a:latin typeface="Arial" panose="020B0604020202020204" pitchFamily="34" charset="0"/>
              </a:rPr>
              <a:t>LOTO Lock not re-applied after completion of maintenance (January 29); </a:t>
            </a:r>
          </a:p>
          <a:p>
            <a:pPr marL="342900" indent="-342900">
              <a:buFont typeface="Arial" panose="020B0604020202020204" pitchFamily="34" charset="0"/>
              <a:buChar char="•"/>
            </a:pPr>
            <a:r>
              <a:rPr lang="en-US" b="0" i="0" dirty="0">
                <a:solidFill>
                  <a:srgbClr val="000000"/>
                </a:solidFill>
                <a:effectLst/>
                <a:latin typeface="Arial" panose="020B0604020202020204" pitchFamily="34" charset="0"/>
              </a:rPr>
              <a:t>Damaged Wires Discovered on Power Supply (April 3); </a:t>
            </a:r>
          </a:p>
          <a:p>
            <a:pPr marL="342900" indent="-342900">
              <a:buFont typeface="Arial" panose="020B0604020202020204" pitchFamily="34" charset="0"/>
              <a:buChar char="•"/>
            </a:pPr>
            <a:r>
              <a:rPr lang="en-US" b="0" i="0" dirty="0">
                <a:solidFill>
                  <a:srgbClr val="000000"/>
                </a:solidFill>
                <a:effectLst/>
                <a:latin typeface="Arial" panose="020B0604020202020204" pitchFamily="34" charset="0"/>
              </a:rPr>
              <a:t>Inadequate Electrical Pre-Job Briefing (April 26)</a:t>
            </a:r>
            <a:endParaRPr lang="en-US" dirty="0"/>
          </a:p>
        </p:txBody>
      </p:sp>
      <p:sp>
        <p:nvSpPr>
          <p:cNvPr id="4" name="Slide Number Placeholder 3">
            <a:extLst>
              <a:ext uri="{FF2B5EF4-FFF2-40B4-BE49-F238E27FC236}">
                <a16:creationId xmlns:a16="http://schemas.microsoft.com/office/drawing/2014/main" id="{0437B666-A578-AB00-444F-B2CDAF42B435}"/>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spTree>
    <p:extLst>
      <p:ext uri="{BB962C8B-B14F-4D97-AF65-F5344CB8AC3E}">
        <p14:creationId xmlns:p14="http://schemas.microsoft.com/office/powerpoint/2010/main" val="269014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E98422-4D14-BDF0-4B94-44CA6789DB0D}"/>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graphicFrame>
        <p:nvGraphicFramePr>
          <p:cNvPr id="3" name="Object 2">
            <a:extLst>
              <a:ext uri="{FF2B5EF4-FFF2-40B4-BE49-F238E27FC236}">
                <a16:creationId xmlns:a16="http://schemas.microsoft.com/office/drawing/2014/main" id="{96908BFD-5DA6-5AD2-30AB-744F5F1015C6}"/>
              </a:ext>
            </a:extLst>
          </p:cNvPr>
          <p:cNvGraphicFramePr>
            <a:graphicFrameLocks noChangeAspect="1"/>
          </p:cNvGraphicFramePr>
          <p:nvPr>
            <p:extLst>
              <p:ext uri="{D42A27DB-BD31-4B8C-83A1-F6EECF244321}">
                <p14:modId xmlns:p14="http://schemas.microsoft.com/office/powerpoint/2010/main" val="86916132"/>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Acrobat Document" r:id="rId2" imgW="6857956" imgH="5143500" progId="AcroExch.Document.DC">
                  <p:embed/>
                </p:oleObj>
              </mc:Choice>
              <mc:Fallback>
                <p:oleObj name="Acrobat Document" r:id="rId2" imgW="6857956" imgH="5143500" progId="AcroExch.Document.DC">
                  <p:embed/>
                  <p:pic>
                    <p:nvPicPr>
                      <p:cNvPr id="3" name="Object 2">
                        <a:extLst>
                          <a:ext uri="{FF2B5EF4-FFF2-40B4-BE49-F238E27FC236}">
                            <a16:creationId xmlns:a16="http://schemas.microsoft.com/office/drawing/2014/main" id="{96908BFD-5DA6-5AD2-30AB-744F5F1015C6}"/>
                          </a:ext>
                        </a:extLst>
                      </p:cNvPr>
                      <p:cNvPicPr/>
                      <p:nvPr/>
                    </p:nvPicPr>
                    <p:blipFill>
                      <a:blip r:embed="rId3"/>
                      <a:stretch>
                        <a:fillRect/>
                      </a:stretch>
                    </p:blipFill>
                    <p:spPr>
                      <a:xfrm>
                        <a:off x="0" y="0"/>
                        <a:ext cx="9144000" cy="6858000"/>
                      </a:xfrm>
                      <a:prstGeom prst="rect">
                        <a:avLst/>
                      </a:prstGeom>
                    </p:spPr>
                  </p:pic>
                </p:oleObj>
              </mc:Fallback>
            </mc:AlternateContent>
          </a:graphicData>
        </a:graphic>
      </p:graphicFrame>
      <p:sp>
        <p:nvSpPr>
          <p:cNvPr id="4" name="Oval 3">
            <a:extLst>
              <a:ext uri="{FF2B5EF4-FFF2-40B4-BE49-F238E27FC236}">
                <a16:creationId xmlns:a16="http://schemas.microsoft.com/office/drawing/2014/main" id="{C2CD1816-2275-BD43-73B3-1703C76022C2}"/>
              </a:ext>
            </a:extLst>
          </p:cNvPr>
          <p:cNvSpPr/>
          <p:nvPr/>
        </p:nvSpPr>
        <p:spPr>
          <a:xfrm>
            <a:off x="395257" y="3982065"/>
            <a:ext cx="4507107" cy="73152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71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B0E3D0-C211-6CB9-EF93-EA93EFFAF5A6}"/>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graphicFrame>
        <p:nvGraphicFramePr>
          <p:cNvPr id="3" name="Object 2">
            <a:extLst>
              <a:ext uri="{FF2B5EF4-FFF2-40B4-BE49-F238E27FC236}">
                <a16:creationId xmlns:a16="http://schemas.microsoft.com/office/drawing/2014/main" id="{B61FE064-70F1-A361-8BC1-82D717967290}"/>
              </a:ext>
            </a:extLst>
          </p:cNvPr>
          <p:cNvGraphicFramePr>
            <a:graphicFrameLocks noChangeAspect="1"/>
          </p:cNvGraphicFramePr>
          <p:nvPr>
            <p:extLst>
              <p:ext uri="{D42A27DB-BD31-4B8C-83A1-F6EECF244321}">
                <p14:modId xmlns:p14="http://schemas.microsoft.com/office/powerpoint/2010/main" val="4182244715"/>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name="Acrobat Document" r:id="rId2" imgW="6857956" imgH="5143500" progId="AcroExch.Document.DC">
                  <p:embed/>
                </p:oleObj>
              </mc:Choice>
              <mc:Fallback>
                <p:oleObj name="Acrobat Document" r:id="rId2" imgW="6857956" imgH="5143500" progId="AcroExch.Document.DC">
                  <p:embed/>
                  <p:pic>
                    <p:nvPicPr>
                      <p:cNvPr id="3" name="Object 2">
                        <a:extLst>
                          <a:ext uri="{FF2B5EF4-FFF2-40B4-BE49-F238E27FC236}">
                            <a16:creationId xmlns:a16="http://schemas.microsoft.com/office/drawing/2014/main" id="{B61FE064-70F1-A361-8BC1-82D717967290}"/>
                          </a:ext>
                        </a:extLst>
                      </p:cNvPr>
                      <p:cNvPicPr/>
                      <p:nvPr/>
                    </p:nvPicPr>
                    <p:blipFill>
                      <a:blip r:embed="rId3"/>
                      <a:stretch>
                        <a:fillRect/>
                      </a:stretch>
                    </p:blipFill>
                    <p:spPr>
                      <a:xfrm>
                        <a:off x="0" y="0"/>
                        <a:ext cx="9144000" cy="6858000"/>
                      </a:xfrm>
                      <a:prstGeom prst="rect">
                        <a:avLst/>
                      </a:prstGeom>
                    </p:spPr>
                  </p:pic>
                </p:oleObj>
              </mc:Fallback>
            </mc:AlternateContent>
          </a:graphicData>
        </a:graphic>
      </p:graphicFrame>
      <p:sp>
        <p:nvSpPr>
          <p:cNvPr id="4" name="Oval 3">
            <a:extLst>
              <a:ext uri="{FF2B5EF4-FFF2-40B4-BE49-F238E27FC236}">
                <a16:creationId xmlns:a16="http://schemas.microsoft.com/office/drawing/2014/main" id="{671035D9-7A71-0FBA-6404-7F915257D129}"/>
              </a:ext>
            </a:extLst>
          </p:cNvPr>
          <p:cNvSpPr/>
          <p:nvPr/>
        </p:nvSpPr>
        <p:spPr>
          <a:xfrm>
            <a:off x="395257" y="3982065"/>
            <a:ext cx="4507107" cy="73152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A491E0C-DA3D-2B60-D37C-668873971DEA}"/>
              </a:ext>
            </a:extLst>
          </p:cNvPr>
          <p:cNvCxnSpPr/>
          <p:nvPr/>
        </p:nvCxnSpPr>
        <p:spPr>
          <a:xfrm flipV="1">
            <a:off x="4902364" y="3628103"/>
            <a:ext cx="1663618" cy="731520"/>
          </a:xfrm>
          <a:prstGeom prst="straightConnector1">
            <a:avLst/>
          </a:prstGeom>
          <a:ln w="2222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365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2">
            <a:extLst>
              <a:ext uri="{FF2B5EF4-FFF2-40B4-BE49-F238E27FC236}">
                <a16:creationId xmlns:a16="http://schemas.microsoft.com/office/drawing/2014/main" id="{384CF4C7-9CFF-D170-B35A-888CE032E072}"/>
              </a:ext>
            </a:extLst>
          </p:cNvPr>
          <p:cNvGrpSpPr>
            <a:grpSpLocks/>
          </p:cNvGrpSpPr>
          <p:nvPr/>
        </p:nvGrpSpPr>
        <p:grpSpPr bwMode="auto">
          <a:xfrm>
            <a:off x="350839" y="95250"/>
            <a:ext cx="8632524" cy="1468438"/>
            <a:chOff x="105706381" y="106767824"/>
            <a:chExt cx="9050819" cy="1476381"/>
          </a:xfrm>
        </p:grpSpPr>
        <p:sp>
          <p:nvSpPr>
            <p:cNvPr id="11" name="AutoShape 13">
              <a:extLst>
                <a:ext uri="{FF2B5EF4-FFF2-40B4-BE49-F238E27FC236}">
                  <a16:creationId xmlns:a16="http://schemas.microsoft.com/office/drawing/2014/main" id="{332788DB-4230-F211-59A7-668839D38319}"/>
                </a:ext>
              </a:extLst>
            </p:cNvPr>
            <p:cNvSpPr>
              <a:spLocks noChangeArrowheads="1"/>
            </p:cNvSpPr>
            <p:nvPr/>
          </p:nvSpPr>
          <p:spPr bwMode="auto">
            <a:xfrm>
              <a:off x="105706381" y="106767824"/>
              <a:ext cx="9050819" cy="1476381"/>
            </a:xfrm>
            <a:prstGeom prst="roundRect">
              <a:avLst>
                <a:gd name="adj" fmla="val 16667"/>
              </a:avLst>
            </a:prstGeom>
            <a:solidFill>
              <a:srgbClr val="9BBB59"/>
            </a:solidFill>
            <a:ln w="38100" algn="ctr">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2" name="Text Box 14">
              <a:extLst>
                <a:ext uri="{FF2B5EF4-FFF2-40B4-BE49-F238E27FC236}">
                  <a16:creationId xmlns:a16="http://schemas.microsoft.com/office/drawing/2014/main" id="{F54486C8-2406-CF62-2A8C-EC4261AB448E}"/>
                </a:ext>
              </a:extLst>
            </p:cNvPr>
            <p:cNvSpPr txBox="1">
              <a:spLocks noChangeArrowheads="1"/>
            </p:cNvSpPr>
            <p:nvPr/>
          </p:nvSpPr>
          <p:spPr bwMode="auto">
            <a:xfrm>
              <a:off x="105820680" y="106893639"/>
              <a:ext cx="8737101" cy="119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rPr>
                <a:t>TITLE: Inadequ</a:t>
              </a:r>
              <a:r>
                <a:rPr lang="en-US" altLang="en-US" sz="2400" b="1" dirty="0">
                  <a:solidFill>
                    <a:srgbClr val="002060"/>
                  </a:solidFill>
                  <a:latin typeface="Calibri" panose="020F0502020204030204" pitchFamily="34" charset="0"/>
                </a:rPr>
                <a:t>ate Electrical Pre-Job Briefing</a:t>
              </a:r>
              <a:endParaRPr kumimoji="0" lang="en-US" altLang="en-US" sz="2400" b="1" i="0" u="none" strike="noStrike" cap="none" normalizeH="0" baseline="0" dirty="0">
                <a:ln>
                  <a:noFill/>
                </a:ln>
                <a:solidFill>
                  <a:srgbClr val="002060"/>
                </a:solidFill>
                <a:effectLst/>
                <a:latin typeface="Calibri" panose="020F0502020204030204" pitchFamily="34" charset="0"/>
              </a:endParaRPr>
            </a:p>
            <a:p>
              <a:pPr marL="0" marR="0" lvl="0" indent="0" algn="l" defTabSz="914400" rtl="0" eaLnBrk="0" fontAlgn="base" latinLnBrk="0" hangingPunct="0">
                <a:lnSpc>
                  <a:spcPct val="100000"/>
                </a:lnSpc>
                <a:spcBef>
                  <a:spcPts val="600"/>
                </a:spcBef>
                <a:spcAft>
                  <a:spcPct val="0"/>
                </a:spcAft>
                <a:buClrTx/>
                <a:buSzTx/>
                <a:buFontTx/>
                <a:buNone/>
                <a:tabLst/>
              </a:pPr>
              <a:r>
                <a:rPr kumimoji="0" lang="en-US" altLang="en-US" sz="1800" b="1" i="0" u="none" strike="noStrike" cap="none" normalizeH="0" baseline="0" dirty="0">
                  <a:ln>
                    <a:noFill/>
                  </a:ln>
                  <a:solidFill>
                    <a:srgbClr val="C00000"/>
                  </a:solidFill>
                  <a:effectLst/>
                  <a:latin typeface="Calibri" panose="020F0502020204030204" pitchFamily="34" charset="0"/>
                </a:rPr>
                <a:t>SCBNL: </a:t>
              </a:r>
              <a:r>
                <a:rPr kumimoji="0" lang="en-US" altLang="en-US" sz="1800" b="1" i="0" u="none" strike="noStrike" cap="none" normalizeH="0" baseline="0" dirty="0">
                  <a:ln>
                    <a:noFill/>
                  </a:ln>
                  <a:solidFill>
                    <a:srgbClr val="000000"/>
                  </a:solidFill>
                  <a:effectLst/>
                  <a:latin typeface="Calibri" panose="020F0502020204030204" pitchFamily="34" charset="0"/>
                </a:rPr>
                <a:t>E-01849					Date: </a:t>
              </a:r>
              <a:r>
                <a:rPr lang="en-US" altLang="en-US" b="1" dirty="0">
                  <a:solidFill>
                    <a:srgbClr val="000000"/>
                  </a:solidFill>
                  <a:latin typeface="Calibri" panose="020F0502020204030204" pitchFamily="34" charset="0"/>
                </a:rPr>
                <a:t>26</a:t>
              </a:r>
              <a:r>
                <a:rPr kumimoji="0" lang="en-US" altLang="en-US" sz="1800" b="1" i="0" u="none" strike="noStrike" cap="none" normalizeH="0" baseline="0" dirty="0">
                  <a:ln>
                    <a:noFill/>
                  </a:ln>
                  <a:solidFill>
                    <a:srgbClr val="000000"/>
                  </a:solidFill>
                  <a:effectLst/>
                  <a:latin typeface="Calibri" panose="020F0502020204030204" pitchFamily="34" charset="0"/>
                </a:rPr>
                <a:t> April 2024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 name="Text Box 15">
            <a:extLst>
              <a:ext uri="{FF2B5EF4-FFF2-40B4-BE49-F238E27FC236}">
                <a16:creationId xmlns:a16="http://schemas.microsoft.com/office/drawing/2014/main" id="{DD20771D-2FA9-4DD1-F20F-922D3EE1D5EC}"/>
              </a:ext>
            </a:extLst>
          </p:cNvPr>
          <p:cNvSpPr txBox="1">
            <a:spLocks noChangeArrowheads="1"/>
          </p:cNvSpPr>
          <p:nvPr/>
        </p:nvSpPr>
        <p:spPr bwMode="auto">
          <a:xfrm>
            <a:off x="490687" y="1847807"/>
            <a:ext cx="6003624" cy="316238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buClrTx/>
              <a:buSzTx/>
              <a:buFontTx/>
              <a:buNone/>
              <a:tabLst/>
            </a:pPr>
            <a:r>
              <a:rPr kumimoji="0" lang="en-US" altLang="en-US" sz="1600" b="1" i="0" u="none" strike="noStrike" cap="none" normalizeH="0" baseline="0" dirty="0">
                <a:ln>
                  <a:noFill/>
                </a:ln>
                <a:solidFill>
                  <a:srgbClr val="0070C0"/>
                </a:solidFill>
                <a:effectLst/>
                <a:latin typeface="Calibri" panose="020F0502020204030204" pitchFamily="34" charset="0"/>
              </a:rPr>
              <a:t>Description &amp; Categorization Level: </a:t>
            </a:r>
            <a:r>
              <a:rPr lang="en-US" sz="1400" dirty="0">
                <a:effectLst/>
                <a:latin typeface="Calibri" panose="020F0502020204030204" pitchFamily="34" charset="0"/>
                <a:ea typeface="Aptos" panose="020B0004020202020204" pitchFamily="34" charset="0"/>
                <a:cs typeface="Calibri" panose="020F0502020204030204" pitchFamily="34" charset="0"/>
              </a:rPr>
              <a:t>On April 23, at 8:20 AM, the Collider-Accelerator Support team responded to a power supply malfunction in Building 957. Unable to fix the issue, they consulted the system expert. An electrical briefing took place but was not documented. The team safely (wearing PPE) disconnected the power using the 480 volt disconnect. A Kirk key system for lockout/tagout (LOTO) procedures were implemented. The diagnosis involved multiple cycles of energizing and de-energizing the supply. It is not clear at the time of this report if required zero energy checks were performed each time. The problem was traced to a defective motor in the polarity reversing switch, which restricted the supply's functionality. Repairs were completed the next day, and no injuries were reported.</a:t>
            </a:r>
            <a:br>
              <a:rPr lang="en-US" sz="1400" dirty="0">
                <a:effectLst/>
                <a:latin typeface="Calibri" panose="020F0502020204030204" pitchFamily="34" charset="0"/>
                <a:ea typeface="Aptos" panose="020B0004020202020204" pitchFamily="34" charset="0"/>
                <a:cs typeface="Calibri" panose="020F0502020204030204" pitchFamily="34" charset="0"/>
              </a:rPr>
            </a:br>
            <a:endParaRPr kumimoji="0" lang="en-US" altLang="en-US" sz="1400" b="0" i="0" u="none" strike="noStrike" cap="none" normalizeH="0" baseline="0" dirty="0">
              <a:ln>
                <a:noFill/>
              </a:ln>
              <a:solidFill>
                <a:srgbClr val="0070C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 name="Text Box 17">
            <a:extLst>
              <a:ext uri="{FF2B5EF4-FFF2-40B4-BE49-F238E27FC236}">
                <a16:creationId xmlns:a16="http://schemas.microsoft.com/office/drawing/2014/main" id="{5DDD8D36-682E-7F9E-5829-447F6448AE7E}"/>
              </a:ext>
            </a:extLst>
          </p:cNvPr>
          <p:cNvSpPr txBox="1">
            <a:spLocks noChangeArrowheads="1"/>
          </p:cNvSpPr>
          <p:nvPr/>
        </p:nvSpPr>
        <p:spPr bwMode="auto">
          <a:xfrm>
            <a:off x="490688" y="4402041"/>
            <a:ext cx="6003623" cy="6652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70C0"/>
                </a:solidFill>
                <a:effectLst/>
                <a:latin typeface="Calibri" panose="020F0502020204030204" pitchFamily="34" charset="0"/>
              </a:rPr>
              <a:t>Potential Cause(s): </a:t>
            </a:r>
            <a:r>
              <a:rPr kumimoji="0" lang="en-US" altLang="en-US" sz="1400" b="0" i="0" u="none" strike="noStrike" cap="none" normalizeH="0" baseline="0" dirty="0">
                <a:ln>
                  <a:noFill/>
                </a:ln>
                <a:effectLst/>
                <a:latin typeface="Calibri" panose="020F0502020204030204" pitchFamily="34" charset="0"/>
              </a:rPr>
              <a:t>Work Planning Less than Adequate.</a:t>
            </a:r>
            <a:endParaRPr kumimoji="0" lang="en-US" altLang="en-US" sz="1200" b="0" i="0" u="none" strike="noStrike" cap="none" normalizeH="0" baseline="0" dirty="0">
              <a:ln>
                <a:noFill/>
              </a:ln>
              <a:solidFill>
                <a:srgbClr val="000000"/>
              </a:solidFill>
              <a:effectLst/>
              <a:latin typeface="Bookman Old Style" panose="02050604050505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16">
            <a:extLst>
              <a:ext uri="{FF2B5EF4-FFF2-40B4-BE49-F238E27FC236}">
                <a16:creationId xmlns:a16="http://schemas.microsoft.com/office/drawing/2014/main" id="{3BCAB66A-D908-11BC-EA42-AFFD27A64136}"/>
              </a:ext>
            </a:extLst>
          </p:cNvPr>
          <p:cNvSpPr txBox="1">
            <a:spLocks noChangeArrowheads="1"/>
          </p:cNvSpPr>
          <p:nvPr/>
        </p:nvSpPr>
        <p:spPr bwMode="auto">
          <a:xfrm>
            <a:off x="459932" y="5067259"/>
            <a:ext cx="6120178" cy="14972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70C0"/>
                </a:solidFill>
                <a:latin typeface="Calibri" panose="020F0502020204030204" pitchFamily="34" charset="0"/>
              </a:rPr>
              <a:t>Immediate/Containment Actions: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400" dirty="0">
                <a:latin typeface="Calibri" panose="020F0502020204030204" pitchFamily="34" charset="0"/>
              </a:rPr>
              <a:t>Notification made to ORPS Categorizer.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1400" dirty="0">
                <a:latin typeface="Calibri" panose="020F0502020204030204" pitchFamily="34" charset="0"/>
              </a:rPr>
              <a:t>Personnel Interviewed.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effectLst/>
                <a:latin typeface="Calibri" panose="020F0502020204030204" pitchFamily="34" charset="0"/>
              </a:rPr>
              <a:t>Investigation to begin.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Aft>
                <a:spcPct val="0"/>
              </a:spcAft>
              <a:buClrTx/>
              <a:buSzTx/>
              <a:buFontTx/>
              <a:buNone/>
              <a:tabLst/>
            </a:pPr>
            <a:r>
              <a:rPr lang="en-US" altLang="en-US" sz="1600" b="1" dirty="0">
                <a:solidFill>
                  <a:srgbClr val="0070C0"/>
                </a:solidFill>
                <a:latin typeface="Calibri" panose="020F0502020204030204" pitchFamily="34" charset="0"/>
              </a:rPr>
              <a:t>Point of Contact: </a:t>
            </a:r>
            <a:r>
              <a:rPr kumimoji="0" lang="en-US" altLang="en-US" sz="1400" b="0" i="0" u="none" strike="noStrike" cap="none" normalizeH="0" baseline="0" dirty="0">
                <a:ln>
                  <a:noFill/>
                </a:ln>
                <a:effectLst/>
                <a:latin typeface="Calibri" panose="020F0502020204030204" pitchFamily="34" charset="0"/>
              </a:rPr>
              <a:t>David Chan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F53466CF-BA71-37C6-0A33-7CAF783A4052}"/>
              </a:ext>
            </a:extLst>
          </p:cNvPr>
          <p:cNvPicPr>
            <a:picLocks noChangeAspect="1"/>
          </p:cNvPicPr>
          <p:nvPr/>
        </p:nvPicPr>
        <p:blipFill>
          <a:blip r:embed="rId2"/>
          <a:stretch>
            <a:fillRect/>
          </a:stretch>
        </p:blipFill>
        <p:spPr>
          <a:xfrm>
            <a:off x="7087548" y="1799996"/>
            <a:ext cx="1357952" cy="2366604"/>
          </a:xfrm>
          <a:prstGeom prst="rect">
            <a:avLst/>
          </a:prstGeom>
        </p:spPr>
      </p:pic>
      <p:pic>
        <p:nvPicPr>
          <p:cNvPr id="9" name="Picture 8">
            <a:extLst>
              <a:ext uri="{FF2B5EF4-FFF2-40B4-BE49-F238E27FC236}">
                <a16:creationId xmlns:a16="http://schemas.microsoft.com/office/drawing/2014/main" id="{09661D5A-CA65-8B0C-C252-218F891A5BA6}"/>
              </a:ext>
            </a:extLst>
          </p:cNvPr>
          <p:cNvPicPr>
            <a:picLocks noChangeAspect="1"/>
          </p:cNvPicPr>
          <p:nvPr/>
        </p:nvPicPr>
        <p:blipFill>
          <a:blip r:embed="rId3"/>
          <a:stretch>
            <a:fillRect/>
          </a:stretch>
        </p:blipFill>
        <p:spPr>
          <a:xfrm>
            <a:off x="6804477" y="4210241"/>
            <a:ext cx="2073203" cy="2487544"/>
          </a:xfrm>
          <a:prstGeom prst="rect">
            <a:avLst/>
          </a:prstGeom>
        </p:spPr>
      </p:pic>
      <p:sp>
        <p:nvSpPr>
          <p:cNvPr id="5" name="Oval 4">
            <a:extLst>
              <a:ext uri="{FF2B5EF4-FFF2-40B4-BE49-F238E27FC236}">
                <a16:creationId xmlns:a16="http://schemas.microsoft.com/office/drawing/2014/main" id="{482E97C5-50A8-8FF7-8219-9CF2B6B6D340}"/>
              </a:ext>
            </a:extLst>
          </p:cNvPr>
          <p:cNvSpPr/>
          <p:nvPr/>
        </p:nvSpPr>
        <p:spPr>
          <a:xfrm>
            <a:off x="395257" y="3358208"/>
            <a:ext cx="5846260" cy="36576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092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56CA-118F-D3DF-B6BD-47831A21701C}"/>
              </a:ext>
            </a:extLst>
          </p:cNvPr>
          <p:cNvSpPr>
            <a:spLocks noGrp="1"/>
          </p:cNvSpPr>
          <p:nvPr>
            <p:ph type="title"/>
          </p:nvPr>
        </p:nvSpPr>
        <p:spPr>
          <a:xfrm>
            <a:off x="428625" y="365127"/>
            <a:ext cx="8286750" cy="733832"/>
          </a:xfrm>
        </p:spPr>
        <p:txBody>
          <a:bodyPr/>
          <a:lstStyle/>
          <a:p>
            <a:r>
              <a:rPr lang="en-US" dirty="0"/>
              <a:t>Common Causes and Themes</a:t>
            </a:r>
          </a:p>
        </p:txBody>
      </p:sp>
      <p:sp>
        <p:nvSpPr>
          <p:cNvPr id="3" name="Content Placeholder 2">
            <a:extLst>
              <a:ext uri="{FF2B5EF4-FFF2-40B4-BE49-F238E27FC236}">
                <a16:creationId xmlns:a16="http://schemas.microsoft.com/office/drawing/2014/main" id="{4B346847-7A8C-98A9-FB24-E3B81F960B7A}"/>
              </a:ext>
            </a:extLst>
          </p:cNvPr>
          <p:cNvSpPr>
            <a:spLocks noGrp="1"/>
          </p:cNvSpPr>
          <p:nvPr>
            <p:ph idx="1"/>
          </p:nvPr>
        </p:nvSpPr>
        <p:spPr>
          <a:xfrm>
            <a:off x="428625" y="1104174"/>
            <a:ext cx="8286750" cy="5119645"/>
          </a:xfrm>
        </p:spPr>
        <p:txBody>
          <a:bodyPr>
            <a:normAutofit/>
          </a:bodyPr>
          <a:lstStyle/>
          <a:p>
            <a:pPr marL="342900" indent="-342900">
              <a:buFont typeface="Arial" panose="020B0604020202020204" pitchFamily="34" charset="0"/>
              <a:buChar char="•"/>
            </a:pPr>
            <a:r>
              <a:rPr lang="en-US" dirty="0"/>
              <a:t>All three events related to LOTO procedures not being properly followed:</a:t>
            </a:r>
          </a:p>
          <a:p>
            <a:pPr marL="685800" lvl="1" indent="-342900"/>
            <a:r>
              <a:rPr lang="en-US" dirty="0"/>
              <a:t>Lock removed for testing and not re-applied as required.</a:t>
            </a:r>
          </a:p>
          <a:p>
            <a:pPr marL="685800" lvl="1" indent="-342900"/>
            <a:r>
              <a:rPr lang="en-US" dirty="0"/>
              <a:t>Grounding straps not removed prior to removal of locks and powering equipment.</a:t>
            </a:r>
          </a:p>
          <a:p>
            <a:pPr marL="685800" lvl="1" indent="-342900"/>
            <a:r>
              <a:rPr lang="en-US" dirty="0"/>
              <a:t>Questions about properly performed zero-energy checks and inadequate pre-job briefings.</a:t>
            </a:r>
          </a:p>
          <a:p>
            <a:pPr marL="342900" indent="-342900">
              <a:buFont typeface="Arial" panose="020B0604020202020204" pitchFamily="34" charset="0"/>
              <a:buChar char="•"/>
            </a:pPr>
            <a:r>
              <a:rPr lang="en-US" dirty="0"/>
              <a:t>All events involved experienced employees.</a:t>
            </a:r>
          </a:p>
          <a:p>
            <a:pPr marL="342900" indent="-342900">
              <a:buFont typeface="Arial" panose="020B0604020202020204" pitchFamily="34" charset="0"/>
              <a:buChar char="•"/>
            </a:pPr>
            <a:r>
              <a:rPr lang="en-US" dirty="0"/>
              <a:t>One event (4/3) resulted in damage to equipment.  </a:t>
            </a:r>
          </a:p>
          <a:p>
            <a:pPr marL="342900" indent="-342900">
              <a:buFont typeface="Arial" panose="020B0604020202020204" pitchFamily="34" charset="0"/>
              <a:buChar char="•"/>
            </a:pPr>
            <a:r>
              <a:rPr lang="en-US" dirty="0"/>
              <a:t>No injuries resulted.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9A47E1E-F056-8F77-04CC-7A1F47E28799}"/>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Tree>
    <p:extLst>
      <p:ext uri="{BB962C8B-B14F-4D97-AF65-F5344CB8AC3E}">
        <p14:creationId xmlns:p14="http://schemas.microsoft.com/office/powerpoint/2010/main" val="3518845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92209-472E-FA1A-5E1F-AFDC3CB6603B}"/>
              </a:ext>
            </a:extLst>
          </p:cNvPr>
          <p:cNvSpPr>
            <a:spLocks noGrp="1"/>
          </p:cNvSpPr>
          <p:nvPr>
            <p:ph type="title"/>
          </p:nvPr>
        </p:nvSpPr>
        <p:spPr>
          <a:xfrm>
            <a:off x="428625" y="365126"/>
            <a:ext cx="8286750" cy="596469"/>
          </a:xfrm>
        </p:spPr>
        <p:txBody>
          <a:bodyPr/>
          <a:lstStyle/>
          <a:p>
            <a:r>
              <a:rPr lang="en-US" dirty="0"/>
              <a:t>Executing LOTO  </a:t>
            </a:r>
          </a:p>
        </p:txBody>
      </p:sp>
      <p:sp>
        <p:nvSpPr>
          <p:cNvPr id="4" name="Slide Number Placeholder 3">
            <a:extLst>
              <a:ext uri="{FF2B5EF4-FFF2-40B4-BE49-F238E27FC236}">
                <a16:creationId xmlns:a16="http://schemas.microsoft.com/office/drawing/2014/main" id="{8D189A53-928E-F030-B70F-7E3390FE532B}"/>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
        <p:nvSpPr>
          <p:cNvPr id="7" name="Content Placeholder 6">
            <a:extLst>
              <a:ext uri="{FF2B5EF4-FFF2-40B4-BE49-F238E27FC236}">
                <a16:creationId xmlns:a16="http://schemas.microsoft.com/office/drawing/2014/main" id="{209F8785-C963-5A81-DAEF-30427922FBA0}"/>
              </a:ext>
            </a:extLst>
          </p:cNvPr>
          <p:cNvSpPr>
            <a:spLocks noGrp="1"/>
          </p:cNvSpPr>
          <p:nvPr>
            <p:ph idx="1"/>
          </p:nvPr>
        </p:nvSpPr>
        <p:spPr>
          <a:xfrm>
            <a:off x="428625" y="961595"/>
            <a:ext cx="8286750" cy="5250426"/>
          </a:xfrm>
        </p:spPr>
        <p:txBody>
          <a:bodyPr>
            <a:normAutofit/>
          </a:bodyPr>
          <a:lstStyle/>
          <a:p>
            <a:pPr marL="342900" indent="-342900">
              <a:buFont typeface="Arial" panose="020B0604020202020204" pitchFamily="34" charset="0"/>
              <a:buChar char="•"/>
            </a:pPr>
            <a:r>
              <a:rPr lang="en-US" dirty="0"/>
              <a:t>The LOTO Process includes several procedural steps (notifications, setup, and removal) in addition to isolation, verification, Lock and Tag.</a:t>
            </a:r>
          </a:p>
          <a:p>
            <a:pPr marL="342900" indent="-342900">
              <a:buFont typeface="Arial" panose="020B0604020202020204" pitchFamily="34" charset="0"/>
              <a:buChar char="•"/>
            </a:pPr>
            <a:r>
              <a:rPr lang="en-US" dirty="0"/>
              <a:t>All steps, including pre-LOTO and post-LOTO, must be completed to have a safe and compliant LOTO.</a:t>
            </a:r>
          </a:p>
          <a:p>
            <a:pPr marL="342900" indent="-342900">
              <a:buFont typeface="Arial" panose="020B0604020202020204" pitchFamily="34" charset="0"/>
              <a:buChar char="•"/>
            </a:pPr>
            <a:r>
              <a:rPr lang="en-US" dirty="0"/>
              <a:t>Meticulous execution of all of the </a:t>
            </a:r>
            <a:r>
              <a:rPr lang="en-US"/>
              <a:t>LOTO steps is </a:t>
            </a:r>
            <a:r>
              <a:rPr lang="en-US" dirty="0"/>
              <a:t>needed to assure elimination of hazards to workers, and it is required by BNL SBMS.  </a:t>
            </a:r>
          </a:p>
          <a:p>
            <a:pPr marL="342900" indent="-342900">
              <a:buFont typeface="Arial" panose="020B0604020202020204" pitchFamily="34" charset="0"/>
              <a:buChar char="•"/>
            </a:pPr>
            <a:r>
              <a:rPr lang="en-US" dirty="0"/>
              <a:t>C-AD has many dozens of LOTO procedures.  We are improving the quality of those procedures, but they MUST be followed.</a:t>
            </a:r>
          </a:p>
          <a:p>
            <a:pPr marL="342900" indent="-342900">
              <a:buFont typeface="Arial" panose="020B0604020202020204" pitchFamily="34" charset="0"/>
              <a:buChar char="•"/>
            </a:pPr>
            <a:r>
              <a:rPr lang="en-US" dirty="0"/>
              <a:t>If there are any questions regarding LOTO, the ESSHQ Division is here to help!</a:t>
            </a:r>
          </a:p>
          <a:p>
            <a:pPr marL="342900" indent="-34290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52102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05EC-CB71-31F9-C7E5-45656633230B}"/>
              </a:ext>
            </a:extLst>
          </p:cNvPr>
          <p:cNvSpPr>
            <a:spLocks noGrp="1"/>
          </p:cNvSpPr>
          <p:nvPr>
            <p:ph type="title"/>
          </p:nvPr>
        </p:nvSpPr>
        <p:spPr>
          <a:xfrm>
            <a:off x="428625" y="365126"/>
            <a:ext cx="8286750" cy="755751"/>
          </a:xfrm>
        </p:spPr>
        <p:txBody>
          <a:bodyPr>
            <a:normAutofit/>
          </a:bodyPr>
          <a:lstStyle/>
          <a:p>
            <a:r>
              <a:rPr lang="en-US" dirty="0"/>
              <a:t>The Take Away Message</a:t>
            </a:r>
          </a:p>
        </p:txBody>
      </p:sp>
      <p:sp>
        <p:nvSpPr>
          <p:cNvPr id="3" name="Content Placeholder 2">
            <a:extLst>
              <a:ext uri="{FF2B5EF4-FFF2-40B4-BE49-F238E27FC236}">
                <a16:creationId xmlns:a16="http://schemas.microsoft.com/office/drawing/2014/main" id="{3511F6E2-7CD8-D144-ABBB-B081B9CD46BB}"/>
              </a:ext>
            </a:extLst>
          </p:cNvPr>
          <p:cNvSpPr>
            <a:spLocks noGrp="1"/>
          </p:cNvSpPr>
          <p:nvPr>
            <p:ph idx="1"/>
          </p:nvPr>
        </p:nvSpPr>
        <p:spPr/>
        <p:txBody>
          <a:bodyPr/>
          <a:lstStyle/>
          <a:p>
            <a:pPr marL="342900" indent="-342900">
              <a:buFont typeface="Arial" panose="020B0604020202020204" pitchFamily="34" charset="0"/>
              <a:buChar char="•"/>
            </a:pPr>
            <a:r>
              <a:rPr lang="en-US" dirty="0"/>
              <a:t>Following LOTO procedures is necessary to ensure a safe work environment for all.  </a:t>
            </a:r>
          </a:p>
          <a:p>
            <a:pPr marL="342900" indent="-342900">
              <a:buFont typeface="Arial" panose="020B0604020202020204" pitchFamily="34" charset="0"/>
              <a:buChar char="•"/>
            </a:pPr>
            <a:r>
              <a:rPr lang="en-US" dirty="0"/>
              <a:t>Not following proper LOTO procedures can result in injuries or equipment damage.  </a:t>
            </a:r>
          </a:p>
          <a:p>
            <a:pPr marL="342900" indent="-342900">
              <a:buFont typeface="Arial" panose="020B0604020202020204" pitchFamily="34" charset="0"/>
              <a:buChar char="•"/>
            </a:pPr>
            <a:r>
              <a:rPr lang="en-US" dirty="0"/>
              <a:t>Not following proper LOTO procedures impacts our ability to deliver a quality science program.</a:t>
            </a:r>
          </a:p>
          <a:p>
            <a:pPr marL="342900" indent="-342900">
              <a:buFont typeface="Arial" panose="020B0604020202020204" pitchFamily="34" charset="0"/>
              <a:buChar char="•"/>
            </a:pPr>
            <a:r>
              <a:rPr lang="en-US" dirty="0"/>
              <a:t>The ESSHQ Division is here to help.</a:t>
            </a:r>
          </a:p>
          <a:p>
            <a:pPr marL="342900" indent="-342900">
              <a:buFont typeface="Arial" panose="020B0604020202020204" pitchFamily="34" charset="0"/>
              <a:buChar char="•"/>
            </a:pPr>
            <a:r>
              <a:rPr lang="en-US" dirty="0"/>
              <a:t>NOT following LOTO procedures is NOT acceptable and will NOT be tolerated.</a:t>
            </a:r>
          </a:p>
          <a:p>
            <a:endParaRPr lang="en-US" dirty="0"/>
          </a:p>
        </p:txBody>
      </p:sp>
      <p:sp>
        <p:nvSpPr>
          <p:cNvPr id="4" name="Slide Number Placeholder 3">
            <a:extLst>
              <a:ext uri="{FF2B5EF4-FFF2-40B4-BE49-F238E27FC236}">
                <a16:creationId xmlns:a16="http://schemas.microsoft.com/office/drawing/2014/main" id="{C4EB4FC4-8DBB-9625-8B27-B3578536A9B5}"/>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Tree>
    <p:extLst>
      <p:ext uri="{BB962C8B-B14F-4D97-AF65-F5344CB8AC3E}">
        <p14:creationId xmlns:p14="http://schemas.microsoft.com/office/powerpoint/2010/main" val="1671075780"/>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6565</TotalTime>
  <Words>521</Words>
  <Application>Microsoft Office PowerPoint</Application>
  <PresentationFormat>On-screen Show (4:3)</PresentationFormat>
  <Paragraphs>48</Paragraphs>
  <Slides>8</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3" baseType="lpstr">
      <vt:lpstr>Arial</vt:lpstr>
      <vt:lpstr>Bookman Old Style</vt:lpstr>
      <vt:lpstr>Calibri</vt:lpstr>
      <vt:lpstr>BNL</vt:lpstr>
      <vt:lpstr>Acrobat Document</vt:lpstr>
      <vt:lpstr>TAKE FIVE for Safety- C-AD LOTO Events in 2024 </vt:lpstr>
      <vt:lpstr>2024 Events related to LOTO </vt:lpstr>
      <vt:lpstr>PowerPoint Presentation</vt:lpstr>
      <vt:lpstr>PowerPoint Presentation</vt:lpstr>
      <vt:lpstr>PowerPoint Presentation</vt:lpstr>
      <vt:lpstr>Common Causes and Themes</vt:lpstr>
      <vt:lpstr>Executing LOTO  </vt:lpstr>
      <vt:lpstr>The Take Away Message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Fliller, Raymond</cp:lastModifiedBy>
  <cp:revision>37</cp:revision>
  <cp:lastPrinted>2023-07-18T16:26:11Z</cp:lastPrinted>
  <dcterms:created xsi:type="dcterms:W3CDTF">2021-06-07T15:08:31Z</dcterms:created>
  <dcterms:modified xsi:type="dcterms:W3CDTF">2024-04-30T14:29:58Z</dcterms:modified>
  <cp:category/>
</cp:coreProperties>
</file>