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56"/>
    <p:restoredTop sz="94694"/>
  </p:normalViewPr>
  <p:slideViewPr>
    <p:cSldViewPr snapToGrid="0" snapToObjects="1">
      <p:cViewPr varScale="1">
        <p:scale>
          <a:sx n="148" d="100"/>
          <a:sy n="148" d="100"/>
        </p:scale>
        <p:origin x="2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92-A649-9A6D-AE84B8EDEE06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92-A649-9A6D-AE84B8EDEE06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F92-A649-9A6D-AE84B8EDEE06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F92-A649-9A6D-AE84B8EDEE06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F92-A649-9A6D-AE84B8EDEE06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F92-A649-9A6D-AE84B8EDEE06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F92-A649-9A6D-AE84B8EDEE06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F92-A649-9A6D-AE84B8EDE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1F92-A649-9A6D-AE84B8EDEE06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F92-A649-9A6D-AE84B8EDEE06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hyperlink" Target="http://www.cadops2.bnl.gov/elogs/showfullimage.jsp?URL=FY2024_04_662eb539000fd01c_Sun_Apr_28_16:44:40_2024.9856_acnlin12.pbn.bnl.govD3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30,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73921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Last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week: Two internal user and GVS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this week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: no user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      </a:t>
            </a: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>
            <a:extLst>
              <a:ext uri="{FF2B5EF4-FFF2-40B4-BE49-F238E27FC236}">
                <a16:creationId xmlns:a16="http://schemas.microsoft.com/office/drawing/2014/main" id="{1E5980FE-292F-0E12-BC9A-8EE9DF40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86" y="2395521"/>
            <a:ext cx="1912324" cy="16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H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  <a:effectLst/>
              </a:rPr>
              <a:t>He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</a:t>
            </a:r>
            <a:r>
              <a:rPr lang="en-US" sz="19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dirty="0">
                <a:effectLst/>
              </a:rPr>
              <a:t>,</a:t>
            </a:r>
            <a:r>
              <a:rPr lang="en-US" sz="1900" dirty="0">
                <a:solidFill>
                  <a:srgbClr val="FF0000"/>
                </a:solidFill>
                <a:effectLst/>
              </a:rPr>
              <a:t>C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+5</a:t>
            </a:r>
            <a:r>
              <a:rPr lang="en-US" sz="1900" dirty="0">
                <a:solidFill>
                  <a:srgbClr val="FF0000"/>
                </a:solidFill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O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+7</a:t>
            </a:r>
            <a:r>
              <a:rPr lang="en-US" sz="1900" dirty="0"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  <a:effectLst/>
              </a:rPr>
              <a:t>Ne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+8</a:t>
            </a:r>
            <a:r>
              <a:rPr lang="en-US" sz="19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, </a:t>
            </a:r>
            <a:r>
              <a:rPr lang="en-US" sz="1900" baseline="30000" dirty="0">
                <a:effectLst/>
              </a:rPr>
              <a:t> </a:t>
            </a:r>
            <a:r>
              <a:rPr lang="en-US" sz="1900" dirty="0">
                <a:solidFill>
                  <a:srgbClr val="FF0000"/>
                </a:solidFill>
                <a:effectLst/>
              </a:rPr>
              <a:t>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effectLst/>
              </a:rPr>
              <a:t>,</a:t>
            </a:r>
            <a:r>
              <a:rPr lang="en-US" sz="1900" baseline="30000" dirty="0">
                <a:effectLst/>
              </a:rPr>
              <a:t> </a:t>
            </a:r>
            <a:endParaRPr lang="en-US" sz="1900" baseline="30000" dirty="0">
              <a:solidFill>
                <a:srgbClr val="FF0000"/>
              </a:solidFill>
            </a:endParaRP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</a:t>
            </a:r>
            <a:r>
              <a:rPr lang="en-US" sz="1900" dirty="0"/>
              <a:t>6</a:t>
            </a:r>
            <a:r>
              <a:rPr lang="en-US" sz="1900" dirty="0">
                <a:effectLst/>
              </a:rPr>
              <a:t> days/week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06" y="3352274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746654" y="386645"/>
            <a:ext cx="4333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Multi-pulses  (good progress)</a:t>
            </a:r>
            <a:endParaRPr lang="en-US" sz="1800" dirty="0">
              <a:solidFill>
                <a:srgbClr val="000000"/>
              </a:solidFill>
              <a:effectLst/>
              <a:highlight>
                <a:srgbClr val="EFEFEF"/>
              </a:highlight>
              <a:latin typeface="-webkit-standar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p , almost at the goal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 p at 400 ms , stable , ~80% of goal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No runaway vacuum  12 pulses with no e-beam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0EF68-6585-9427-83E4-7A8CC9DF5526}"/>
              </a:ext>
            </a:extLst>
          </p:cNvPr>
          <p:cNvSpPr txBox="1"/>
          <p:nvPr/>
        </p:nvSpPr>
        <p:spPr>
          <a:xfrm>
            <a:off x="5211622" y="2022159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7.1  A e-current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594DC1-4D28-CA72-74D3-83D62723F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84" y="3668646"/>
            <a:ext cx="4210970" cy="264795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D602451-E399-E00F-030E-A3A40F85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43" y="2412775"/>
            <a:ext cx="1703787" cy="14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C4293D-B8D6-D214-B86A-C340E57B6E85}"/>
              </a:ext>
            </a:extLst>
          </p:cNvPr>
          <p:cNvSpPr txBox="1"/>
          <p:nvPr/>
        </p:nvSpPr>
        <p:spPr>
          <a:xfrm>
            <a:off x="5061595" y="2690844"/>
            <a:ext cx="1045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 P , 800 ms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DB77E81-205D-56B8-7A54-A0106F1F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8285" y="3961936"/>
            <a:ext cx="1952501" cy="16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E49A43-4FCC-711F-6010-D8339050355C}"/>
              </a:ext>
            </a:extLst>
          </p:cNvPr>
          <p:cNvSpPr txBox="1"/>
          <p:nvPr/>
        </p:nvSpPr>
        <p:spPr>
          <a:xfrm>
            <a:off x="7025067" y="3049826"/>
            <a:ext cx="107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12 P, 200 ms</a:t>
            </a:r>
          </a:p>
        </p:txBody>
      </p:sp>
      <p:pic>
        <p:nvPicPr>
          <p:cNvPr id="1046" name="Picture 22">
            <a:hlinkClick r:id="rId7"/>
            <a:extLst>
              <a:ext uri="{FF2B5EF4-FFF2-40B4-BE49-F238E27FC236}">
                <a16:creationId xmlns:a16="http://schemas.microsoft.com/office/drawing/2014/main" id="{CB119DAD-7010-97A4-C684-272D814E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65" y="5540676"/>
            <a:ext cx="3569051" cy="12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BD0D45-621F-8EFE-8FEB-327B3E152308}"/>
              </a:ext>
            </a:extLst>
          </p:cNvPr>
          <p:cNvSpPr txBox="1"/>
          <p:nvPr/>
        </p:nvSpPr>
        <p:spPr>
          <a:xfrm>
            <a:off x="7482643" y="5940921"/>
            <a:ext cx="1070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12 P, 200 ms</a:t>
            </a: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A7E52B2B-67A2-91C5-34B9-7DF8E6A25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17" y="3979398"/>
            <a:ext cx="1952501" cy="16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CAD9D82-CA61-0C33-C5C8-A3DED823C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10" y="3041457"/>
            <a:ext cx="3797544" cy="2005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679452-4B14-5F84-6D4B-ED93195F3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960" y="1596496"/>
            <a:ext cx="3775017" cy="1444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0B3F1-B42F-312F-1F10-B6AF97F26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354" y="5023933"/>
            <a:ext cx="3703049" cy="185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275935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NSRL, Booster , AGS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192" y="1366456"/>
            <a:ext cx="4412177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/>
              <a:t>4/22-5/3: Th, 200 MeV, 150 𝞵A, Tar-Th</a:t>
            </a:r>
          </a:p>
          <a:p>
            <a:pPr marL="0" indent="0">
              <a:buNone/>
            </a:pPr>
            <a:r>
              <a:rPr lang="en-US" sz="1800" dirty="0"/>
              <a:t>5/7-7-10: La, 117 MeV, 62 𝞵A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9742D-4B66-FFEF-48A4-479F131F1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750" y="1253331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	polarized H-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331225" y="4001419"/>
            <a:ext cx="50240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(~ 14 HRS)</a:t>
            </a:r>
            <a:endParaRPr lang="en-US" dirty="0"/>
          </a:p>
          <a:p>
            <a:r>
              <a:rPr lang="en-US" dirty="0"/>
              <a:t>-4/24: Mod 6, replaced 8616 tube (4.5 HRS) </a:t>
            </a:r>
          </a:p>
          <a:p>
            <a:r>
              <a:rPr lang="en-US" dirty="0"/>
              <a:t>-4/29: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Diagnosis and repair of the compressed air leak in the BLIP spur. (7 HRS)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44355" y="2489555"/>
            <a:ext cx="4659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Pol. ~ 82 % , current 330 @</a:t>
            </a:r>
            <a:r>
              <a:rPr lang="en-US" sz="1800" dirty="0"/>
              <a:t> 𝞵A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tank 9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Rb temp ~82 C, increase temp causing spark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       by increasing He-g3 and we not gain current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(need more time to condition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7256165" y="1681722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1B075-E1AB-9059-95C3-7C14DB409881}"/>
              </a:ext>
            </a:extLst>
          </p:cNvPr>
          <p:cNvSpPr txBox="1"/>
          <p:nvPr/>
        </p:nvSpPr>
        <p:spPr>
          <a:xfrm>
            <a:off x="6300775" y="4396736"/>
            <a:ext cx="1918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200 MeV Polarimeter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53A59-2AE5-1B4A-C439-D83BF1150A6C}"/>
              </a:ext>
            </a:extLst>
          </p:cNvPr>
          <p:cNvSpPr txBox="1"/>
          <p:nvPr/>
        </p:nvSpPr>
        <p:spPr>
          <a:xfrm>
            <a:off x="6117731" y="5161894"/>
            <a:ext cx="1883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Polarization @ 200 MeV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8AAF632-90BD-A53F-BFE5-E2E66073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70" y="5223073"/>
            <a:ext cx="3047633" cy="14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D2A-A68B-60D6-01E9-B87582F8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OPPIS Parameters Scans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809FE-36C0-BCE2-E06B-631E72133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809E301-D4F1-E8F2-72D8-7BB1548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48" y="2278759"/>
            <a:ext cx="4192527" cy="28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01541C-1FA2-011F-2246-F90C8FE4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4" y="1967315"/>
            <a:ext cx="4114711" cy="31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68E97F-97E2-BA5E-62F0-6F065F1432B7}"/>
              </a:ext>
            </a:extLst>
          </p:cNvPr>
          <p:cNvSpPr txBox="1"/>
          <p:nvPr/>
        </p:nvSpPr>
        <p:spPr>
          <a:xfrm>
            <a:off x="560717" y="542610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vs Beam Width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598294-827D-7B21-8798-C60D3C66AAF1}"/>
              </a:ext>
            </a:extLst>
          </p:cNvPr>
          <p:cNvSpPr txBox="1"/>
          <p:nvPr/>
        </p:nvSpPr>
        <p:spPr>
          <a:xfrm>
            <a:off x="4235570" y="54261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Polarization vs Laser power</a:t>
            </a:r>
          </a:p>
        </p:txBody>
      </p:sp>
    </p:spTree>
    <p:extLst>
      <p:ext uri="{BB962C8B-B14F-4D97-AF65-F5344CB8AC3E}">
        <p14:creationId xmlns:p14="http://schemas.microsoft.com/office/powerpoint/2010/main" val="424701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4575199" y="3827640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00271"/>
              </p:ext>
            </p:extLst>
          </p:nvPr>
        </p:nvGraphicFramePr>
        <p:xfrm>
          <a:off x="234208" y="24323"/>
          <a:ext cx="8909792" cy="673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58395</TotalTime>
  <Words>295</Words>
  <Application>Microsoft Macintosh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NSRL, Booster , AGS </vt:lpstr>
      <vt:lpstr>OPPIS Parameters Scans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298</cp:revision>
  <dcterms:created xsi:type="dcterms:W3CDTF">2021-06-08T16:06:04Z</dcterms:created>
  <dcterms:modified xsi:type="dcterms:W3CDTF">2024-04-30T15:31:32Z</dcterms:modified>
  <cp:category/>
</cp:coreProperties>
</file>