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9"/>
  </p:notesMasterIdLst>
  <p:sldIdLst>
    <p:sldId id="256" r:id="rId5"/>
    <p:sldId id="260" r:id="rId6"/>
    <p:sldId id="259" r:id="rId7"/>
    <p:sldId id="261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5"/>
          </a:solidFill>
        </a:fill>
      </a:tcStyle>
    </a:wholeTbl>
    <a:band2H>
      <a:tcTxStyle/>
      <a:tcStyle>
        <a:tcBdr/>
        <a:fill>
          <a:solidFill>
            <a:srgbClr val="E6E9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C"/>
          </a:solidFill>
        </a:fill>
      </a:tcStyle>
    </a:wholeTbl>
    <a:band2H>
      <a:tcTxStyle/>
      <a:tcStyle>
        <a:tcBdr/>
        <a:fill>
          <a:solidFill>
            <a:srgbClr val="FFF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25" autoAdjust="0"/>
  </p:normalViewPr>
  <p:slideViewPr>
    <p:cSldViewPr snapToGrid="0">
      <p:cViewPr varScale="1">
        <p:scale>
          <a:sx n="100" d="100"/>
          <a:sy n="100" d="100"/>
        </p:scale>
        <p:origin x="9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702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159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5773229"/>
            <a:ext cx="10334626" cy="746185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rgbClr val="FFFFFF"/>
                </a:solidFill>
              </a:defRPr>
            </a:lvl1pPr>
            <a:lvl2pPr marL="0" indent="457200"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/>
          <a:p>
            <a:pPr marL="0" indent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082" y="5755087"/>
            <a:ext cx="32385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defRPr sz="1600"/>
            </a:lvl1pPr>
            <a:lvl2pPr marL="0" indent="457200">
              <a:buSzTx/>
              <a:buNone/>
              <a:defRPr sz="1600"/>
            </a:lvl2pPr>
            <a:lvl3pPr marL="0" indent="914400">
              <a:buSzTx/>
              <a:buNone/>
              <a:defRPr sz="1600"/>
            </a:lvl3pPr>
            <a:lvl4pPr marL="0" indent="1371600">
              <a:buSzTx/>
              <a:buNone/>
              <a:defRPr sz="1600"/>
            </a:lvl4pPr>
            <a:lvl5pPr marL="0" indent="1828800">
              <a:buSz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415599" y="593366"/>
            <a:ext cx="11360802" cy="763601"/>
          </a:xfrm>
          <a:prstGeom prst="rect">
            <a:avLst/>
          </a:prstGeom>
        </p:spPr>
        <p:txBody>
          <a:bodyPr lIns="121899" tIns="121899" rIns="121899" bIns="121899" anchor="t"/>
          <a:lstStyle>
            <a:lvl1pPr defTabSz="1219200">
              <a:lnSpc>
                <a:spcPct val="100000"/>
              </a:lnSpc>
              <a:defRPr sz="3600" b="0"/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599" y="1536633"/>
            <a:ext cx="5333202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1pPr>
            <a:lvl2pPr marL="10668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800">
                <a:solidFill>
                  <a:srgbClr val="595959"/>
                </a:solidFill>
              </a:defRPr>
            </a:lvl2pPr>
            <a:lvl3pPr marL="15240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■"/>
              <a:defRPr sz="1800">
                <a:solidFill>
                  <a:srgbClr val="595959"/>
                </a:solidFill>
              </a:defRPr>
            </a:lvl3pPr>
            <a:lvl4pPr marL="19812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4pPr>
            <a:lvl5pPr marL="24384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800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6443200" y="1536633"/>
            <a:ext cx="5333201" cy="4555201"/>
          </a:xfrm>
          <a:prstGeom prst="rect">
            <a:avLst/>
          </a:prstGeom>
        </p:spPr>
        <p:txBody>
          <a:bodyPr lIns="121899" tIns="121899" rIns="121899" bIns="121899"/>
          <a:lstStyle/>
          <a:p>
            <a: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02195" y="6271715"/>
            <a:ext cx="426016" cy="416615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 defTabSz="1219200">
              <a:defRPr sz="12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_Print-friend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5773229"/>
            <a:ext cx="10334626" cy="746185"/>
          </a:xfrm>
          <a:prstGeom prst="rect">
            <a:avLst/>
          </a:prstGeom>
        </p:spPr>
        <p:txBody>
          <a:bodyPr/>
          <a:lstStyle>
            <a:lvl1pPr marL="0" indent="0">
              <a:defRPr sz="1800"/>
            </a:lvl1pPr>
            <a:lvl2pPr marL="0" indent="457200">
              <a:buSzTx/>
              <a:buNone/>
              <a:defRPr sz="1800"/>
            </a:lvl2pPr>
            <a:lvl3pPr marL="0" indent="914400">
              <a:buSzTx/>
              <a:buNone/>
              <a:defRPr sz="1800"/>
            </a:lvl3pPr>
            <a:lvl4pPr marL="0" indent="1371600">
              <a:buSzTx/>
              <a:buNone/>
              <a:defRPr sz="1800"/>
            </a:lvl4pPr>
            <a:lvl5pPr marL="0" indent="1828800"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/>
          <a:p>
            <a:pPr marL="0" indent="0">
              <a:defRPr sz="2400"/>
            </a:pPr>
            <a:endParaRPr/>
          </a:p>
        </p:txBody>
      </p:sp>
      <p:pic>
        <p:nvPicPr>
          <p:cNvPr id="2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082" y="5742909"/>
            <a:ext cx="32385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>
            <a:lvl1pPr marL="0" indent="0">
              <a:defRPr sz="2400">
                <a:solidFill>
                  <a:srgbClr val="FFFFFF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_Print-friend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  <a:lvl2pPr marL="0" indent="457200">
              <a:buSzTx/>
              <a:buNone/>
              <a:defRPr sz="2400"/>
            </a:lvl2pPr>
            <a:lvl3pPr marL="0" indent="914400">
              <a:buSzTx/>
              <a:buNone/>
              <a:defRPr sz="2400"/>
            </a:lvl3pPr>
            <a:lvl4pPr marL="0" indent="1371600">
              <a:buSzTx/>
              <a:buNone/>
              <a:defRPr sz="2400"/>
            </a:lvl4pPr>
            <a:lvl5pPr marL="0" indent="1828800"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15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</a:lvl1pPr>
            <a:lvl2pPr>
              <a:buFont typeface="Arial"/>
            </a:lvl2pPr>
            <a:lvl3pPr>
              <a:buFont typeface="Arial"/>
            </a:lvl3pPr>
            <a:lvl4pPr>
              <a:buFont typeface="Arial"/>
            </a:lvl4pPr>
            <a:lvl5pPr>
              <a:buFont typeface="Aria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1681163"/>
            <a:ext cx="5157788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  <a:lvl2pPr marL="0" indent="457200">
              <a:buSzTx/>
              <a:buNone/>
              <a:defRPr sz="2400" b="1"/>
            </a:lvl2pPr>
            <a:lvl3pPr marL="0" indent="914400">
              <a:buSzTx/>
              <a:buNone/>
              <a:defRPr sz="2400" b="1"/>
            </a:lvl3pPr>
            <a:lvl4pPr marL="0" indent="1371600">
              <a:buSzTx/>
              <a:buNone/>
              <a:defRPr sz="2400" b="1"/>
            </a:lvl4pPr>
            <a:lvl5pPr marL="0" indent="1828800"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60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defRPr sz="2400" b="1"/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  <a:defRPr sz="3200"/>
            </a:lvl1pPr>
            <a:lvl2pPr marL="718457" indent="-261257">
              <a:buFont typeface="Arial"/>
              <a:defRPr sz="3200"/>
            </a:lvl2pPr>
            <a:lvl3pPr marL="1219200" indent="-304800">
              <a:buFont typeface="Arial"/>
              <a:defRPr sz="3200"/>
            </a:lvl3pPr>
            <a:lvl4pPr marL="1737360" indent="-365760">
              <a:buFont typeface="Arial"/>
              <a:defRPr sz="3200"/>
            </a:lvl4pPr>
            <a:lvl5pPr marL="2194560" indent="-365760">
              <a:buFont typeface="Arial"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defRPr sz="1600"/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66537" y="6431384"/>
            <a:ext cx="153964" cy="13554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PHENIX status"/>
          <p:cNvSpPr txBox="1">
            <a:spLocks noGrp="1"/>
          </p:cNvSpPr>
          <p:nvPr>
            <p:ph type="ctrTitle"/>
          </p:nvPr>
        </p:nvSpPr>
        <p:spPr>
          <a:xfrm>
            <a:off x="813174" y="2227481"/>
            <a:ext cx="10334626" cy="1947461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</a:t>
            </a:r>
          </a:p>
        </p:txBody>
      </p:sp>
      <p:sp>
        <p:nvSpPr>
          <p:cNvPr id="127" name="RHC time meeting &amp; RHIC coordination meeting…"/>
          <p:cNvSpPr txBox="1">
            <a:spLocks noGrp="1"/>
          </p:cNvSpPr>
          <p:nvPr>
            <p:ph type="subTitle" sz="quarter" idx="1"/>
          </p:nvPr>
        </p:nvSpPr>
        <p:spPr>
          <a:xfrm>
            <a:off x="813174" y="5658929"/>
            <a:ext cx="10334626" cy="74618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Apr.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2024</a:t>
            </a:r>
          </a:p>
        </p:txBody>
      </p:sp>
      <p:sp>
        <p:nvSpPr>
          <p:cNvPr id="128" name="Text Placeholder 4"/>
          <p:cNvSpPr>
            <a:spLocks noGrp="1"/>
          </p:cNvSpPr>
          <p:nvPr>
            <p:ph type="body" idx="21"/>
          </p:nvPr>
        </p:nvSpPr>
        <p:spPr>
          <a:xfrm>
            <a:off x="813174" y="3939468"/>
            <a:ext cx="10334626" cy="125960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indent="0">
              <a:defRPr sz="2400">
                <a:solidFill>
                  <a:srgbClr val="FFFFFF"/>
                </a:solidFill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 Yip</a:t>
            </a:r>
          </a:p>
          <a:p>
            <a:pPr marL="0" indent="0">
              <a:defRPr sz="2400">
                <a:solidFill>
                  <a:srgbClr val="FFFFFF"/>
                </a:solidFill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Director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Operations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graph&#10;&#10;Description automatically generated">
            <a:extLst>
              <a:ext uri="{FF2B5EF4-FFF2-40B4-BE49-F238E27FC236}">
                <a16:creationId xmlns:a16="http://schemas.microsoft.com/office/drawing/2014/main" id="{58CF74DF-88E9-EEC2-AA7A-A8D4545AA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687" y="522512"/>
            <a:ext cx="6856530" cy="6226189"/>
          </a:xfrm>
          <a:prstGeom prst="rect">
            <a:avLst/>
          </a:prstGeom>
        </p:spPr>
      </p:pic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93499" y="6431384"/>
            <a:ext cx="127001" cy="1355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6DA0A0-F59B-315F-2E2A-3CDCA18C8CD3}"/>
              </a:ext>
            </a:extLst>
          </p:cNvPr>
          <p:cNvSpPr txBox="1"/>
          <p:nvPr/>
        </p:nvSpPr>
        <p:spPr>
          <a:xfrm>
            <a:off x="3075940" y="3208774"/>
            <a:ext cx="615188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3" name="Google Shape;108;p21">
            <a:extLst>
              <a:ext uri="{FF2B5EF4-FFF2-40B4-BE49-F238E27FC236}">
                <a16:creationId xmlns:a16="http://schemas.microsoft.com/office/drawing/2014/main" id="{32758055-1E9C-5CD0-B76F-4D1BE34E8FC9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117756" y="763240"/>
            <a:ext cx="5218966" cy="604318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marL="457200" indent="-4572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ZDC settings of 2015/pp run </a:t>
            </a:r>
            <a:b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wrong discriminator thresholds</a:t>
            </a:r>
            <a:b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gave us a few Hz at store initially.  After correction, the ZDC rates </a:t>
            </a:r>
            <a:b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become reasonable.</a:t>
            </a:r>
          </a:p>
          <a:p>
            <a:pPr marL="457200" indent="-4572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detectors have taken some data at store.</a:t>
            </a:r>
          </a:p>
          <a:p>
            <a:pPr marL="952500" lvl="1" indent="-4572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We’ve resolved the issue of synchronization in global trigger/timing.</a:t>
            </a:r>
            <a:b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also improving shift instructions for detectors for various beam scenarios: injection, store, dump etc.</a:t>
            </a:r>
            <a:endParaRPr lang="en-US" sz="25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endParaRPr lang="en-US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5300" lvl="1" indent="0" defTabSz="612648">
              <a:spcBef>
                <a:spcPts val="600"/>
              </a:spcBef>
              <a:buNone/>
              <a:defRPr sz="2144"/>
            </a:pPr>
            <a:endParaRPr lang="en-US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PC status">
            <a:extLst>
              <a:ext uri="{FF2B5EF4-FFF2-40B4-BE49-F238E27FC236}">
                <a16:creationId xmlns:a16="http://schemas.microsoft.com/office/drawing/2014/main" id="{04CEE190-A2C5-C483-09EA-25E944D9B152}"/>
              </a:ext>
            </a:extLst>
          </p:cNvPr>
          <p:cNvSpPr txBox="1">
            <a:spLocks/>
          </p:cNvSpPr>
          <p:nvPr/>
        </p:nvSpPr>
        <p:spPr>
          <a:xfrm>
            <a:off x="603775" y="-287375"/>
            <a:ext cx="11673841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 sz="38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sz="38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Status</a:t>
            </a:r>
            <a:r>
              <a:rPr lang="en-US" sz="380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8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80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ommissioning</a:t>
            </a:r>
            <a:r>
              <a:rPr lang="en-US" sz="38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28924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94083" y="6519826"/>
            <a:ext cx="393701" cy="3504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29254C-516F-1A24-40B2-1E3040F21ADD}"/>
              </a:ext>
            </a:extLst>
          </p:cNvPr>
          <p:cNvSpPr txBox="1"/>
          <p:nvPr/>
        </p:nvSpPr>
        <p:spPr>
          <a:xfrm>
            <a:off x="349703" y="183227"/>
            <a:ext cx="10814818" cy="4770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HCAL, EMCAL,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sEPD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all timed in to “sample 6” ~ Apr. 28, 2024.</a:t>
            </a:r>
            <a:endParaRPr kumimoji="0" lang="en-US" sz="2500" b="0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96DC48E-A102-3A70-A697-FC7DD5BDC5AC}"/>
              </a:ext>
            </a:extLst>
          </p:cNvPr>
          <p:cNvGrpSpPr/>
          <p:nvPr/>
        </p:nvGrpSpPr>
        <p:grpSpPr>
          <a:xfrm>
            <a:off x="78127" y="880484"/>
            <a:ext cx="12035745" cy="5734027"/>
            <a:chOff x="-8978" y="785799"/>
            <a:chExt cx="12035745" cy="573402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F6DA0A0-F59B-315F-2E2A-3CDCA18C8CD3}"/>
                </a:ext>
              </a:extLst>
            </p:cNvPr>
            <p:cNvSpPr txBox="1"/>
            <p:nvPr/>
          </p:nvSpPr>
          <p:spPr>
            <a:xfrm>
              <a:off x="3075940" y="3208774"/>
              <a:ext cx="6151880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en-US" b="0" dirty="0">
                  <a:effectLst/>
                </a:rPr>
                <a:t> </a:t>
              </a:r>
              <a:endParaRPr lang="en-US" dirty="0"/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796945EF-D3BC-7AB6-9199-5FD39EDB21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8230" y="1346485"/>
              <a:ext cx="4205538" cy="3915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9AE5D8EA-5C3C-0AF4-61CE-7B0BAA34A1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5668" y="1120280"/>
              <a:ext cx="3471099" cy="5399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69D4025-405E-EAA4-DE57-95435B380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8978" y="1298859"/>
              <a:ext cx="4368634" cy="407868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F2E6A4F-48DE-8162-9EA5-3D9E2E28ABDD}"/>
                </a:ext>
              </a:extLst>
            </p:cNvPr>
            <p:cNvSpPr txBox="1"/>
            <p:nvPr/>
          </p:nvSpPr>
          <p:spPr>
            <a:xfrm>
              <a:off x="1703788" y="1060332"/>
              <a:ext cx="821698" cy="477052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0" i="0" u="none" strike="noStrike" cap="none" spc="0" normalizeH="0" baseline="0" dirty="0" err="1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sEPD</a:t>
              </a:r>
              <a:endParaRPr kumimoji="0" lang="en-US" sz="25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9D9033D-94E8-8965-0552-9E00A550DE94}"/>
                </a:ext>
              </a:extLst>
            </p:cNvPr>
            <p:cNvSpPr txBox="1"/>
            <p:nvPr/>
          </p:nvSpPr>
          <p:spPr>
            <a:xfrm>
              <a:off x="6042050" y="1025030"/>
              <a:ext cx="1018867" cy="477052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0" i="0" u="none" strike="noStrike" cap="none" spc="0" normalizeH="0" baseline="0" dirty="0" err="1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EMCal</a:t>
              </a:r>
              <a:endParaRPr kumimoji="0" lang="en-US" sz="25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8EE81BE-807E-90BD-6463-6EC062ABA817}"/>
                </a:ext>
              </a:extLst>
            </p:cNvPr>
            <p:cNvSpPr txBox="1"/>
            <p:nvPr/>
          </p:nvSpPr>
          <p:spPr>
            <a:xfrm>
              <a:off x="9896083" y="785799"/>
              <a:ext cx="768798" cy="477052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5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kumimoji="0" lang="en-US" sz="2500" b="0" i="0" u="none" strike="noStrike" cap="none" spc="0" normalizeH="0" baseline="0" dirty="0" err="1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Cal</a:t>
              </a:r>
              <a:endParaRPr kumimoji="0" lang="en-US" sz="25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573601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94083" y="6519826"/>
            <a:ext cx="393701" cy="3504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6DA0A0-F59B-315F-2E2A-3CDCA18C8CD3}"/>
              </a:ext>
            </a:extLst>
          </p:cNvPr>
          <p:cNvSpPr txBox="1"/>
          <p:nvPr/>
        </p:nvSpPr>
        <p:spPr>
          <a:xfrm>
            <a:off x="3075940" y="3208774"/>
            <a:ext cx="615188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8F1913B-6C22-8BEF-9E89-831D22571DC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72" y="-142876"/>
            <a:ext cx="5796178" cy="63191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CF23257-9AED-2755-6CC4-C208CB028F0E}"/>
              </a:ext>
            </a:extLst>
          </p:cNvPr>
          <p:cNvSpPr txBox="1"/>
          <p:nvPr/>
        </p:nvSpPr>
        <p:spPr>
          <a:xfrm>
            <a:off x="2535011" y="6234213"/>
            <a:ext cx="884214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200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200" dirty="0" err="1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mrad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7030A0"/>
              </a:solidFill>
              <a:effectLst/>
              <a:highlight>
                <a:srgbClr val="FFFF00"/>
              </a:highlight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99E492-4273-A788-2AF8-176A70B6E7BD}"/>
              </a:ext>
            </a:extLst>
          </p:cNvPr>
          <p:cNvSpPr txBox="1"/>
          <p:nvPr/>
        </p:nvSpPr>
        <p:spPr>
          <a:xfrm>
            <a:off x="8828020" y="6264149"/>
            <a:ext cx="884214" cy="430885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mrad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7030A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0E590D68-5178-167D-EE7C-7334C5ADF8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94" y="12242"/>
            <a:ext cx="5990253" cy="616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5224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DF185586794B9FD90DFA27274EE3" ma:contentTypeVersion="13" ma:contentTypeDescription="Create a new document." ma:contentTypeScope="" ma:versionID="c64e1d17e88f2b7efb4dea87ed51cde5">
  <xsd:schema xmlns:xsd="http://www.w3.org/2001/XMLSchema" xmlns:xs="http://www.w3.org/2001/XMLSchema" xmlns:p="http://schemas.microsoft.com/office/2006/metadata/properties" xmlns:ns2="46d32cf5-67aa-4169-8b5a-b88b5954077c" xmlns:ns3="a15366be-a11d-406f-97c0-25efe51bccc8" targetNamespace="http://schemas.microsoft.com/office/2006/metadata/properties" ma:root="true" ma:fieldsID="8c1823be4573f49d13bfd99609298735" ns2:_="" ns3:_="">
    <xsd:import namespace="46d32cf5-67aa-4169-8b5a-b88b5954077c"/>
    <xsd:import namespace="a15366be-a11d-406f-97c0-25efe51bcc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32cf5-67aa-4169-8b5a-b88b59540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2" nillable="true" ma:displayName="Date" ma:default="[today]" ma:format="DateTime" ma:internalName="Date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366be-a11d-406f-97c0-25efe51bc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6d32cf5-67aa-4169-8b5a-b88b5954077c">2024-02-21T14:12:02+00:00</Dat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17D499-D297-406A-B54B-E48C4AD09B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32cf5-67aa-4169-8b5a-b88b5954077c"/>
    <ds:schemaRef ds:uri="a15366be-a11d-406f-97c0-25efe51bcc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7FC6D0-1318-4919-89B5-CF65DF79CEF6}">
  <ds:schemaRefs>
    <ds:schemaRef ds:uri="http://schemas.microsoft.com/office/2006/metadata/properties"/>
    <ds:schemaRef ds:uri="http://schemas.microsoft.com/office/infopath/2007/PartnerControls"/>
    <ds:schemaRef ds:uri="46d32cf5-67aa-4169-8b5a-b88b5954077c"/>
  </ds:schemaRefs>
</ds:datastoreItem>
</file>

<file path=customXml/itemProps3.xml><?xml version="1.0" encoding="utf-8"?>
<ds:datastoreItem xmlns:ds="http://schemas.openxmlformats.org/officeDocument/2006/customXml" ds:itemID="{E86F2207-6B5B-489E-9C4F-A860AF0407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8011</TotalTime>
  <Words>134</Words>
  <Application>Microsoft Office PowerPoint</Application>
  <PresentationFormat>Widescreen</PresentationFormat>
  <Paragraphs>23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BNL</vt:lpstr>
      <vt:lpstr>sPHENIX status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Meeting on Apr. 23, 2024</dc:title>
  <cp:lastModifiedBy>Yip, Kin</cp:lastModifiedBy>
  <cp:revision>77</cp:revision>
  <dcterms:modified xsi:type="dcterms:W3CDTF">2024-04-30T11:31:10Z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0x0101009E72DF185586794B9FD90DFA27274EE3</vt:lpwstr>
  </property>
</Properties>
</file>