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8"/>
  </p:notesMasterIdLst>
  <p:sldIdLst>
    <p:sldId id="256" r:id="rId2"/>
    <p:sldId id="257" r:id="rId3"/>
    <p:sldId id="261" r:id="rId4"/>
    <p:sldId id="258" r:id="rId5"/>
    <p:sldId id="262" r:id="rId6"/>
    <p:sldId id="260"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D1E051-CCCD-4403-8EF8-2EA7999C8E20}" v="2" dt="2024-05-06T15:57:50.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94"/>
  </p:normalViewPr>
  <p:slideViewPr>
    <p:cSldViewPr snapToGrid="0" snapToObjects="1">
      <p:cViewPr varScale="1">
        <p:scale>
          <a:sx n="160" d="100"/>
          <a:sy n="160" d="100"/>
        </p:scale>
        <p:origin x="1722" y="138"/>
      </p:cViewPr>
      <p:guideLst/>
    </p:cSldViewPr>
  </p:slideViewPr>
  <p:notesTextViewPr>
    <p:cViewPr>
      <p:scale>
        <a:sx n="1" d="1"/>
        <a:sy n="1" d="1"/>
      </p:scale>
      <p:origin x="0" y="0"/>
    </p:cViewPr>
  </p:notesTextViewPr>
  <p:notesViewPr>
    <p:cSldViewPr snapToGrid="0" snapToObjects="1">
      <p:cViewPr varScale="1">
        <p:scale>
          <a:sx n="84" d="100"/>
          <a:sy n="84" d="100"/>
        </p:scale>
        <p:origin x="1542" y="-48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ner, Francis" userId="bacbc4c7-fc84-4868-b145-d1a996a384b5" providerId="ADAL" clId="{04D1E051-CCCD-4403-8EF8-2EA7999C8E20}"/>
    <pc:docChg chg="undo custSel addSld delSld modSld sldOrd">
      <pc:chgData name="Craner, Francis" userId="bacbc4c7-fc84-4868-b145-d1a996a384b5" providerId="ADAL" clId="{04D1E051-CCCD-4403-8EF8-2EA7999C8E20}" dt="2024-05-07T15:15:56.934" v="3447" actId="20577"/>
      <pc:docMkLst>
        <pc:docMk/>
      </pc:docMkLst>
      <pc:sldChg chg="modSp mod">
        <pc:chgData name="Craner, Francis" userId="bacbc4c7-fc84-4868-b145-d1a996a384b5" providerId="ADAL" clId="{04D1E051-CCCD-4403-8EF8-2EA7999C8E20}" dt="2024-05-06T20:03:54.791" v="2460" actId="27636"/>
        <pc:sldMkLst>
          <pc:docMk/>
          <pc:sldMk cId="2246755923" sldId="256"/>
        </pc:sldMkLst>
        <pc:spChg chg="mod">
          <ac:chgData name="Craner, Francis" userId="bacbc4c7-fc84-4868-b145-d1a996a384b5" providerId="ADAL" clId="{04D1E051-CCCD-4403-8EF8-2EA7999C8E20}" dt="2024-05-06T20:03:54.791" v="2460" actId="27636"/>
          <ac:spMkLst>
            <pc:docMk/>
            <pc:sldMk cId="2246755923" sldId="256"/>
            <ac:spMk id="2" creationId="{1C156CBC-DA70-7741-BB3F-BCDBBE052F88}"/>
          </ac:spMkLst>
        </pc:spChg>
        <pc:spChg chg="mod">
          <ac:chgData name="Craner, Francis" userId="bacbc4c7-fc84-4868-b145-d1a996a384b5" providerId="ADAL" clId="{04D1E051-CCCD-4403-8EF8-2EA7999C8E20}" dt="2024-05-06T15:25:18.171" v="10" actId="20577"/>
          <ac:spMkLst>
            <pc:docMk/>
            <pc:sldMk cId="2246755923" sldId="256"/>
            <ac:spMk id="3" creationId="{FDB0E14B-6889-F849-8A8C-D01D7C36038D}"/>
          </ac:spMkLst>
        </pc:spChg>
      </pc:sldChg>
      <pc:sldChg chg="del">
        <pc:chgData name="Craner, Francis" userId="bacbc4c7-fc84-4868-b145-d1a996a384b5" providerId="ADAL" clId="{04D1E051-CCCD-4403-8EF8-2EA7999C8E20}" dt="2024-05-06T15:25:22.111" v="11" actId="47"/>
        <pc:sldMkLst>
          <pc:docMk/>
          <pc:sldMk cId="1470422500" sldId="257"/>
        </pc:sldMkLst>
      </pc:sldChg>
      <pc:sldChg chg="modSp new mod">
        <pc:chgData name="Craner, Francis" userId="bacbc4c7-fc84-4868-b145-d1a996a384b5" providerId="ADAL" clId="{04D1E051-CCCD-4403-8EF8-2EA7999C8E20}" dt="2024-05-07T11:37:27.537" v="2925" actId="313"/>
        <pc:sldMkLst>
          <pc:docMk/>
          <pc:sldMk cId="2232448115" sldId="257"/>
        </pc:sldMkLst>
        <pc:spChg chg="mod">
          <ac:chgData name="Craner, Francis" userId="bacbc4c7-fc84-4868-b145-d1a996a384b5" providerId="ADAL" clId="{04D1E051-CCCD-4403-8EF8-2EA7999C8E20}" dt="2024-05-07T11:36:18.366" v="2919" actId="6549"/>
          <ac:spMkLst>
            <pc:docMk/>
            <pc:sldMk cId="2232448115" sldId="257"/>
            <ac:spMk id="2" creationId="{C98B04F3-9D32-95A1-BE5D-443A75EAECE8}"/>
          </ac:spMkLst>
        </pc:spChg>
        <pc:spChg chg="mod">
          <ac:chgData name="Craner, Francis" userId="bacbc4c7-fc84-4868-b145-d1a996a384b5" providerId="ADAL" clId="{04D1E051-CCCD-4403-8EF8-2EA7999C8E20}" dt="2024-05-07T11:37:27.537" v="2925" actId="313"/>
          <ac:spMkLst>
            <pc:docMk/>
            <pc:sldMk cId="2232448115" sldId="257"/>
            <ac:spMk id="3" creationId="{39A84D89-C96E-68F4-9022-C71EB713B3FC}"/>
          </ac:spMkLst>
        </pc:spChg>
      </pc:sldChg>
      <pc:sldChg chg="modSp new mod ord">
        <pc:chgData name="Craner, Francis" userId="bacbc4c7-fc84-4868-b145-d1a996a384b5" providerId="ADAL" clId="{04D1E051-CCCD-4403-8EF8-2EA7999C8E20}" dt="2024-05-07T15:15:56.934" v="3447" actId="20577"/>
        <pc:sldMkLst>
          <pc:docMk/>
          <pc:sldMk cId="2534274" sldId="258"/>
        </pc:sldMkLst>
        <pc:spChg chg="mod">
          <ac:chgData name="Craner, Francis" userId="bacbc4c7-fc84-4868-b145-d1a996a384b5" providerId="ADAL" clId="{04D1E051-CCCD-4403-8EF8-2EA7999C8E20}" dt="2024-05-06T19:35:34.681" v="2247" actId="20577"/>
          <ac:spMkLst>
            <pc:docMk/>
            <pc:sldMk cId="2534274" sldId="258"/>
            <ac:spMk id="2" creationId="{ACB8ED89-2671-04E6-F562-1A9A078A8BFE}"/>
          </ac:spMkLst>
        </pc:spChg>
        <pc:spChg chg="mod">
          <ac:chgData name="Craner, Francis" userId="bacbc4c7-fc84-4868-b145-d1a996a384b5" providerId="ADAL" clId="{04D1E051-CCCD-4403-8EF8-2EA7999C8E20}" dt="2024-05-07T15:15:56.934" v="3447" actId="20577"/>
          <ac:spMkLst>
            <pc:docMk/>
            <pc:sldMk cId="2534274" sldId="258"/>
            <ac:spMk id="3" creationId="{03EF43CD-171F-BF78-245D-752478C131AE}"/>
          </ac:spMkLst>
        </pc:spChg>
      </pc:sldChg>
      <pc:sldChg chg="del">
        <pc:chgData name="Craner, Francis" userId="bacbc4c7-fc84-4868-b145-d1a996a384b5" providerId="ADAL" clId="{04D1E051-CCCD-4403-8EF8-2EA7999C8E20}" dt="2024-05-06T15:25:22.927" v="12" actId="47"/>
        <pc:sldMkLst>
          <pc:docMk/>
          <pc:sldMk cId="645959895" sldId="258"/>
        </pc:sldMkLst>
      </pc:sldChg>
      <pc:sldChg chg="addSp modSp new del mod ord">
        <pc:chgData name="Craner, Francis" userId="bacbc4c7-fc84-4868-b145-d1a996a384b5" providerId="ADAL" clId="{04D1E051-CCCD-4403-8EF8-2EA7999C8E20}" dt="2024-05-06T21:22:36.960" v="2463" actId="47"/>
        <pc:sldMkLst>
          <pc:docMk/>
          <pc:sldMk cId="1960012745" sldId="259"/>
        </pc:sldMkLst>
        <pc:spChg chg="mod">
          <ac:chgData name="Craner, Francis" userId="bacbc4c7-fc84-4868-b145-d1a996a384b5" providerId="ADAL" clId="{04D1E051-CCCD-4403-8EF8-2EA7999C8E20}" dt="2024-05-06T15:41:59.356" v="1410" actId="20577"/>
          <ac:spMkLst>
            <pc:docMk/>
            <pc:sldMk cId="1960012745" sldId="259"/>
            <ac:spMk id="2" creationId="{EB72687E-FD39-0562-BEEC-F612F02F2A11}"/>
          </ac:spMkLst>
        </pc:spChg>
        <pc:spChg chg="mod">
          <ac:chgData name="Craner, Francis" userId="bacbc4c7-fc84-4868-b145-d1a996a384b5" providerId="ADAL" clId="{04D1E051-CCCD-4403-8EF8-2EA7999C8E20}" dt="2024-05-06T15:43:59.121" v="1471" actId="20577"/>
          <ac:spMkLst>
            <pc:docMk/>
            <pc:sldMk cId="1960012745" sldId="259"/>
            <ac:spMk id="3" creationId="{9AF5E756-3324-317A-CC7C-8C524E1F64F1}"/>
          </ac:spMkLst>
        </pc:spChg>
        <pc:picChg chg="add">
          <ac:chgData name="Craner, Francis" userId="bacbc4c7-fc84-4868-b145-d1a996a384b5" providerId="ADAL" clId="{04D1E051-CCCD-4403-8EF8-2EA7999C8E20}" dt="2024-05-06T15:44:01.295" v="1472" actId="22"/>
          <ac:picMkLst>
            <pc:docMk/>
            <pc:sldMk cId="1960012745" sldId="259"/>
            <ac:picMk id="6" creationId="{544ADAE3-E0B9-02C3-0DF1-99915F94BAC7}"/>
          </ac:picMkLst>
        </pc:picChg>
      </pc:sldChg>
      <pc:sldChg chg="del">
        <pc:chgData name="Craner, Francis" userId="bacbc4c7-fc84-4868-b145-d1a996a384b5" providerId="ADAL" clId="{04D1E051-CCCD-4403-8EF8-2EA7999C8E20}" dt="2024-05-06T15:25:24.166" v="13" actId="47"/>
        <pc:sldMkLst>
          <pc:docMk/>
          <pc:sldMk cId="3230313074" sldId="259"/>
        </pc:sldMkLst>
      </pc:sldChg>
      <pc:sldChg chg="modSp new mod ord">
        <pc:chgData name="Craner, Francis" userId="bacbc4c7-fc84-4868-b145-d1a996a384b5" providerId="ADAL" clId="{04D1E051-CCCD-4403-8EF8-2EA7999C8E20}" dt="2024-05-07T12:16:36.464" v="3382" actId="20577"/>
        <pc:sldMkLst>
          <pc:docMk/>
          <pc:sldMk cId="4068553621" sldId="260"/>
        </pc:sldMkLst>
        <pc:spChg chg="mod">
          <ac:chgData name="Craner, Francis" userId="bacbc4c7-fc84-4868-b145-d1a996a384b5" providerId="ADAL" clId="{04D1E051-CCCD-4403-8EF8-2EA7999C8E20}" dt="2024-05-06T15:50:32.092" v="1503" actId="20577"/>
          <ac:spMkLst>
            <pc:docMk/>
            <pc:sldMk cId="4068553621" sldId="260"/>
            <ac:spMk id="2" creationId="{D027E280-801C-A399-B260-7A34EEDB0DA7}"/>
          </ac:spMkLst>
        </pc:spChg>
        <pc:spChg chg="mod">
          <ac:chgData name="Craner, Francis" userId="bacbc4c7-fc84-4868-b145-d1a996a384b5" providerId="ADAL" clId="{04D1E051-CCCD-4403-8EF8-2EA7999C8E20}" dt="2024-05-07T12:16:36.464" v="3382" actId="20577"/>
          <ac:spMkLst>
            <pc:docMk/>
            <pc:sldMk cId="4068553621" sldId="260"/>
            <ac:spMk id="3" creationId="{115F3925-43E8-074A-7312-73346CC915F2}"/>
          </ac:spMkLst>
        </pc:spChg>
      </pc:sldChg>
      <pc:sldChg chg="new del">
        <pc:chgData name="Craner, Francis" userId="bacbc4c7-fc84-4868-b145-d1a996a384b5" providerId="ADAL" clId="{04D1E051-CCCD-4403-8EF8-2EA7999C8E20}" dt="2024-05-06T15:57:35.823" v="1850" actId="680"/>
        <pc:sldMkLst>
          <pc:docMk/>
          <pc:sldMk cId="3393470879" sldId="261"/>
        </pc:sldMkLst>
      </pc:sldChg>
      <pc:sldChg chg="addSp modSp new ord">
        <pc:chgData name="Craner, Francis" userId="bacbc4c7-fc84-4868-b145-d1a996a384b5" providerId="ADAL" clId="{04D1E051-CCCD-4403-8EF8-2EA7999C8E20}" dt="2024-05-06T16:00:25.936" v="1926"/>
        <pc:sldMkLst>
          <pc:docMk/>
          <pc:sldMk cId="3736965285" sldId="261"/>
        </pc:sldMkLst>
        <pc:picChg chg="add mod">
          <ac:chgData name="Craner, Francis" userId="bacbc4c7-fc84-4868-b145-d1a996a384b5" providerId="ADAL" clId="{04D1E051-CCCD-4403-8EF8-2EA7999C8E20}" dt="2024-05-06T15:57:50.490" v="1853" actId="1076"/>
          <ac:picMkLst>
            <pc:docMk/>
            <pc:sldMk cId="3736965285" sldId="261"/>
            <ac:picMk id="1026" creationId="{7885E78C-BDAF-931E-5C7E-6513F2E9B806}"/>
          </ac:picMkLst>
        </pc:picChg>
      </pc:sldChg>
      <pc:sldChg chg="modSp new mod ord">
        <pc:chgData name="Craner, Francis" userId="bacbc4c7-fc84-4868-b145-d1a996a384b5" providerId="ADAL" clId="{04D1E051-CCCD-4403-8EF8-2EA7999C8E20}" dt="2024-05-07T12:05:07.869" v="3302" actId="20577"/>
        <pc:sldMkLst>
          <pc:docMk/>
          <pc:sldMk cId="3259114040" sldId="262"/>
        </pc:sldMkLst>
        <pc:spChg chg="mod">
          <ac:chgData name="Craner, Francis" userId="bacbc4c7-fc84-4868-b145-d1a996a384b5" providerId="ADAL" clId="{04D1E051-CCCD-4403-8EF8-2EA7999C8E20}" dt="2024-05-07T12:05:07.869" v="3302" actId="20577"/>
          <ac:spMkLst>
            <pc:docMk/>
            <pc:sldMk cId="3259114040" sldId="262"/>
            <ac:spMk id="2" creationId="{08473D82-F189-AF4D-4BDE-A4ADA20F5D7C}"/>
          </ac:spMkLst>
        </pc:spChg>
        <pc:spChg chg="mod">
          <ac:chgData name="Craner, Francis" userId="bacbc4c7-fc84-4868-b145-d1a996a384b5" providerId="ADAL" clId="{04D1E051-CCCD-4403-8EF8-2EA7999C8E20}" dt="2024-05-07T11:42:07.975" v="2961"/>
          <ac:spMkLst>
            <pc:docMk/>
            <pc:sldMk cId="3259114040" sldId="262"/>
            <ac:spMk id="3" creationId="{04B5252B-3071-2E88-A1E8-3B66A968494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36F475-F7F5-6C41-B37C-656C49194CAF}" type="datetimeFigureOut">
              <a:rPr lang="en-US" smtClean="0"/>
              <a:t>5/7/2024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1</a:t>
            </a:fld>
            <a:endParaRPr lang="en-US"/>
          </a:p>
        </p:txBody>
      </p:sp>
    </p:spTree>
    <p:extLst>
      <p:ext uri="{BB962C8B-B14F-4D97-AF65-F5344CB8AC3E}">
        <p14:creationId xmlns:p14="http://schemas.microsoft.com/office/powerpoint/2010/main" val="2986111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normAutofit/>
          </a:bodyPr>
          <a:lstStyle/>
          <a:p>
            <a:r>
              <a:rPr lang="en-US" dirty="0"/>
              <a:t>TAKE FIVE for Safety-</a:t>
            </a:r>
            <a:br>
              <a:rPr lang="en-US" dirty="0"/>
            </a:br>
            <a:r>
              <a:rPr lang="en-US" sz="2700" dirty="0"/>
              <a:t>Electrically Safe Work Condition</a:t>
            </a:r>
            <a:br>
              <a:rPr lang="en-US" dirty="0"/>
            </a:br>
            <a:endParaRPr lang="en-US"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May 7, 2024</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Frank Craner  </a:t>
            </a:r>
          </a:p>
        </p:txBody>
      </p:sp>
    </p:spTree>
    <p:extLst>
      <p:ext uri="{BB962C8B-B14F-4D97-AF65-F5344CB8AC3E}">
        <p14:creationId xmlns:p14="http://schemas.microsoft.com/office/powerpoint/2010/main" val="224675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B04F3-9D32-95A1-BE5D-443A75EAECE8}"/>
              </a:ext>
            </a:extLst>
          </p:cNvPr>
          <p:cNvSpPr>
            <a:spLocks noGrp="1"/>
          </p:cNvSpPr>
          <p:nvPr>
            <p:ph type="title"/>
          </p:nvPr>
        </p:nvSpPr>
        <p:spPr/>
        <p:txBody>
          <a:bodyPr/>
          <a:lstStyle/>
          <a:p>
            <a:r>
              <a:rPr lang="en-US" dirty="0"/>
              <a:t>What is an “Electrically Safe Work Condition”</a:t>
            </a:r>
          </a:p>
        </p:txBody>
      </p:sp>
      <p:sp>
        <p:nvSpPr>
          <p:cNvPr id="3" name="Content Placeholder 2">
            <a:extLst>
              <a:ext uri="{FF2B5EF4-FFF2-40B4-BE49-F238E27FC236}">
                <a16:creationId xmlns:a16="http://schemas.microsoft.com/office/drawing/2014/main" id="{39A84D89-C96E-68F4-9022-C71EB713B3FC}"/>
              </a:ext>
            </a:extLst>
          </p:cNvPr>
          <p:cNvSpPr>
            <a:spLocks noGrp="1"/>
          </p:cNvSpPr>
          <p:nvPr>
            <p:ph idx="1"/>
          </p:nvPr>
        </p:nvSpPr>
        <p:spPr>
          <a:xfrm>
            <a:off x="428625" y="1825626"/>
            <a:ext cx="8286750" cy="4354045"/>
          </a:xfrm>
        </p:spPr>
        <p:txBody>
          <a:bodyPr>
            <a:normAutofit/>
          </a:bodyPr>
          <a:lstStyle/>
          <a:p>
            <a:pPr marL="342900" indent="-342900">
              <a:buFont typeface="Arial" panose="020B0604020202020204" pitchFamily="34" charset="0"/>
              <a:buChar char="•"/>
            </a:pPr>
            <a:r>
              <a:rPr lang="en-US" dirty="0"/>
              <a:t>NFPA 70E defines it as “a state in which an electrical conductor or circuit part has been: </a:t>
            </a:r>
          </a:p>
          <a:p>
            <a:pPr marL="685800" lvl="1" indent="-342900"/>
            <a:r>
              <a:rPr lang="en-US" dirty="0"/>
              <a:t>disconnected from energized parts, </a:t>
            </a:r>
          </a:p>
          <a:p>
            <a:pPr marL="685800" lvl="1" indent="-342900"/>
            <a:r>
              <a:rPr lang="en-US" dirty="0"/>
              <a:t>locked/tagged in accordance with established standards, </a:t>
            </a:r>
          </a:p>
          <a:p>
            <a:pPr marL="685800" lvl="1" indent="-342900"/>
            <a:r>
              <a:rPr lang="en-US" dirty="0"/>
              <a:t>tested to verify the absence of voltage, and if necessary,</a:t>
            </a:r>
          </a:p>
          <a:p>
            <a:pPr marL="685800" lvl="1" indent="-342900"/>
            <a:r>
              <a:rPr lang="en-US" dirty="0"/>
              <a:t>temporarily grounded for personnel protection”. </a:t>
            </a:r>
          </a:p>
          <a:p>
            <a:pPr marL="342900" indent="-342900">
              <a:buFont typeface="Arial" panose="020B0604020202020204" pitchFamily="34" charset="0"/>
              <a:buChar char="•"/>
            </a:pPr>
            <a:r>
              <a:rPr lang="en-US" dirty="0"/>
              <a:t>An Electrically Safe Work Condition is “a state wherein </a:t>
            </a:r>
            <a:r>
              <a:rPr lang="en-US" b="1" dirty="0"/>
              <a:t>all </a:t>
            </a:r>
            <a:r>
              <a:rPr lang="en-US" dirty="0"/>
              <a:t>hazardous electrical conductors or circuit parts to which a worker </a:t>
            </a:r>
            <a:r>
              <a:rPr lang="en-US" b="1" dirty="0"/>
              <a:t>might</a:t>
            </a:r>
            <a:r>
              <a:rPr lang="en-US" dirty="0"/>
              <a:t> be exposed are maintained in a de-energized state for the purpose of </a:t>
            </a:r>
            <a:r>
              <a:rPr lang="en-US" b="1" dirty="0"/>
              <a:t>temporarily eliminating </a:t>
            </a:r>
            <a:r>
              <a:rPr lang="en-US" dirty="0"/>
              <a:t>electrical hazards for a period of time for which the state is maintained.”</a:t>
            </a:r>
          </a:p>
        </p:txBody>
      </p:sp>
      <p:sp>
        <p:nvSpPr>
          <p:cNvPr id="4" name="Slide Number Placeholder 3">
            <a:extLst>
              <a:ext uri="{FF2B5EF4-FFF2-40B4-BE49-F238E27FC236}">
                <a16:creationId xmlns:a16="http://schemas.microsoft.com/office/drawing/2014/main" id="{43A3CC20-1D42-C767-40E5-5D4AA59018EF}"/>
              </a:ext>
            </a:extLst>
          </p:cNvPr>
          <p:cNvSpPr>
            <a:spLocks noGrp="1"/>
          </p:cNvSpPr>
          <p:nvPr>
            <p:ph type="sldNum" sz="quarter" idx="4"/>
          </p:nvPr>
        </p:nvSpPr>
        <p:spPr/>
        <p:txBody>
          <a:bodyPr/>
          <a:lstStyle/>
          <a:p>
            <a:fld id="{933A556B-7C63-244D-9B7C-B0EA8042B330}" type="slidenum">
              <a:rPr lang="en-US" smtClean="0"/>
              <a:pPr/>
              <a:t>2</a:t>
            </a:fld>
            <a:endParaRPr lang="en-US" sz="750" dirty="0"/>
          </a:p>
        </p:txBody>
      </p:sp>
    </p:spTree>
    <p:extLst>
      <p:ext uri="{BB962C8B-B14F-4D97-AF65-F5344CB8AC3E}">
        <p14:creationId xmlns:p14="http://schemas.microsoft.com/office/powerpoint/2010/main" val="2232448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A187AE-1AF0-D1A9-0551-ED9C489789FD}"/>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pic>
        <p:nvPicPr>
          <p:cNvPr id="1026" name="Picture 2" descr="OSHA Hierarchy of Controls - MAKESafe Tools">
            <a:extLst>
              <a:ext uri="{FF2B5EF4-FFF2-40B4-BE49-F238E27FC236}">
                <a16:creationId xmlns:a16="http://schemas.microsoft.com/office/drawing/2014/main" id="{7885E78C-BDAF-931E-5C7E-6513F2E9B8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8" y="176279"/>
            <a:ext cx="9144000" cy="552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965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8ED89-2671-04E6-F562-1A9A078A8BFE}"/>
              </a:ext>
            </a:extLst>
          </p:cNvPr>
          <p:cNvSpPr>
            <a:spLocks noGrp="1"/>
          </p:cNvSpPr>
          <p:nvPr>
            <p:ph type="title"/>
          </p:nvPr>
        </p:nvSpPr>
        <p:spPr/>
        <p:txBody>
          <a:bodyPr/>
          <a:lstStyle/>
          <a:p>
            <a:r>
              <a:rPr lang="en-US" dirty="0"/>
              <a:t>More from NFPA 70E</a:t>
            </a:r>
          </a:p>
        </p:txBody>
      </p:sp>
      <p:sp>
        <p:nvSpPr>
          <p:cNvPr id="3" name="Content Placeholder 2">
            <a:extLst>
              <a:ext uri="{FF2B5EF4-FFF2-40B4-BE49-F238E27FC236}">
                <a16:creationId xmlns:a16="http://schemas.microsoft.com/office/drawing/2014/main" id="{03EF43CD-171F-BF78-245D-752478C131AE}"/>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dirty="0"/>
              <a:t>The ability of an employee to use personal protective equipment (PPE) </a:t>
            </a:r>
            <a:r>
              <a:rPr lang="en-US" u="sng" dirty="0"/>
              <a:t>doesn’t allow </a:t>
            </a:r>
            <a:r>
              <a:rPr lang="en-US" dirty="0"/>
              <a:t>an employer to permit unjustified exposure to energized electrical parts.  </a:t>
            </a:r>
          </a:p>
          <a:p>
            <a:pPr marL="342900" indent="-342900">
              <a:buFont typeface="Arial" panose="020B0604020202020204" pitchFamily="34" charset="0"/>
              <a:buChar char="•"/>
            </a:pPr>
            <a:r>
              <a:rPr lang="en-US" dirty="0"/>
              <a:t>Creating an ESWC always includes the verification of the lack of voltage.   </a:t>
            </a:r>
          </a:p>
          <a:p>
            <a:pPr marL="342900" indent="-342900">
              <a:buFont typeface="Arial" panose="020B0604020202020204" pitchFamily="34" charset="0"/>
              <a:buChar char="•"/>
            </a:pPr>
            <a:r>
              <a:rPr lang="en-US" dirty="0"/>
              <a:t>OSHA Subpart S, NFPA 70E, and SBMS all require the ESWC to be </a:t>
            </a:r>
            <a:r>
              <a:rPr lang="en-US" b="1" dirty="0"/>
              <a:t>the default condition </a:t>
            </a:r>
            <a:r>
              <a:rPr lang="en-US" dirty="0"/>
              <a:t>for </a:t>
            </a:r>
            <a:r>
              <a:rPr lang="en-US"/>
              <a:t>working.</a:t>
            </a:r>
            <a:endParaRPr lang="en-US" dirty="0"/>
          </a:p>
          <a:p>
            <a:pPr marL="342900" indent="-342900">
              <a:buFont typeface="Arial" panose="020B0604020202020204" pitchFamily="34" charset="0"/>
              <a:buChar char="•"/>
            </a:pPr>
            <a:r>
              <a:rPr lang="en-US" dirty="0"/>
              <a:t>The level of difficulty and time needed to establish an ESWC are not considered in the standards. </a:t>
            </a:r>
          </a:p>
          <a:p>
            <a:pPr marL="342900" indent="-342900">
              <a:buFont typeface="Arial" panose="020B0604020202020204" pitchFamily="34" charset="0"/>
              <a:buChar char="•"/>
            </a:pPr>
            <a:endParaRPr lang="en-US" dirty="0"/>
          </a:p>
          <a:p>
            <a:r>
              <a:rPr lang="en-US" dirty="0"/>
              <a:t> </a:t>
            </a:r>
          </a:p>
          <a:p>
            <a:endParaRPr lang="en-US" dirty="0"/>
          </a:p>
        </p:txBody>
      </p:sp>
      <p:sp>
        <p:nvSpPr>
          <p:cNvPr id="4" name="Slide Number Placeholder 3">
            <a:extLst>
              <a:ext uri="{FF2B5EF4-FFF2-40B4-BE49-F238E27FC236}">
                <a16:creationId xmlns:a16="http://schemas.microsoft.com/office/drawing/2014/main" id="{C7BF2739-816A-66B5-36B8-787B4FD10D42}"/>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spTree>
    <p:extLst>
      <p:ext uri="{BB962C8B-B14F-4D97-AF65-F5344CB8AC3E}">
        <p14:creationId xmlns:p14="http://schemas.microsoft.com/office/powerpoint/2010/main" val="2534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3D82-F189-AF4D-4BDE-A4ADA20F5D7C}"/>
              </a:ext>
            </a:extLst>
          </p:cNvPr>
          <p:cNvSpPr>
            <a:spLocks noGrp="1"/>
          </p:cNvSpPr>
          <p:nvPr>
            <p:ph type="title"/>
          </p:nvPr>
        </p:nvSpPr>
        <p:spPr/>
        <p:txBody>
          <a:bodyPr/>
          <a:lstStyle/>
          <a:p>
            <a:r>
              <a:rPr lang="en-US" dirty="0"/>
              <a:t>The BNL Procedure (SBMS)			</a:t>
            </a:r>
          </a:p>
        </p:txBody>
      </p:sp>
      <p:sp>
        <p:nvSpPr>
          <p:cNvPr id="3" name="Content Placeholder 2">
            <a:extLst>
              <a:ext uri="{FF2B5EF4-FFF2-40B4-BE49-F238E27FC236}">
                <a16:creationId xmlns:a16="http://schemas.microsoft.com/office/drawing/2014/main" id="{04B5252B-3071-2E88-A1E8-3B66A9684940}"/>
              </a:ext>
            </a:extLst>
          </p:cNvPr>
          <p:cNvSpPr>
            <a:spLocks noGrp="1"/>
          </p:cNvSpPr>
          <p:nvPr>
            <p:ph idx="1"/>
          </p:nvPr>
        </p:nvSpPr>
        <p:spPr/>
        <p:txBody>
          <a:bodyPr/>
          <a:lstStyle/>
          <a:p>
            <a:pPr marL="342900" indent="-342900">
              <a:buFont typeface="Arial" panose="020B0604020202020204" pitchFamily="34" charset="0"/>
              <a:buChar char="•"/>
            </a:pPr>
            <a:r>
              <a:rPr lang="en-US" dirty="0"/>
              <a:t>The Electrical Safety and LOTO Subject Areas incorporate the Electrically Safe Work Condition into the planning and conduct of electrical work.</a:t>
            </a:r>
          </a:p>
          <a:p>
            <a:pPr marL="342900" indent="-342900">
              <a:buFont typeface="Arial" panose="020B0604020202020204" pitchFamily="34" charset="0"/>
              <a:buChar char="•"/>
            </a:pPr>
            <a:r>
              <a:rPr lang="en-US" dirty="0"/>
              <a:t>De-energize the system (working de-energized). Hazard elimination must be the first priority when planning a task which involves working on exposed conductors and circuit parts. Placing equipment in an electrically safe work condition (ESWC) prior to performing work must be prioritized in the work planning process. </a:t>
            </a:r>
          </a:p>
          <a:p>
            <a:pPr marL="342900" indent="-342900">
              <a:buFont typeface="Arial" panose="020B0604020202020204" pitchFamily="34" charset="0"/>
              <a:buChar char="•"/>
            </a:pPr>
            <a:r>
              <a:rPr lang="en-US" dirty="0"/>
              <a:t>When fully executed, the potential for electrical hazard exposure is removed.</a:t>
            </a:r>
          </a:p>
          <a:p>
            <a:pPr marL="342900"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ED06571C-E80D-C160-A39D-586962819965}"/>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spTree>
    <p:extLst>
      <p:ext uri="{BB962C8B-B14F-4D97-AF65-F5344CB8AC3E}">
        <p14:creationId xmlns:p14="http://schemas.microsoft.com/office/powerpoint/2010/main" val="3259114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E280-801C-A399-B260-7A34EEDB0DA7}"/>
              </a:ext>
            </a:extLst>
          </p:cNvPr>
          <p:cNvSpPr>
            <a:spLocks noGrp="1"/>
          </p:cNvSpPr>
          <p:nvPr>
            <p:ph type="title"/>
          </p:nvPr>
        </p:nvSpPr>
        <p:spPr/>
        <p:txBody>
          <a:bodyPr/>
          <a:lstStyle/>
          <a:p>
            <a:r>
              <a:rPr lang="en-US" dirty="0"/>
              <a:t>What are the benefits?</a:t>
            </a:r>
          </a:p>
        </p:txBody>
      </p:sp>
      <p:sp>
        <p:nvSpPr>
          <p:cNvPr id="3" name="Content Placeholder 2">
            <a:extLst>
              <a:ext uri="{FF2B5EF4-FFF2-40B4-BE49-F238E27FC236}">
                <a16:creationId xmlns:a16="http://schemas.microsoft.com/office/drawing/2014/main" id="{115F3925-43E8-074A-7312-73346CC915F2}"/>
              </a:ext>
            </a:extLst>
          </p:cNvPr>
          <p:cNvSpPr>
            <a:spLocks noGrp="1"/>
          </p:cNvSpPr>
          <p:nvPr>
            <p:ph idx="1"/>
          </p:nvPr>
        </p:nvSpPr>
        <p:spPr/>
        <p:txBody>
          <a:bodyPr>
            <a:normAutofit/>
          </a:bodyPr>
          <a:lstStyle/>
          <a:p>
            <a:r>
              <a:rPr lang="en-US" dirty="0"/>
              <a:t>An Electrically Safe Work Condition:</a:t>
            </a:r>
          </a:p>
          <a:p>
            <a:pPr marL="342900" indent="-342900">
              <a:buFont typeface="Arial" panose="020B0604020202020204" pitchFamily="34" charset="0"/>
              <a:buChar char="•"/>
            </a:pPr>
            <a:r>
              <a:rPr lang="en-US" dirty="0"/>
              <a:t>Eliminates the potential for exposure to hazardous electrical energy on that job.</a:t>
            </a:r>
          </a:p>
          <a:p>
            <a:pPr marL="342900" indent="-342900">
              <a:buFont typeface="Arial" panose="020B0604020202020204" pitchFamily="34" charset="0"/>
              <a:buChar char="•"/>
            </a:pPr>
            <a:r>
              <a:rPr lang="en-US" dirty="0"/>
              <a:t>Eliminates the potential for electrical injuries on that job.</a:t>
            </a:r>
          </a:p>
          <a:p>
            <a:pPr marL="342900" indent="-342900">
              <a:buFont typeface="Arial" panose="020B0604020202020204" pitchFamily="34" charset="0"/>
              <a:buChar char="•"/>
            </a:pPr>
            <a:r>
              <a:rPr lang="en-US" dirty="0"/>
              <a:t>Provides needed protection against common mistakes.</a:t>
            </a:r>
          </a:p>
          <a:p>
            <a:pPr marL="342900" indent="-342900">
              <a:buFont typeface="Arial" panose="020B0604020202020204" pitchFamily="34" charset="0"/>
              <a:buChar char="•"/>
            </a:pPr>
            <a:r>
              <a:rPr lang="en-US" dirty="0"/>
              <a:t>Reduces the need for workers to have advanced or specialized knowledge of systems to work safely</a:t>
            </a:r>
          </a:p>
          <a:p>
            <a:pPr marL="342900" indent="-342900">
              <a:buFont typeface="Arial" panose="020B0604020202020204" pitchFamily="34" charset="0"/>
              <a:buChar char="•"/>
            </a:pPr>
            <a:r>
              <a:rPr lang="en-US" dirty="0"/>
              <a:t>Complies with OSHA and SBMS Standards. </a:t>
            </a:r>
          </a:p>
          <a:p>
            <a:pPr marL="342900" indent="-342900">
              <a:buFont typeface="Arial" panose="020B0604020202020204" pitchFamily="34" charset="0"/>
              <a:buChar char="•"/>
            </a:pPr>
            <a:r>
              <a:rPr lang="en-US" dirty="0"/>
              <a:t>Changes “the hazardous condition won’t happen, because…” to “the hazardous condition </a:t>
            </a:r>
            <a:r>
              <a:rPr lang="en-US"/>
              <a:t>is infeasible”.</a:t>
            </a:r>
            <a:endParaRPr lang="en-US" dirty="0"/>
          </a:p>
        </p:txBody>
      </p:sp>
      <p:sp>
        <p:nvSpPr>
          <p:cNvPr id="4" name="Slide Number Placeholder 3">
            <a:extLst>
              <a:ext uri="{FF2B5EF4-FFF2-40B4-BE49-F238E27FC236}">
                <a16:creationId xmlns:a16="http://schemas.microsoft.com/office/drawing/2014/main" id="{EBA9C4C8-602F-4994-434C-1AAB424A7717}"/>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spTree>
    <p:extLst>
      <p:ext uri="{BB962C8B-B14F-4D97-AF65-F5344CB8AC3E}">
        <p14:creationId xmlns:p14="http://schemas.microsoft.com/office/powerpoint/2010/main" val="4068553621"/>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 (1)</Template>
  <TotalTime>5421</TotalTime>
  <Words>393</Words>
  <Application>Microsoft Office PowerPoint</Application>
  <PresentationFormat>On-screen Show (4:3)</PresentationFormat>
  <Paragraphs>35</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BNL</vt:lpstr>
      <vt:lpstr>TAKE FIVE for Safety- Electrically Safe Work Condition </vt:lpstr>
      <vt:lpstr>What is an “Electrically Safe Work Condition”</vt:lpstr>
      <vt:lpstr>PowerPoint Presentation</vt:lpstr>
      <vt:lpstr>More from NFPA 70E</vt:lpstr>
      <vt:lpstr>The BNL Procedure (SBMS)   </vt:lpstr>
      <vt:lpstr>What are the benefits?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Craner, Francis</dc:creator>
  <cp:keywords/>
  <dc:description/>
  <cp:lastModifiedBy>Craner, Francis</cp:lastModifiedBy>
  <cp:revision>38</cp:revision>
  <cp:lastPrinted>2023-07-18T16:26:11Z</cp:lastPrinted>
  <dcterms:created xsi:type="dcterms:W3CDTF">2021-06-07T15:08:31Z</dcterms:created>
  <dcterms:modified xsi:type="dcterms:W3CDTF">2024-05-07T15:16:00Z</dcterms:modified>
  <cp:category/>
</cp:coreProperties>
</file>