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1"/>
            <a:ext cx="11049000" cy="566530"/>
          </a:xfrm>
        </p:spPr>
        <p:txBody>
          <a:bodyPr>
            <a:noAutofit/>
          </a:bodyPr>
          <a:lstStyle/>
          <a:p>
            <a:r>
              <a:rPr lang="en-US" sz="3600" u="sng" dirty="0"/>
              <a:t>Injector Status</a:t>
            </a:r>
            <a:r>
              <a:rPr lang="en-US" sz="3600" dirty="0"/>
              <a:t> </a:t>
            </a:r>
            <a:r>
              <a:rPr lang="en-US" sz="2800" dirty="0"/>
              <a:t>Time meeting, 5/7/24</a:t>
            </a:r>
            <a:r>
              <a:rPr lang="en-US" sz="36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EFDAE-489B-8823-2EBB-7B448E79CE7A}"/>
              </a:ext>
            </a:extLst>
          </p:cNvPr>
          <p:cNvSpPr txBox="1"/>
          <p:nvPr/>
        </p:nvSpPr>
        <p:spPr>
          <a:xfrm>
            <a:off x="241947" y="890122"/>
            <a:ext cx="60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operations supporting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RHIC fills ~1.3x10</a:t>
            </a:r>
            <a:r>
              <a:rPr lang="en-US" baseline="30000" dirty="0"/>
              <a:t>11</a:t>
            </a:r>
            <a:r>
              <a:rPr lang="en-US" dirty="0"/>
              <a:t>/bunch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intensity for scrubbing and APEX (up to 3.9x10</a:t>
            </a:r>
            <a:r>
              <a:rPr lang="en-US" baseline="30000" dirty="0"/>
              <a:t>11</a:t>
            </a:r>
            <a:r>
              <a:rPr lang="en-US" dirty="0"/>
              <a:t>/bunch</a:t>
            </a:r>
            <a:r>
              <a:rPr lang="en-US" baseline="30000" dirty="0"/>
              <a:t> </a:t>
            </a:r>
            <a:r>
              <a:rPr lang="en-US" dirty="0"/>
              <a:t>at AGS extraction)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Polarization development on user 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input from OPPIS &gt; 6x10</a:t>
            </a:r>
            <a:r>
              <a:rPr lang="en-US" baseline="30000" dirty="0"/>
              <a:t>11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Good conditioning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polarization for stores ~71% (fixed target, AGS extraction)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98E58-8A06-5DAD-56C5-1CA74C49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43" y="421122"/>
            <a:ext cx="4910057" cy="3502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88E4D2-0223-E315-951E-BDA61F619D2C}"/>
              </a:ext>
            </a:extLst>
          </p:cNvPr>
          <p:cNvSpPr txBox="1"/>
          <p:nvPr/>
        </p:nvSpPr>
        <p:spPr>
          <a:xfrm rot="16200000">
            <a:off x="6610226" y="262543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CF659-43F2-06BA-4B95-84E8D7D3125B}"/>
              </a:ext>
            </a:extLst>
          </p:cNvPr>
          <p:cNvSpPr txBox="1"/>
          <p:nvPr/>
        </p:nvSpPr>
        <p:spPr>
          <a:xfrm rot="16200000">
            <a:off x="6753161" y="1051861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90EABD-1086-F34D-2B3D-675BB7BA22D5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1272630" y="1956105"/>
            <a:ext cx="179814" cy="470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B834A4-AF76-EB4B-D6CC-0F5E5E5651E3}"/>
              </a:ext>
            </a:extLst>
          </p:cNvPr>
          <p:cNvSpPr txBox="1"/>
          <p:nvPr/>
        </p:nvSpPr>
        <p:spPr>
          <a:xfrm>
            <a:off x="10762337" y="1402107"/>
            <a:ext cx="1380213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RHIC scrubbing</a:t>
            </a:r>
          </a:p>
        </p:txBody>
      </p:sp>
      <p:pic>
        <p:nvPicPr>
          <p:cNvPr id="30" name="Picture 29" descr="A graph of numbers and points&#10;&#10;Description automatically generated">
            <a:extLst>
              <a:ext uri="{FF2B5EF4-FFF2-40B4-BE49-F238E27FC236}">
                <a16:creationId xmlns:a16="http://schemas.microsoft.com/office/drawing/2014/main" id="{C4161E23-8CE8-1364-8B6B-82C6F0899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27" y="4097063"/>
            <a:ext cx="2730779" cy="20807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88D4AA7-C9A3-B6D3-F3D6-DF49DEFB9860}"/>
              </a:ext>
            </a:extLst>
          </p:cNvPr>
          <p:cNvSpPr txBox="1"/>
          <p:nvPr/>
        </p:nvSpPr>
        <p:spPr>
          <a:xfrm rot="16200000">
            <a:off x="5625359" y="4889045"/>
            <a:ext cx="9412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Pol (%)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9F615C-7E86-785C-5544-FB83D84270A6}"/>
              </a:ext>
            </a:extLst>
          </p:cNvPr>
          <p:cNvSpPr txBox="1"/>
          <p:nvPr/>
        </p:nvSpPr>
        <p:spPr>
          <a:xfrm>
            <a:off x="7327358" y="5978041"/>
            <a:ext cx="4443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Fill</a:t>
            </a:r>
          </a:p>
        </p:txBody>
      </p:sp>
      <p:pic>
        <p:nvPicPr>
          <p:cNvPr id="36" name="Picture 35" descr="A graph of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5470396B-7582-1EA7-98E1-1FEE04DD1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719" y="4097063"/>
            <a:ext cx="3217893" cy="236191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3BA12B-683B-506B-0218-106EEAC58762}"/>
              </a:ext>
            </a:extLst>
          </p:cNvPr>
          <p:cNvCxnSpPr/>
          <p:nvPr/>
        </p:nvCxnSpPr>
        <p:spPr>
          <a:xfrm>
            <a:off x="6373906" y="4761324"/>
            <a:ext cx="224117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DE62D5B-6758-4539-DF01-838966BB69C2}"/>
              </a:ext>
            </a:extLst>
          </p:cNvPr>
          <p:cNvSpPr txBox="1"/>
          <p:nvPr/>
        </p:nvSpPr>
        <p:spPr>
          <a:xfrm>
            <a:off x="8215044" y="441840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~71%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F882D2-9A71-16B4-CCDE-0FE27954B094}"/>
              </a:ext>
            </a:extLst>
          </p:cNvPr>
          <p:cNvSpPr txBox="1"/>
          <p:nvPr/>
        </p:nvSpPr>
        <p:spPr>
          <a:xfrm>
            <a:off x="9669121" y="5924580"/>
            <a:ext cx="211147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RHIC bunch int (10</a:t>
            </a:r>
            <a:r>
              <a:rPr lang="en-US" sz="1600" baseline="30000" dirty="0"/>
              <a:t>6</a:t>
            </a:r>
            <a:r>
              <a:rPr lang="en-US" sz="1600" dirty="0"/>
              <a:t>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636284B-1ABD-22AC-B3B9-3D1293E4D4C6}"/>
              </a:ext>
            </a:extLst>
          </p:cNvPr>
          <p:cNvSpPr/>
          <p:nvPr/>
        </p:nvSpPr>
        <p:spPr>
          <a:xfrm>
            <a:off x="8363961" y="4894729"/>
            <a:ext cx="134580" cy="5647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31C87B-7F39-0827-D810-E299EF3BDA88}"/>
              </a:ext>
            </a:extLst>
          </p:cNvPr>
          <p:cNvSpPr txBox="1"/>
          <p:nvPr/>
        </p:nvSpPr>
        <p:spPr>
          <a:xfrm>
            <a:off x="8252262" y="5429675"/>
            <a:ext cx="129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Leftover scrubbing settings</a:t>
            </a:r>
          </a:p>
        </p:txBody>
      </p:sp>
    </p:spTree>
    <p:extLst>
      <p:ext uri="{BB962C8B-B14F-4D97-AF65-F5344CB8AC3E}">
        <p14:creationId xmlns:p14="http://schemas.microsoft.com/office/powerpoint/2010/main" val="19319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8E36-0AC5-7B4D-E571-A0573DCB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5502"/>
            <a:ext cx="11049000" cy="54927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Resonance correction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B38E9-CBDD-6739-526D-359B48FFE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10" name="Picture 9" descr="A graph with a line&#10;&#10;Description automatically generated">
            <a:extLst>
              <a:ext uri="{FF2B5EF4-FFF2-40B4-BE49-F238E27FC236}">
                <a16:creationId xmlns:a16="http://schemas.microsoft.com/office/drawing/2014/main" id="{4924C745-EC0F-24B8-7685-F104BFF2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3060631"/>
            <a:ext cx="3364149" cy="2460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FB0EE-E8FE-B1A5-B78A-284A0F800A91}"/>
              </a:ext>
            </a:extLst>
          </p:cNvPr>
          <p:cNvSpPr txBox="1"/>
          <p:nvPr/>
        </p:nvSpPr>
        <p:spPr>
          <a:xfrm>
            <a:off x="627529" y="564776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Setup a slow horizontal resonance crossing on the flattop Gg = 45.72, </a:t>
            </a:r>
            <a:r>
              <a:rPr lang="en-US" dirty="0" err="1"/>
              <a:t>Qx</a:t>
            </a:r>
            <a:r>
              <a:rPr lang="en-US" dirty="0"/>
              <a:t> ramps from 8.70 to 8.78 over 200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Crossing rate reduced (relative to acceleration ramp) by ~10</a:t>
            </a:r>
            <a:r>
              <a:rPr lang="en-US" baseline="30000" dirty="0"/>
              <a:t>2</a:t>
            </a:r>
            <a:r>
              <a:rPr lang="en-US" dirty="0"/>
              <a:t>, polarization loss ~20% (easily measurable compared to resonance on the ramp (~0.1% loss)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 three skew squads (with a 200 </a:t>
            </a:r>
            <a:r>
              <a:rPr lang="en-US" dirty="0" err="1"/>
              <a:t>ms</a:t>
            </a:r>
            <a:r>
              <a:rPr lang="en-US" dirty="0"/>
              <a:t> pulse width): one parallel to resonance, one anti-parallel and one orthogonal.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proof-of-principle correction of partial snake hybrid resonances with </a:t>
            </a:r>
            <a:r>
              <a:rPr lang="en-US" dirty="0" err="1"/>
              <a:t>betatron</a:t>
            </a:r>
            <a:r>
              <a:rPr lang="en-US" dirty="0"/>
              <a:t> coupling!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 descr="A graph with blue lines&#10;&#10;Description automatically generated">
            <a:extLst>
              <a:ext uri="{FF2B5EF4-FFF2-40B4-BE49-F238E27FC236}">
                <a16:creationId xmlns:a16="http://schemas.microsoft.com/office/drawing/2014/main" id="{FAFCD0D2-CC1E-EED6-E392-393D940A9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" t="4513" r="6315" b="-760"/>
          <a:stretch/>
        </p:blipFill>
        <p:spPr>
          <a:xfrm>
            <a:off x="3628647" y="3192307"/>
            <a:ext cx="3473977" cy="246081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4A2A609-DB7C-B999-1C19-D23DF9D26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18313" r="6849" b="1832"/>
          <a:stretch/>
        </p:blipFill>
        <p:spPr bwMode="auto">
          <a:xfrm>
            <a:off x="7269229" y="2769752"/>
            <a:ext cx="4922771" cy="3650191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131839-DC58-1259-54E7-FAD2D1FE7220}"/>
              </a:ext>
            </a:extLst>
          </p:cNvPr>
          <p:cNvSpPr txBox="1"/>
          <p:nvPr/>
        </p:nvSpPr>
        <p:spPr>
          <a:xfrm>
            <a:off x="312884" y="2830344"/>
            <a:ext cx="22749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Resonance crossing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102F8-9EDB-B5BA-AFC9-DB48FADF8557}"/>
              </a:ext>
            </a:extLst>
          </p:cNvPr>
          <p:cNvSpPr txBox="1"/>
          <p:nvPr/>
        </p:nvSpPr>
        <p:spPr>
          <a:xfrm>
            <a:off x="3462042" y="2848038"/>
            <a:ext cx="215956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Resonance vectors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B3E63-6786-23C2-AAC5-B06054640264}"/>
              </a:ext>
            </a:extLst>
          </p:cNvPr>
          <p:cNvSpPr txBox="1"/>
          <p:nvPr/>
        </p:nvSpPr>
        <p:spPr>
          <a:xfrm>
            <a:off x="7442372" y="2585086"/>
            <a:ext cx="277511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Skew quad current scans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1CBEB-E03F-01D4-58C0-1E53EA2320D4}"/>
              </a:ext>
            </a:extLst>
          </p:cNvPr>
          <p:cNvSpPr txBox="1"/>
          <p:nvPr/>
        </p:nvSpPr>
        <p:spPr>
          <a:xfrm>
            <a:off x="6222201" y="4422713"/>
            <a:ext cx="963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Snake drive term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C4940B-17CE-BCF0-5CAA-C11BFDADE668}"/>
              </a:ext>
            </a:extLst>
          </p:cNvPr>
          <p:cNvCxnSpPr>
            <a:cxnSpLocks/>
          </p:cNvCxnSpPr>
          <p:nvPr/>
        </p:nvCxnSpPr>
        <p:spPr>
          <a:xfrm flipH="1" flipV="1">
            <a:off x="6382665" y="4365667"/>
            <a:ext cx="215359" cy="91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8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09F10-0D12-4163-138D-0D8E2FAF0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A21B00-21C5-1CC9-A3E6-53FD68FF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5502"/>
            <a:ext cx="11049000" cy="54927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Resonance correction: Next steps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4ECD4-B388-0F57-201D-81B6104E293E}"/>
              </a:ext>
            </a:extLst>
          </p:cNvPr>
          <p:cNvSpPr txBox="1"/>
          <p:nvPr/>
        </p:nvSpPr>
        <p:spPr>
          <a:xfrm>
            <a:off x="536713" y="824948"/>
            <a:ext cx="10651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of 15 supplies modified for optimized switching behavior to reduce 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 done by end of week (just in time for summer)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more scenarios with the flattop crossing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correction with multiple skew quads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Try to infer phase/amplitude errors from scans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Orbit control scripts ready for testing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Facilitates improved centering during acceleration : will greatly improve ability to do tests on the ramp (where it matters)</a:t>
            </a:r>
          </a:p>
        </p:txBody>
      </p:sp>
    </p:spTree>
    <p:extLst>
      <p:ext uri="{BB962C8B-B14F-4D97-AF65-F5344CB8AC3E}">
        <p14:creationId xmlns:p14="http://schemas.microsoft.com/office/powerpoint/2010/main" val="331468882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eMeeting_4_23_24" id="{8548FB49-DA10-A540-B982-3936F9C5C1BD}" vid="{D5846650-2141-3448-BFB9-CE073AF9CA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266</Words>
  <Application>Microsoft Macintosh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Injector Status Time meeting, 5/7/24 </vt:lpstr>
      <vt:lpstr>Resonance correction </vt:lpstr>
      <vt:lpstr>Resonance correction: Next steps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 meeting, 4/15/24 </dc:title>
  <dc:subject/>
  <dc:creator>Schoefer, Vincent</dc:creator>
  <cp:keywords/>
  <dc:description/>
  <cp:lastModifiedBy>Schoefer, Vincent</cp:lastModifiedBy>
  <cp:revision>17</cp:revision>
  <dcterms:created xsi:type="dcterms:W3CDTF">2024-04-16T15:58:15Z</dcterms:created>
  <dcterms:modified xsi:type="dcterms:W3CDTF">2024-05-07T16:44:32Z</dcterms:modified>
  <cp:category/>
</cp:coreProperties>
</file>