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4.xml" ContentType="application/vnd.openxmlformats-officedocument.drawingml.chart+xml"/>
  <Override PartName="/ppt/notesSlides/notesSlide5.xml" ContentType="application/vnd.openxmlformats-officedocument.presentationml.notesSlide+xml"/>
  <Override PartName="/ppt/charts/chart5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6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4"/>
  </p:sldMasterIdLst>
  <p:notesMasterIdLst>
    <p:notesMasterId r:id="rId15"/>
  </p:notesMasterIdLst>
  <p:sldIdLst>
    <p:sldId id="350" r:id="rId5"/>
    <p:sldId id="352" r:id="rId6"/>
    <p:sldId id="351" r:id="rId7"/>
    <p:sldId id="353" r:id="rId8"/>
    <p:sldId id="318" r:id="rId9"/>
    <p:sldId id="345" r:id="rId10"/>
    <p:sldId id="339" r:id="rId11"/>
    <p:sldId id="306" r:id="rId12"/>
    <p:sldId id="331" r:id="rId13"/>
    <p:sldId id="304" r:id="rId14"/>
  </p:sldIdLst>
  <p:sldSz cx="12192000" cy="6858000"/>
  <p:notesSz cx="6858000" cy="24098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FFFF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47B1856-9971-61E4-5C5A-0EC259788472}" v="22" dt="2024-05-07T10:46:18.098"/>
    <p1510:client id="{7A62A5D8-95BC-40AF-85E8-675460F4CB2F}" v="46" dt="2024-05-07T13:42:32.59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8" d="100"/>
          <a:sy n="58" d="100"/>
        </p:scale>
        <p:origin x="55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aylor, Christopher E" userId="S::cnaylor@bnl.gov::20928a99-32da-4649-a69c-3ef784adbb1c" providerId="AD" clId="Web-{347B1856-9971-61E4-5C5A-0EC259788472}"/>
    <pc:docChg chg="modSld">
      <pc:chgData name="Naylor, Christopher E" userId="S::cnaylor@bnl.gov::20928a99-32da-4649-a69c-3ef784adbb1c" providerId="AD" clId="Web-{347B1856-9971-61E4-5C5A-0EC259788472}" dt="2024-05-07T10:46:18.098" v="21" actId="20577"/>
      <pc:docMkLst>
        <pc:docMk/>
      </pc:docMkLst>
      <pc:sldChg chg="modSp">
        <pc:chgData name="Naylor, Christopher E" userId="S::cnaylor@bnl.gov::20928a99-32da-4649-a69c-3ef784adbb1c" providerId="AD" clId="Web-{347B1856-9971-61E4-5C5A-0EC259788472}" dt="2024-05-07T10:46:18.098" v="21" actId="20577"/>
        <pc:sldMkLst>
          <pc:docMk/>
          <pc:sldMk cId="1336046822" sldId="339"/>
        </pc:sldMkLst>
        <pc:spChg chg="mod">
          <ac:chgData name="Naylor, Christopher E" userId="S::cnaylor@bnl.gov::20928a99-32da-4649-a69c-3ef784adbb1c" providerId="AD" clId="Web-{347B1856-9971-61E4-5C5A-0EC259788472}" dt="2024-05-07T10:46:18.098" v="21" actId="20577"/>
          <ac:spMkLst>
            <pc:docMk/>
            <pc:sldMk cId="1336046822" sldId="339"/>
            <ac:spMk id="10" creationId="{C77E873D-E72B-4BE0-99D3-3CB079EDDDF1}"/>
          </ac:spMkLst>
        </pc:spChg>
      </pc:sldChg>
    </pc:docChg>
  </pc:docChgLst>
  <pc:docChgLst>
    <pc:chgData name="Naylor, Christopher E" userId="20928a99-32da-4649-a69c-3ef784adbb1c" providerId="ADAL" clId="{EEA73415-E3B4-49D1-B94D-14BC3DFA52DF}"/>
    <pc:docChg chg="undo custSel modSld">
      <pc:chgData name="Naylor, Christopher E" userId="20928a99-32da-4649-a69c-3ef784adbb1c" providerId="ADAL" clId="{EEA73415-E3B4-49D1-B94D-14BC3DFA52DF}" dt="2024-05-06T22:00:32.299" v="714" actId="6549"/>
      <pc:docMkLst>
        <pc:docMk/>
      </pc:docMkLst>
      <pc:sldChg chg="modSp mod">
        <pc:chgData name="Naylor, Christopher E" userId="20928a99-32da-4649-a69c-3ef784adbb1c" providerId="ADAL" clId="{EEA73415-E3B4-49D1-B94D-14BC3DFA52DF}" dt="2024-05-06T21:46:06.059" v="654" actId="20577"/>
        <pc:sldMkLst>
          <pc:docMk/>
          <pc:sldMk cId="3919863926" sldId="306"/>
        </pc:sldMkLst>
        <pc:spChg chg="mod">
          <ac:chgData name="Naylor, Christopher E" userId="20928a99-32da-4649-a69c-3ef784adbb1c" providerId="ADAL" clId="{EEA73415-E3B4-49D1-B94D-14BC3DFA52DF}" dt="2024-05-06T21:46:06.059" v="654" actId="20577"/>
          <ac:spMkLst>
            <pc:docMk/>
            <pc:sldMk cId="3919863926" sldId="306"/>
            <ac:spMk id="3" creationId="{CE05BAB3-93A9-4362-AA58-BF024EA3D008}"/>
          </ac:spMkLst>
        </pc:spChg>
      </pc:sldChg>
      <pc:sldChg chg="addSp modSp mod">
        <pc:chgData name="Naylor, Christopher E" userId="20928a99-32da-4649-a69c-3ef784adbb1c" providerId="ADAL" clId="{EEA73415-E3B4-49D1-B94D-14BC3DFA52DF}" dt="2024-05-06T21:01:30.252" v="431" actId="6549"/>
        <pc:sldMkLst>
          <pc:docMk/>
          <pc:sldMk cId="1351841527" sldId="318"/>
        </pc:sldMkLst>
        <pc:spChg chg="mod">
          <ac:chgData name="Naylor, Christopher E" userId="20928a99-32da-4649-a69c-3ef784adbb1c" providerId="ADAL" clId="{EEA73415-E3B4-49D1-B94D-14BC3DFA52DF}" dt="2024-05-06T21:01:30.252" v="431" actId="6549"/>
          <ac:spMkLst>
            <pc:docMk/>
            <pc:sldMk cId="1351841527" sldId="318"/>
            <ac:spMk id="4" creationId="{40F1692A-327B-4A38-A46D-758905412178}"/>
          </ac:spMkLst>
        </pc:spChg>
        <pc:picChg chg="add mod">
          <ac:chgData name="Naylor, Christopher E" userId="20928a99-32da-4649-a69c-3ef784adbb1c" providerId="ADAL" clId="{EEA73415-E3B4-49D1-B94D-14BC3DFA52DF}" dt="2024-05-06T20:35:53.325" v="12" actId="14100"/>
          <ac:picMkLst>
            <pc:docMk/>
            <pc:sldMk cId="1351841527" sldId="318"/>
            <ac:picMk id="7" creationId="{A8DF707D-8AEC-E8A6-9A25-CA354235C3B3}"/>
          </ac:picMkLst>
        </pc:picChg>
      </pc:sldChg>
      <pc:sldChg chg="modSp mod">
        <pc:chgData name="Naylor, Christopher E" userId="20928a99-32da-4649-a69c-3ef784adbb1c" providerId="ADAL" clId="{EEA73415-E3B4-49D1-B94D-14BC3DFA52DF}" dt="2024-05-06T22:00:32.299" v="714" actId="6549"/>
        <pc:sldMkLst>
          <pc:docMk/>
          <pc:sldMk cId="1336046822" sldId="339"/>
        </pc:sldMkLst>
        <pc:spChg chg="mod">
          <ac:chgData name="Naylor, Christopher E" userId="20928a99-32da-4649-a69c-3ef784adbb1c" providerId="ADAL" clId="{EEA73415-E3B4-49D1-B94D-14BC3DFA52DF}" dt="2024-05-06T22:00:32.299" v="714" actId="6549"/>
          <ac:spMkLst>
            <pc:docMk/>
            <pc:sldMk cId="1336046822" sldId="339"/>
            <ac:spMk id="6" creationId="{A1D0ED99-E705-BF9B-1FAE-B45059A20762}"/>
          </ac:spMkLst>
        </pc:spChg>
        <pc:spChg chg="mod">
          <ac:chgData name="Naylor, Christopher E" userId="20928a99-32da-4649-a69c-3ef784adbb1c" providerId="ADAL" clId="{EEA73415-E3B4-49D1-B94D-14BC3DFA52DF}" dt="2024-05-06T21:56:02.438" v="655" actId="1076"/>
          <ac:spMkLst>
            <pc:docMk/>
            <pc:sldMk cId="1336046822" sldId="339"/>
            <ac:spMk id="10" creationId="{C77E873D-E72B-4BE0-99D3-3CB079EDDDF1}"/>
          </ac:spMkLst>
        </pc:spChg>
      </pc:sldChg>
      <pc:sldChg chg="modSp mod">
        <pc:chgData name="Naylor, Christopher E" userId="20928a99-32da-4649-a69c-3ef784adbb1c" providerId="ADAL" clId="{EEA73415-E3B4-49D1-B94D-14BC3DFA52DF}" dt="2024-05-06T21:21:22.254" v="437" actId="20577"/>
        <pc:sldMkLst>
          <pc:docMk/>
          <pc:sldMk cId="1973591361" sldId="345"/>
        </pc:sldMkLst>
        <pc:spChg chg="mod">
          <ac:chgData name="Naylor, Christopher E" userId="20928a99-32da-4649-a69c-3ef784adbb1c" providerId="ADAL" clId="{EEA73415-E3B4-49D1-B94D-14BC3DFA52DF}" dt="2024-05-06T21:21:22.254" v="437" actId="20577"/>
          <ac:spMkLst>
            <pc:docMk/>
            <pc:sldMk cId="1973591361" sldId="345"/>
            <ac:spMk id="3" creationId="{9B498A92-B3B2-49BC-A076-391E836286E6}"/>
          </ac:spMkLst>
        </pc:spChg>
      </pc:sldChg>
      <pc:sldChg chg="mod">
        <pc:chgData name="Naylor, Christopher E" userId="20928a99-32da-4649-a69c-3ef784adbb1c" providerId="ADAL" clId="{EEA73415-E3B4-49D1-B94D-14BC3DFA52DF}" dt="2024-05-06T18:32:38.168" v="3" actId="27918"/>
        <pc:sldMkLst>
          <pc:docMk/>
          <pc:sldMk cId="443697827" sldId="352"/>
        </pc:sldMkLst>
      </pc:sldChg>
      <pc:sldChg chg="mod">
        <pc:chgData name="Naylor, Christopher E" userId="20928a99-32da-4649-a69c-3ef784adbb1c" providerId="ADAL" clId="{EEA73415-E3B4-49D1-B94D-14BC3DFA52DF}" dt="2024-05-06T19:02:52.955" v="7" actId="27918"/>
        <pc:sldMkLst>
          <pc:docMk/>
          <pc:sldMk cId="3322965960" sldId="353"/>
        </pc:sldMkLst>
      </pc:sldChg>
    </pc:docChg>
  </pc:docChgLst>
  <pc:docChgLst>
    <pc:chgData name="Marr, Gregory" userId="3561ba5d-ecd2-4074-b30a-c8c766e651bb" providerId="ADAL" clId="{0F8C29E2-92A7-4CCA-828C-EE0267B7CE12}"/>
    <pc:docChg chg="custSel addSld modSld">
      <pc:chgData name="Marr, Gregory" userId="3561ba5d-ecd2-4074-b30a-c8c766e651bb" providerId="ADAL" clId="{0F8C29E2-92A7-4CCA-828C-EE0267B7CE12}" dt="2024-05-02T11:54:10.582" v="53" actId="27918"/>
      <pc:docMkLst>
        <pc:docMk/>
      </pc:docMkLst>
      <pc:sldChg chg="modSp mod">
        <pc:chgData name="Marr, Gregory" userId="3561ba5d-ecd2-4074-b30a-c8c766e651bb" providerId="ADAL" clId="{0F8C29E2-92A7-4CCA-828C-EE0267B7CE12}" dt="2024-05-02T11:52:54.681" v="36" actId="20577"/>
        <pc:sldMkLst>
          <pc:docMk/>
          <pc:sldMk cId="1351841527" sldId="318"/>
        </pc:sldMkLst>
        <pc:spChg chg="mod">
          <ac:chgData name="Marr, Gregory" userId="3561ba5d-ecd2-4074-b30a-c8c766e651bb" providerId="ADAL" clId="{0F8C29E2-92A7-4CCA-828C-EE0267B7CE12}" dt="2024-05-02T11:52:54.681" v="36" actId="20577"/>
          <ac:spMkLst>
            <pc:docMk/>
            <pc:sldMk cId="1351841527" sldId="318"/>
            <ac:spMk id="4" creationId="{40F1692A-327B-4A38-A46D-758905412178}"/>
          </ac:spMkLst>
        </pc:spChg>
      </pc:sldChg>
      <pc:sldChg chg="modSp mod">
        <pc:chgData name="Marr, Gregory" userId="3561ba5d-ecd2-4074-b30a-c8c766e651bb" providerId="ADAL" clId="{0F8C29E2-92A7-4CCA-828C-EE0267B7CE12}" dt="2024-05-02T11:54:10.582" v="53" actId="27918"/>
        <pc:sldMkLst>
          <pc:docMk/>
          <pc:sldMk cId="1973591361" sldId="345"/>
        </pc:sldMkLst>
        <pc:spChg chg="mod">
          <ac:chgData name="Marr, Gregory" userId="3561ba5d-ecd2-4074-b30a-c8c766e651bb" providerId="ADAL" clId="{0F8C29E2-92A7-4CCA-828C-EE0267B7CE12}" dt="2024-05-02T11:52:41.948" v="29" actId="20577"/>
          <ac:spMkLst>
            <pc:docMk/>
            <pc:sldMk cId="1973591361" sldId="345"/>
            <ac:spMk id="6" creationId="{BCD58E3F-F47B-442F-B8F8-75AE9391E2A8}"/>
          </ac:spMkLst>
        </pc:spChg>
      </pc:sldChg>
      <pc:sldChg chg="modSp mod">
        <pc:chgData name="Marr, Gregory" userId="3561ba5d-ecd2-4074-b30a-c8c766e651bb" providerId="ADAL" clId="{0F8C29E2-92A7-4CCA-828C-EE0267B7CE12}" dt="2024-05-02T11:48:40.845" v="7" actId="27918"/>
        <pc:sldMkLst>
          <pc:docMk/>
          <pc:sldMk cId="1944812819" sldId="350"/>
        </pc:sldMkLst>
        <pc:graphicFrameChg chg="mod">
          <ac:chgData name="Marr, Gregory" userId="3561ba5d-ecd2-4074-b30a-c8c766e651bb" providerId="ADAL" clId="{0F8C29E2-92A7-4CCA-828C-EE0267B7CE12}" dt="2024-05-02T11:48:20.395" v="5" actId="113"/>
          <ac:graphicFrameMkLst>
            <pc:docMk/>
            <pc:sldMk cId="1944812819" sldId="350"/>
            <ac:graphicFrameMk id="4" creationId="{00000000-0008-0000-0000-000047AAD500}"/>
          </ac:graphicFrameMkLst>
        </pc:graphicFrameChg>
      </pc:sldChg>
      <pc:sldChg chg="addSp delSp modSp add mod">
        <pc:chgData name="Marr, Gregory" userId="3561ba5d-ecd2-4074-b30a-c8c766e651bb" providerId="ADAL" clId="{0F8C29E2-92A7-4CCA-828C-EE0267B7CE12}" dt="2024-05-02T11:50:39.496" v="13" actId="14100"/>
        <pc:sldMkLst>
          <pc:docMk/>
          <pc:sldMk cId="443697827" sldId="352"/>
        </pc:sldMkLst>
        <pc:graphicFrameChg chg="add mod">
          <ac:chgData name="Marr, Gregory" userId="3561ba5d-ecd2-4074-b30a-c8c766e651bb" providerId="ADAL" clId="{0F8C29E2-92A7-4CCA-828C-EE0267B7CE12}" dt="2024-05-02T11:50:39.496" v="13" actId="14100"/>
          <ac:graphicFrameMkLst>
            <pc:docMk/>
            <pc:sldMk cId="443697827" sldId="352"/>
            <ac:graphicFrameMk id="2" creationId="{00000000-0008-0000-0000-000049AAD500}"/>
          </ac:graphicFrameMkLst>
        </pc:graphicFrameChg>
        <pc:graphicFrameChg chg="del">
          <ac:chgData name="Marr, Gregory" userId="3561ba5d-ecd2-4074-b30a-c8c766e651bb" providerId="ADAL" clId="{0F8C29E2-92A7-4CCA-828C-EE0267B7CE12}" dt="2024-05-02T11:47:10.411" v="1" actId="478"/>
          <ac:graphicFrameMkLst>
            <pc:docMk/>
            <pc:sldMk cId="443697827" sldId="352"/>
            <ac:graphicFrameMk id="4" creationId="{00000000-0008-0000-0000-000047AAD500}"/>
          </ac:graphicFrameMkLst>
        </pc:graphicFrameChg>
      </pc:sldChg>
      <pc:sldChg chg="addSp delSp modSp add mod">
        <pc:chgData name="Marr, Gregory" userId="3561ba5d-ecd2-4074-b30a-c8c766e651bb" providerId="ADAL" clId="{0F8C29E2-92A7-4CCA-828C-EE0267B7CE12}" dt="2024-05-02T11:52:14.664" v="22" actId="14100"/>
        <pc:sldMkLst>
          <pc:docMk/>
          <pc:sldMk cId="3322965960" sldId="353"/>
        </pc:sldMkLst>
        <pc:graphicFrameChg chg="add mod">
          <ac:chgData name="Marr, Gregory" userId="3561ba5d-ecd2-4074-b30a-c8c766e651bb" providerId="ADAL" clId="{0F8C29E2-92A7-4CCA-828C-EE0267B7CE12}" dt="2024-05-02T11:52:14.664" v="22" actId="14100"/>
          <ac:graphicFrameMkLst>
            <pc:docMk/>
            <pc:sldMk cId="3322965960" sldId="353"/>
            <ac:graphicFrameMk id="2" creationId="{00000000-0008-0000-0000-00004AAAD500}"/>
          </ac:graphicFrameMkLst>
        </pc:graphicFrameChg>
        <pc:graphicFrameChg chg="del">
          <ac:chgData name="Marr, Gregory" userId="3561ba5d-ecd2-4074-b30a-c8c766e651bb" providerId="ADAL" clId="{0F8C29E2-92A7-4CCA-828C-EE0267B7CE12}" dt="2024-05-02T11:51:28.103" v="15" actId="478"/>
          <ac:graphicFrameMkLst>
            <pc:docMk/>
            <pc:sldMk cId="3322965960" sldId="353"/>
            <ac:graphicFrameMk id="4" creationId="{00000000-0008-0000-0000-000048AAD500}"/>
          </ac:graphicFrameMkLst>
        </pc:graphicFrameChg>
      </pc:sldChg>
    </pc:docChg>
  </pc:docChgLst>
  <pc:docChgLst>
    <pc:chgData name="Naylor, Christopher E" userId="20928a99-32da-4649-a69c-3ef784adbb1c" providerId="ADAL" clId="{7A62A5D8-95BC-40AF-85E8-675460F4CB2F}"/>
    <pc:docChg chg="custSel modSld">
      <pc:chgData name="Naylor, Christopher E" userId="20928a99-32da-4649-a69c-3ef784adbb1c" providerId="ADAL" clId="{7A62A5D8-95BC-40AF-85E8-675460F4CB2F}" dt="2024-05-07T13:57:29.590" v="1198" actId="20577"/>
      <pc:docMkLst>
        <pc:docMk/>
      </pc:docMkLst>
      <pc:sldChg chg="mod">
        <pc:chgData name="Naylor, Christopher E" userId="20928a99-32da-4649-a69c-3ef784adbb1c" providerId="ADAL" clId="{7A62A5D8-95BC-40AF-85E8-675460F4CB2F}" dt="2024-05-07T13:37:37.582" v="1131" actId="27918"/>
        <pc:sldMkLst>
          <pc:docMk/>
          <pc:sldMk cId="1039228555" sldId="331"/>
        </pc:sldMkLst>
      </pc:sldChg>
      <pc:sldChg chg="addSp modSp mod">
        <pc:chgData name="Naylor, Christopher E" userId="20928a99-32da-4649-a69c-3ef784adbb1c" providerId="ADAL" clId="{7A62A5D8-95BC-40AF-85E8-675460F4CB2F}" dt="2024-05-07T13:57:29.590" v="1198" actId="20577"/>
        <pc:sldMkLst>
          <pc:docMk/>
          <pc:sldMk cId="1336046822" sldId="339"/>
        </pc:sldMkLst>
        <pc:spChg chg="mod">
          <ac:chgData name="Naylor, Christopher E" userId="20928a99-32da-4649-a69c-3ef784adbb1c" providerId="ADAL" clId="{7A62A5D8-95BC-40AF-85E8-675460F4CB2F}" dt="2024-05-07T13:57:29.590" v="1198" actId="20577"/>
          <ac:spMkLst>
            <pc:docMk/>
            <pc:sldMk cId="1336046822" sldId="339"/>
            <ac:spMk id="10" creationId="{C77E873D-E72B-4BE0-99D3-3CB079EDDDF1}"/>
          </ac:spMkLst>
        </pc:spChg>
        <pc:picChg chg="add mod">
          <ac:chgData name="Naylor, Christopher E" userId="20928a99-32da-4649-a69c-3ef784adbb1c" providerId="ADAL" clId="{7A62A5D8-95BC-40AF-85E8-675460F4CB2F}" dt="2024-05-07T11:32:59.186" v="1051" actId="14100"/>
          <ac:picMkLst>
            <pc:docMk/>
            <pc:sldMk cId="1336046822" sldId="339"/>
            <ac:picMk id="5" creationId="{B788CF99-DA54-49F2-402D-D3D1CA1E8373}"/>
          </ac:picMkLst>
        </pc:picChg>
      </pc:sldChg>
      <pc:sldChg chg="modSp mod">
        <pc:chgData name="Naylor, Christopher E" userId="20928a99-32da-4649-a69c-3ef784adbb1c" providerId="ADAL" clId="{7A62A5D8-95BC-40AF-85E8-675460F4CB2F}" dt="2024-05-07T12:07:14.168" v="1101" actId="14100"/>
        <pc:sldMkLst>
          <pc:docMk/>
          <pc:sldMk cId="1973591361" sldId="345"/>
        </pc:sldMkLst>
        <pc:spChg chg="mod">
          <ac:chgData name="Naylor, Christopher E" userId="20928a99-32da-4649-a69c-3ef784adbb1c" providerId="ADAL" clId="{7A62A5D8-95BC-40AF-85E8-675460F4CB2F}" dt="2024-05-07T11:40:14.583" v="1084" actId="6549"/>
          <ac:spMkLst>
            <pc:docMk/>
            <pc:sldMk cId="1973591361" sldId="345"/>
            <ac:spMk id="3" creationId="{9B498A92-B3B2-49BC-A076-391E836286E6}"/>
          </ac:spMkLst>
        </pc:spChg>
        <pc:spChg chg="mod">
          <ac:chgData name="Naylor, Christopher E" userId="20928a99-32da-4649-a69c-3ef784adbb1c" providerId="ADAL" clId="{7A62A5D8-95BC-40AF-85E8-675460F4CB2F}" dt="2024-05-07T12:05:43.281" v="1099" actId="20577"/>
          <ac:spMkLst>
            <pc:docMk/>
            <pc:sldMk cId="1973591361" sldId="345"/>
            <ac:spMk id="7" creationId="{DDAD2342-837F-44BE-A9A7-5BCD33A79969}"/>
          </ac:spMkLst>
        </pc:spChg>
        <pc:graphicFrameChg chg="mod">
          <ac:chgData name="Naylor, Christopher E" userId="20928a99-32da-4649-a69c-3ef784adbb1c" providerId="ADAL" clId="{7A62A5D8-95BC-40AF-85E8-675460F4CB2F}" dt="2024-05-07T12:07:14.168" v="1101" actId="14100"/>
          <ac:graphicFrameMkLst>
            <pc:docMk/>
            <pc:sldMk cId="1973591361" sldId="345"/>
            <ac:graphicFrameMk id="4" creationId="{2E669663-57BE-4B84-9215-4E26DBC07AE0}"/>
          </ac:graphicFrameMkLst>
        </pc:graphicFrameChg>
      </pc:sldChg>
      <pc:sldChg chg="mod modShow">
        <pc:chgData name="Naylor, Christopher E" userId="20928a99-32da-4649-a69c-3ef784adbb1c" providerId="ADAL" clId="{7A62A5D8-95BC-40AF-85E8-675460F4CB2F}" dt="2024-05-07T12:59:47.555" v="1110" actId="729"/>
        <pc:sldMkLst>
          <pc:docMk/>
          <pc:sldMk cId="1944812819" sldId="350"/>
        </pc:sldMkLst>
      </pc:sldChg>
      <pc:sldChg chg="mod modShow">
        <pc:chgData name="Naylor, Christopher E" userId="20928a99-32da-4649-a69c-3ef784adbb1c" providerId="ADAL" clId="{7A62A5D8-95BC-40AF-85E8-675460F4CB2F}" dt="2024-05-07T13:00:00.476" v="1111" actId="729"/>
        <pc:sldMkLst>
          <pc:docMk/>
          <pc:sldMk cId="2557473662" sldId="351"/>
        </pc:sldMkLst>
      </pc:sldChg>
      <pc:sldChg chg="modSp mod">
        <pc:chgData name="Naylor, Christopher E" userId="20928a99-32da-4649-a69c-3ef784adbb1c" providerId="ADAL" clId="{7A62A5D8-95BC-40AF-85E8-675460F4CB2F}" dt="2024-05-07T13:41:52.657" v="1132" actId="27918"/>
        <pc:sldMkLst>
          <pc:docMk/>
          <pc:sldMk cId="443697827" sldId="352"/>
        </pc:sldMkLst>
        <pc:graphicFrameChg chg="mod">
          <ac:chgData name="Naylor, Christopher E" userId="20928a99-32da-4649-a69c-3ef784adbb1c" providerId="ADAL" clId="{7A62A5D8-95BC-40AF-85E8-675460F4CB2F}" dt="2024-05-07T12:56:54.308" v="1109"/>
          <ac:graphicFrameMkLst>
            <pc:docMk/>
            <pc:sldMk cId="443697827" sldId="352"/>
            <ac:graphicFrameMk id="2" creationId="{00000000-0008-0000-0000-000049AAD500}"/>
          </ac:graphicFrameMkLst>
        </pc:graphicFrameChg>
      </pc:sldChg>
      <pc:sldChg chg="mod">
        <pc:chgData name="Naylor, Christopher E" userId="20928a99-32da-4649-a69c-3ef784adbb1c" providerId="ADAL" clId="{7A62A5D8-95BC-40AF-85E8-675460F4CB2F}" dt="2024-05-07T13:00:18.769" v="1113" actId="27918"/>
        <pc:sldMkLst>
          <pc:docMk/>
          <pc:sldMk cId="3322965960" sldId="353"/>
        </pc:sldMkLst>
      </pc:sldChg>
    </pc:docChg>
  </pc:docChgLst>
  <pc:docChgLst>
    <pc:chgData name="Marr, Gregory" userId="3561ba5d-ecd2-4074-b30a-c8c766e651bb" providerId="ADAL" clId="{2E318834-F9B6-48AB-864D-FEA6F440760F}"/>
    <pc:docChg chg="undo custSel modSld">
      <pc:chgData name="Marr, Gregory" userId="3561ba5d-ecd2-4074-b30a-c8c766e651bb" providerId="ADAL" clId="{2E318834-F9B6-48AB-864D-FEA6F440760F}" dt="2024-04-30T18:10:42.883" v="785" actId="20577"/>
      <pc:docMkLst>
        <pc:docMk/>
      </pc:docMkLst>
      <pc:sldChg chg="delSp modSp mod">
        <pc:chgData name="Marr, Gregory" userId="3561ba5d-ecd2-4074-b30a-c8c766e651bb" providerId="ADAL" clId="{2E318834-F9B6-48AB-864D-FEA6F440760F}" dt="2024-04-30T18:10:42.883" v="785" actId="20577"/>
        <pc:sldMkLst>
          <pc:docMk/>
          <pc:sldMk cId="3919863926" sldId="306"/>
        </pc:sldMkLst>
        <pc:spChg chg="mod">
          <ac:chgData name="Marr, Gregory" userId="3561ba5d-ecd2-4074-b30a-c8c766e651bb" providerId="ADAL" clId="{2E318834-F9B6-48AB-864D-FEA6F440760F}" dt="2024-04-30T18:10:42.883" v="785" actId="20577"/>
          <ac:spMkLst>
            <pc:docMk/>
            <pc:sldMk cId="3919863926" sldId="306"/>
            <ac:spMk id="3" creationId="{CE05BAB3-93A9-4362-AA58-BF024EA3D008}"/>
          </ac:spMkLst>
        </pc:spChg>
        <pc:picChg chg="del">
          <ac:chgData name="Marr, Gregory" userId="3561ba5d-ecd2-4074-b30a-c8c766e651bb" providerId="ADAL" clId="{2E318834-F9B6-48AB-864D-FEA6F440760F}" dt="2024-04-30T17:24:49.579" v="513" actId="478"/>
          <ac:picMkLst>
            <pc:docMk/>
            <pc:sldMk cId="3919863926" sldId="306"/>
            <ac:picMk id="6" creationId="{D5AB70ED-2D05-0C5A-A1BB-B76378448160}"/>
          </ac:picMkLst>
        </pc:picChg>
      </pc:sldChg>
      <pc:sldChg chg="addSp delSp modSp mod">
        <pc:chgData name="Marr, Gregory" userId="3561ba5d-ecd2-4074-b30a-c8c766e651bb" providerId="ADAL" clId="{2E318834-F9B6-48AB-864D-FEA6F440760F}" dt="2024-04-30T17:04:35.146" v="231" actId="20577"/>
        <pc:sldMkLst>
          <pc:docMk/>
          <pc:sldMk cId="1351841527" sldId="318"/>
        </pc:sldMkLst>
        <pc:spChg chg="mod">
          <ac:chgData name="Marr, Gregory" userId="3561ba5d-ecd2-4074-b30a-c8c766e651bb" providerId="ADAL" clId="{2E318834-F9B6-48AB-864D-FEA6F440760F}" dt="2024-04-30T17:04:35.146" v="231" actId="20577"/>
          <ac:spMkLst>
            <pc:docMk/>
            <pc:sldMk cId="1351841527" sldId="318"/>
            <ac:spMk id="4" creationId="{40F1692A-327B-4A38-A46D-758905412178}"/>
          </ac:spMkLst>
        </pc:spChg>
        <pc:picChg chg="add mod">
          <ac:chgData name="Marr, Gregory" userId="3561ba5d-ecd2-4074-b30a-c8c766e651bb" providerId="ADAL" clId="{2E318834-F9B6-48AB-864D-FEA6F440760F}" dt="2024-04-30T17:04:04.725" v="222" actId="14100"/>
          <ac:picMkLst>
            <pc:docMk/>
            <pc:sldMk cId="1351841527" sldId="318"/>
            <ac:picMk id="6" creationId="{1F94ED4E-5847-BAA7-F826-A449DB06C6DA}"/>
          </ac:picMkLst>
        </pc:picChg>
        <pc:picChg chg="del">
          <ac:chgData name="Marr, Gregory" userId="3561ba5d-ecd2-4074-b30a-c8c766e651bb" providerId="ADAL" clId="{2E318834-F9B6-48AB-864D-FEA6F440760F}" dt="2024-04-30T16:56:34.488" v="216" actId="478"/>
          <ac:picMkLst>
            <pc:docMk/>
            <pc:sldMk cId="1351841527" sldId="318"/>
            <ac:picMk id="7" creationId="{E2451510-9924-40CC-2FA8-C2D66FDCE1FE}"/>
          </ac:picMkLst>
        </pc:picChg>
      </pc:sldChg>
      <pc:sldChg chg="modSp mod">
        <pc:chgData name="Marr, Gregory" userId="3561ba5d-ecd2-4074-b30a-c8c766e651bb" providerId="ADAL" clId="{2E318834-F9B6-48AB-864D-FEA6F440760F}" dt="2024-04-30T17:30:14.727" v="526"/>
        <pc:sldMkLst>
          <pc:docMk/>
          <pc:sldMk cId="1039228555" sldId="331"/>
        </pc:sldMkLst>
        <pc:graphicFrameChg chg="mod">
          <ac:chgData name="Marr, Gregory" userId="3561ba5d-ecd2-4074-b30a-c8c766e651bb" providerId="ADAL" clId="{2E318834-F9B6-48AB-864D-FEA6F440760F}" dt="2024-04-30T17:30:14.727" v="526"/>
          <ac:graphicFrameMkLst>
            <pc:docMk/>
            <pc:sldMk cId="1039228555" sldId="331"/>
            <ac:graphicFrameMk id="6" creationId="{DB3D119E-886F-44D0-AD37-D8E5EE4D90F3}"/>
          </ac:graphicFrameMkLst>
        </pc:graphicFrameChg>
      </pc:sldChg>
      <pc:sldChg chg="addSp delSp modSp mod">
        <pc:chgData name="Marr, Gregory" userId="3561ba5d-ecd2-4074-b30a-c8c766e651bb" providerId="ADAL" clId="{2E318834-F9B6-48AB-864D-FEA6F440760F}" dt="2024-04-30T17:37:10.361" v="751" actId="20577"/>
        <pc:sldMkLst>
          <pc:docMk/>
          <pc:sldMk cId="1336046822" sldId="339"/>
        </pc:sldMkLst>
        <pc:spChg chg="mod">
          <ac:chgData name="Marr, Gregory" userId="3561ba5d-ecd2-4074-b30a-c8c766e651bb" providerId="ADAL" clId="{2E318834-F9B6-48AB-864D-FEA6F440760F}" dt="2024-04-30T17:16:16.734" v="338" actId="207"/>
          <ac:spMkLst>
            <pc:docMk/>
            <pc:sldMk cId="1336046822" sldId="339"/>
            <ac:spMk id="6" creationId="{A1D0ED99-E705-BF9B-1FAE-B45059A20762}"/>
          </ac:spMkLst>
        </pc:spChg>
        <pc:spChg chg="mod">
          <ac:chgData name="Marr, Gregory" userId="3561ba5d-ecd2-4074-b30a-c8c766e651bb" providerId="ADAL" clId="{2E318834-F9B6-48AB-864D-FEA6F440760F}" dt="2024-04-30T17:37:10.361" v="751" actId="20577"/>
          <ac:spMkLst>
            <pc:docMk/>
            <pc:sldMk cId="1336046822" sldId="339"/>
            <ac:spMk id="10" creationId="{C77E873D-E72B-4BE0-99D3-3CB079EDDDF1}"/>
          </ac:spMkLst>
        </pc:spChg>
        <pc:picChg chg="add mod">
          <ac:chgData name="Marr, Gregory" userId="3561ba5d-ecd2-4074-b30a-c8c766e651bb" providerId="ADAL" clId="{2E318834-F9B6-48AB-864D-FEA6F440760F}" dt="2024-04-30T17:09:35.579" v="265" actId="14100"/>
          <ac:picMkLst>
            <pc:docMk/>
            <pc:sldMk cId="1336046822" sldId="339"/>
            <ac:picMk id="4" creationId="{7A8663B1-14FB-918E-F2D5-519D1ECAB000}"/>
          </ac:picMkLst>
        </pc:picChg>
        <pc:picChg chg="del">
          <ac:chgData name="Marr, Gregory" userId="3561ba5d-ecd2-4074-b30a-c8c766e651bb" providerId="ADAL" clId="{2E318834-F9B6-48AB-864D-FEA6F440760F}" dt="2024-04-30T17:15:21.029" v="328" actId="478"/>
          <ac:picMkLst>
            <pc:docMk/>
            <pc:sldMk cId="1336046822" sldId="339"/>
            <ac:picMk id="5" creationId="{DA66298A-BC05-E267-C40C-B9855A620043}"/>
          </ac:picMkLst>
        </pc:picChg>
        <pc:picChg chg="mod">
          <ac:chgData name="Marr, Gregory" userId="3561ba5d-ecd2-4074-b30a-c8c766e651bb" providerId="ADAL" clId="{2E318834-F9B6-48AB-864D-FEA6F440760F}" dt="2024-04-30T17:15:24.800" v="329" actId="1076"/>
          <ac:picMkLst>
            <pc:docMk/>
            <pc:sldMk cId="1336046822" sldId="339"/>
            <ac:picMk id="7" creationId="{69EABC9A-1380-3E7B-AA6D-7F099608EBC9}"/>
          </ac:picMkLst>
        </pc:picChg>
        <pc:picChg chg="del">
          <ac:chgData name="Marr, Gregory" userId="3561ba5d-ecd2-4074-b30a-c8c766e651bb" providerId="ADAL" clId="{2E318834-F9B6-48AB-864D-FEA6F440760F}" dt="2024-04-30T17:09:20.568" v="261" actId="478"/>
          <ac:picMkLst>
            <pc:docMk/>
            <pc:sldMk cId="1336046822" sldId="339"/>
            <ac:picMk id="9" creationId="{DE1C8AE2-D306-8BA3-C99F-B1B1D5057567}"/>
          </ac:picMkLst>
        </pc:picChg>
        <pc:picChg chg="add mod ord">
          <ac:chgData name="Marr, Gregory" userId="3561ba5d-ecd2-4074-b30a-c8c766e651bb" providerId="ADAL" clId="{2E318834-F9B6-48AB-864D-FEA6F440760F}" dt="2024-04-30T17:16:01.730" v="336" actId="14100"/>
          <ac:picMkLst>
            <pc:docMk/>
            <pc:sldMk cId="1336046822" sldId="339"/>
            <ac:picMk id="11" creationId="{2399670A-B0DB-1C84-BA12-A33512938C75}"/>
          </ac:picMkLst>
        </pc:picChg>
      </pc:sldChg>
      <pc:sldChg chg="modSp mod">
        <pc:chgData name="Marr, Gregory" userId="3561ba5d-ecd2-4074-b30a-c8c766e651bb" providerId="ADAL" clId="{2E318834-F9B6-48AB-864D-FEA6F440760F}" dt="2024-04-30T17:12:29.575" v="310" actId="6549"/>
        <pc:sldMkLst>
          <pc:docMk/>
          <pc:sldMk cId="1973591361" sldId="345"/>
        </pc:sldMkLst>
        <pc:spChg chg="mod">
          <ac:chgData name="Marr, Gregory" userId="3561ba5d-ecd2-4074-b30a-c8c766e651bb" providerId="ADAL" clId="{2E318834-F9B6-48AB-864D-FEA6F440760F}" dt="2024-04-30T17:12:29.575" v="310" actId="6549"/>
          <ac:spMkLst>
            <pc:docMk/>
            <pc:sldMk cId="1973591361" sldId="345"/>
            <ac:spMk id="3" creationId="{9B498A92-B3B2-49BC-A076-391E836286E6}"/>
          </ac:spMkLst>
        </pc:spChg>
        <pc:spChg chg="mod">
          <ac:chgData name="Marr, Gregory" userId="3561ba5d-ecd2-4074-b30a-c8c766e651bb" providerId="ADAL" clId="{2E318834-F9B6-48AB-864D-FEA6F440760F}" dt="2024-04-30T14:15:57.689" v="190" actId="20577"/>
          <ac:spMkLst>
            <pc:docMk/>
            <pc:sldMk cId="1973591361" sldId="345"/>
            <ac:spMk id="6" creationId="{BCD58E3F-F47B-442F-B8F8-75AE9391E2A8}"/>
          </ac:spMkLst>
        </pc:spChg>
        <pc:spChg chg="mod">
          <ac:chgData name="Marr, Gregory" userId="3561ba5d-ecd2-4074-b30a-c8c766e651bb" providerId="ADAL" clId="{2E318834-F9B6-48AB-864D-FEA6F440760F}" dt="2024-04-30T14:16:46.222" v="194" actId="20577"/>
          <ac:spMkLst>
            <pc:docMk/>
            <pc:sldMk cId="1973591361" sldId="345"/>
            <ac:spMk id="7" creationId="{DDAD2342-837F-44BE-A9A7-5BCD33A79969}"/>
          </ac:spMkLst>
        </pc:spChg>
        <pc:graphicFrameChg chg="mod">
          <ac:chgData name="Marr, Gregory" userId="3561ba5d-ecd2-4074-b30a-c8c766e651bb" providerId="ADAL" clId="{2E318834-F9B6-48AB-864D-FEA6F440760F}" dt="2024-04-30T14:18:54.389" v="200" actId="14100"/>
          <ac:graphicFrameMkLst>
            <pc:docMk/>
            <pc:sldMk cId="1973591361" sldId="345"/>
            <ac:graphicFrameMk id="4" creationId="{2E669663-57BE-4B84-9215-4E26DBC07AE0}"/>
          </ac:graphicFrameMkLst>
        </pc:graphicFrameChg>
      </pc:sldChg>
      <pc:sldChg chg="modSp mod">
        <pc:chgData name="Marr, Gregory" userId="3561ba5d-ecd2-4074-b30a-c8c766e651bb" providerId="ADAL" clId="{2E318834-F9B6-48AB-864D-FEA6F440760F}" dt="2024-04-30T16:56:02.612" v="213" actId="403"/>
        <pc:sldMkLst>
          <pc:docMk/>
          <pc:sldMk cId="1944812819" sldId="350"/>
        </pc:sldMkLst>
        <pc:graphicFrameChg chg="mod">
          <ac:chgData name="Marr, Gregory" userId="3561ba5d-ecd2-4074-b30a-c8c766e651bb" providerId="ADAL" clId="{2E318834-F9B6-48AB-864D-FEA6F440760F}" dt="2024-04-30T16:56:02.612" v="213" actId="403"/>
          <ac:graphicFrameMkLst>
            <pc:docMk/>
            <pc:sldMk cId="1944812819" sldId="350"/>
            <ac:graphicFrameMk id="4" creationId="{00000000-0008-0000-0000-000047AAD500}"/>
          </ac:graphicFrameMkLst>
        </pc:graphicFrameChg>
      </pc:sldChg>
      <pc:sldChg chg="mod">
        <pc:chgData name="Marr, Gregory" userId="3561ba5d-ecd2-4074-b30a-c8c766e651bb" providerId="ADAL" clId="{2E318834-F9B6-48AB-864D-FEA6F440760F}" dt="2024-04-30T16:56:26.394" v="215" actId="27918"/>
        <pc:sldMkLst>
          <pc:docMk/>
          <pc:sldMk cId="2557473662" sldId="351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https://brookhavenlab.sharepoint.com/sites/Availability_Data/Shared%20Documents/quarterly/fy24/FY24Q3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https://brookhavenlab.sharepoint.com/sites/Availability_Data/Shared%20Documents/quarterly/fy24/FY24Q3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https://brookhavenlab.sharepoint.com/sites/Availability_Data/Shared%20Documents/quarterly/fy24/FY24Q3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https://brookhavenlab.sharepoint.com/sites/Availability_Data/Shared%20Documents/quarterly/fy24/FY24Q3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https://brookhavenlab.sharepoint.com/sites/Availability_Data/Shared%20Documents/Presentation%20templates/nsrl%20time.xlsx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https://brookhavenlab.sharepoint.com/sites/Availability_Data/Shared%20Documents/quarterly/fy24/FY24Q3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2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C-AD ACTIVITY    April 2024</a:t>
            </a:r>
          </a:p>
        </c:rich>
      </c:tx>
      <c:layout>
        <c:manualLayout>
          <c:xMode val="edge"/>
          <c:yMode val="edge"/>
          <c:x val="0.29720859892513435"/>
          <c:y val="6.0106250977182987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5.3658579187769256E-2"/>
          <c:y val="0.15915129669840161"/>
          <c:w val="0.7424334101276796"/>
          <c:h val="0.7785150930163431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NORMAL!$C$704</c:f>
              <c:strCache>
                <c:ptCount val="1"/>
                <c:pt idx="0">
                  <c:v>Physics</c:v>
                </c:pt>
              </c:strCache>
            </c:strRef>
          </c:tx>
          <c:spPr>
            <a:solidFill>
              <a:srgbClr val="33996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745-486E-A730-DEBA04690A8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NORMAL!$G$703:$K$703</c:f>
              <c:strCache>
                <c:ptCount val="4"/>
                <c:pt idx="0">
                  <c:v>FY24-week 27:</c:v>
                </c:pt>
                <c:pt idx="1">
                  <c:v>FY24-week 28:</c:v>
                </c:pt>
                <c:pt idx="2">
                  <c:v>FY24-week 29:</c:v>
                </c:pt>
                <c:pt idx="3">
                  <c:v>FY24-week 30:</c:v>
                </c:pt>
              </c:strCache>
              <c:extLst/>
            </c:strRef>
          </c:cat>
          <c:val>
            <c:numRef>
              <c:f>NORMAL!$G$704:$K$704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7.93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505D-4C23-A041-0EB16A54EEA6}"/>
            </c:ext>
          </c:extLst>
        </c:ser>
        <c:ser>
          <c:idx val="1"/>
          <c:order val="1"/>
          <c:tx>
            <c:strRef>
              <c:f>NORMAL!$C$705</c:f>
              <c:strCache>
                <c:ptCount val="1"/>
                <c:pt idx="0">
                  <c:v>Machine Development</c:v>
                </c:pt>
              </c:strCache>
            </c:strRef>
          </c:tx>
          <c:spPr>
            <a:solidFill>
              <a:srgbClr val="FFFF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NORMAL!$G$703:$K$703</c:f>
              <c:strCache>
                <c:ptCount val="4"/>
                <c:pt idx="0">
                  <c:v>FY24-week 27:</c:v>
                </c:pt>
                <c:pt idx="1">
                  <c:v>FY24-week 28:</c:v>
                </c:pt>
                <c:pt idx="2">
                  <c:v>FY24-week 29:</c:v>
                </c:pt>
                <c:pt idx="3">
                  <c:v>FY24-week 30:</c:v>
                </c:pt>
              </c:strCache>
              <c:extLst/>
            </c:strRef>
          </c:cat>
          <c:val>
            <c:numRef>
              <c:f>NORMAL!$G$705:$K$705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505D-4C23-A041-0EB16A54EEA6}"/>
            </c:ext>
          </c:extLst>
        </c:ser>
        <c:ser>
          <c:idx val="2"/>
          <c:order val="2"/>
          <c:tx>
            <c:strRef>
              <c:f>NORMAL!$C$712</c:f>
              <c:strCache>
                <c:ptCount val="1"/>
                <c:pt idx="0">
                  <c:v>Beam  Studies</c:v>
                </c:pt>
              </c:strCache>
            </c:strRef>
          </c:tx>
          <c:spPr>
            <a:solidFill>
              <a:srgbClr val="FFFFCC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NORMAL!$G$703:$K$703</c:f>
              <c:strCache>
                <c:ptCount val="4"/>
                <c:pt idx="0">
                  <c:v>FY24-week 27:</c:v>
                </c:pt>
                <c:pt idx="1">
                  <c:v>FY24-week 28:</c:v>
                </c:pt>
                <c:pt idx="2">
                  <c:v>FY24-week 29:</c:v>
                </c:pt>
                <c:pt idx="3">
                  <c:v>FY24-week 30:</c:v>
                </c:pt>
              </c:strCache>
              <c:extLst/>
            </c:strRef>
          </c:cat>
          <c:val>
            <c:numRef>
              <c:f>NORMAL!$G$712:$K$712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505D-4C23-A041-0EB16A54EEA6}"/>
            </c:ext>
          </c:extLst>
        </c:ser>
        <c:ser>
          <c:idx val="4"/>
          <c:order val="3"/>
          <c:tx>
            <c:strRef>
              <c:f>NORMAL!$C$707</c:f>
              <c:strCache>
                <c:ptCount val="1"/>
                <c:pt idx="0">
                  <c:v>Experimenter Setup</c:v>
                </c:pt>
              </c:strCache>
            </c:strRef>
          </c:tx>
          <c:spPr>
            <a:solidFill>
              <a:srgbClr val="FF99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3"/>
              <c:tx>
                <c:rich>
                  <a:bodyPr/>
                  <a:lstStyle/>
                  <a:p>
                    <a:fld id="{92063870-E12F-4EDC-AD67-3444097039B1}" type="VALUE">
                      <a:rPr lang="en-US" sz="1600" b="1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0885-46B8-8833-127715428E3F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NORMAL!$G$703:$K$703</c:f>
              <c:strCache>
                <c:ptCount val="4"/>
                <c:pt idx="0">
                  <c:v>FY24-week 27:</c:v>
                </c:pt>
                <c:pt idx="1">
                  <c:v>FY24-week 28:</c:v>
                </c:pt>
                <c:pt idx="2">
                  <c:v>FY24-week 29:</c:v>
                </c:pt>
                <c:pt idx="3">
                  <c:v>FY24-week 30:</c:v>
                </c:pt>
              </c:strCache>
              <c:extLst/>
            </c:strRef>
          </c:cat>
          <c:val>
            <c:numRef>
              <c:f>NORMAL!$G$707:$K$707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46.72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3-505D-4C23-A041-0EB16A54EEA6}"/>
            </c:ext>
          </c:extLst>
        </c:ser>
        <c:ser>
          <c:idx val="5"/>
          <c:order val="4"/>
          <c:tx>
            <c:strRef>
              <c:f>NORMAL!$C$706</c:f>
              <c:strCache>
                <c:ptCount val="1"/>
                <c:pt idx="0">
                  <c:v>Machine  Setup</c:v>
                </c:pt>
              </c:strCache>
            </c:strRef>
          </c:tx>
          <c:spPr>
            <a:solidFill>
              <a:srgbClr val="96969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F39-40EA-9F21-B64CB4AC524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NORMAL!$G$703:$K$703</c:f>
              <c:strCache>
                <c:ptCount val="4"/>
                <c:pt idx="0">
                  <c:v>FY24-week 27:</c:v>
                </c:pt>
                <c:pt idx="1">
                  <c:v>FY24-week 28:</c:v>
                </c:pt>
                <c:pt idx="2">
                  <c:v>FY24-week 29:</c:v>
                </c:pt>
                <c:pt idx="3">
                  <c:v>FY24-week 30:</c:v>
                </c:pt>
              </c:strCache>
              <c:extLst/>
            </c:strRef>
          </c:cat>
          <c:val>
            <c:numRef>
              <c:f>NORMAL!$G$706:$K$706</c:f>
              <c:numCache>
                <c:formatCode>0</c:formatCode>
                <c:ptCount val="4"/>
                <c:pt idx="0">
                  <c:v>0</c:v>
                </c:pt>
                <c:pt idx="1">
                  <c:v>22.77</c:v>
                </c:pt>
                <c:pt idx="2">
                  <c:v>78.3</c:v>
                </c:pt>
                <c:pt idx="3">
                  <c:v>77.7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4-505D-4C23-A041-0EB16A54EEA6}"/>
            </c:ext>
          </c:extLst>
        </c:ser>
        <c:ser>
          <c:idx val="6"/>
          <c:order val="5"/>
          <c:tx>
            <c:strRef>
              <c:f>NORMAL!$C$708</c:f>
              <c:strCache>
                <c:ptCount val="1"/>
                <c:pt idx="0">
                  <c:v>Scheduled Maintenance</c:v>
                </c:pt>
              </c:strCache>
            </c:strRef>
          </c:tx>
          <c:spPr>
            <a:solidFill>
              <a:srgbClr val="0000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F39-40EA-9F21-B64CB4AC524B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F39-40EA-9F21-B64CB4AC524B}"/>
                </c:ext>
              </c:extLst>
            </c:dLbl>
            <c:dLbl>
              <c:idx val="2"/>
              <c:layout>
                <c:manualLayout>
                  <c:x val="-6.9777547646360613E-2"/>
                  <c:y val="-2.896751500103455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F39-40EA-9F21-B64CB4AC524B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4F39-40EA-9F21-B64CB4AC524B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NORMAL!$G$703:$K$703</c:f>
              <c:strCache>
                <c:ptCount val="4"/>
                <c:pt idx="0">
                  <c:v>FY24-week 27:</c:v>
                </c:pt>
                <c:pt idx="1">
                  <c:v>FY24-week 28:</c:v>
                </c:pt>
                <c:pt idx="2">
                  <c:v>FY24-week 29:</c:v>
                </c:pt>
                <c:pt idx="3">
                  <c:v>FY24-week 30:</c:v>
                </c:pt>
              </c:strCache>
              <c:extLst/>
            </c:strRef>
          </c:cat>
          <c:val>
            <c:numRef>
              <c:f>NORMAL!$G$708:$K$708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3.57</c:v>
                </c:pt>
                <c:pt idx="3">
                  <c:v>10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5-505D-4C23-A041-0EB16A54EEA6}"/>
            </c:ext>
          </c:extLst>
        </c:ser>
        <c:ser>
          <c:idx val="7"/>
          <c:order val="6"/>
          <c:tx>
            <c:strRef>
              <c:f>NORMAL!$C$711</c:f>
              <c:strCache>
                <c:ptCount val="1"/>
                <c:pt idx="0">
                  <c:v>Scheduled Shutdown</c:v>
                </c:pt>
              </c:strCache>
            </c:strRef>
          </c:tx>
          <c:spPr>
            <a:solidFill>
              <a:srgbClr val="0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D17D6645-71D0-4BEE-AF3F-05A60ACE73EE}" type="VALUE">
                      <a:rPr lang="en-US" sz="1600" b="1" i="0" baseline="0">
                        <a:solidFill>
                          <a:schemeClr val="bg1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505D-4C23-A041-0EB16A54EEA6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D17D6645-71D0-4BEE-AF3F-05A60ACE73EE}" type="VALUE">
                      <a:rPr lang="en-US" sz="1600" b="1" i="0" baseline="0">
                        <a:solidFill>
                          <a:schemeClr val="bg1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505D-4C23-A041-0EB16A54EEA6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D17D6645-71D0-4BEE-AF3F-05A60ACE73EE}" type="VALUE">
                      <a:rPr lang="en-US" sz="1600" b="1" i="0" baseline="0">
                        <a:solidFill>
                          <a:schemeClr val="bg1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E-505D-4C23-A041-0EB16A54EEA6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589-47AB-8BAF-D38752B0A93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NORMAL!$G$703:$K$703</c:f>
              <c:strCache>
                <c:ptCount val="4"/>
                <c:pt idx="0">
                  <c:v>FY24-week 27:</c:v>
                </c:pt>
                <c:pt idx="1">
                  <c:v>FY24-week 28:</c:v>
                </c:pt>
                <c:pt idx="2">
                  <c:v>FY24-week 29:</c:v>
                </c:pt>
                <c:pt idx="3">
                  <c:v>FY24-week 30:</c:v>
                </c:pt>
              </c:strCache>
              <c:extLst/>
            </c:strRef>
          </c:cat>
          <c:val>
            <c:numRef>
              <c:f>NORMAL!$G$711:$K$711</c:f>
              <c:numCache>
                <c:formatCode>0</c:formatCode>
                <c:ptCount val="4"/>
                <c:pt idx="0">
                  <c:v>168</c:v>
                </c:pt>
                <c:pt idx="1">
                  <c:v>144</c:v>
                </c:pt>
                <c:pt idx="2">
                  <c:v>27.83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8-505D-4C23-A041-0EB16A54EEA6}"/>
            </c:ext>
          </c:extLst>
        </c:ser>
        <c:ser>
          <c:idx val="8"/>
          <c:order val="7"/>
          <c:tx>
            <c:strRef>
              <c:f>NORMAL!$C$710</c:f>
              <c:strCache>
                <c:ptCount val="1"/>
                <c:pt idx="0">
                  <c:v>Unscheduled Shutdown</c:v>
                </c:pt>
              </c:strCache>
            </c:strRef>
          </c:tx>
          <c:spPr>
            <a:solidFill>
              <a:srgbClr val="8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NORMAL!$G$703:$K$703</c:f>
              <c:strCache>
                <c:ptCount val="4"/>
                <c:pt idx="0">
                  <c:v>FY24-week 27:</c:v>
                </c:pt>
                <c:pt idx="1">
                  <c:v>FY24-week 28:</c:v>
                </c:pt>
                <c:pt idx="2">
                  <c:v>FY24-week 29:</c:v>
                </c:pt>
                <c:pt idx="3">
                  <c:v>FY24-week 30:</c:v>
                </c:pt>
              </c:strCache>
              <c:extLst/>
            </c:strRef>
          </c:cat>
          <c:val>
            <c:numRef>
              <c:f>NORMAL!$G$710:$K$710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9-505D-4C23-A041-0EB16A54EEA6}"/>
            </c:ext>
          </c:extLst>
        </c:ser>
        <c:ser>
          <c:idx val="3"/>
          <c:order val="8"/>
          <c:tx>
            <c:strRef>
              <c:f>NORMAL!$C$709</c:f>
              <c:strCache>
                <c:ptCount val="1"/>
                <c:pt idx="0">
                  <c:v>Machine  Failures</c:v>
                </c:pt>
              </c:strCache>
            </c:strRef>
          </c:tx>
          <c:spPr>
            <a:solidFill>
              <a:srgbClr val="FF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505D-4C23-A041-0EB16A54EEA6}"/>
                </c:ext>
              </c:extLst>
            </c:dLbl>
            <c:dLbl>
              <c:idx val="1"/>
              <c:layout>
                <c:manualLayout>
                  <c:x val="-7.4006489927958136E-2"/>
                  <c:y val="4.29414898556674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505D-4C23-A041-0EB16A54EEA6}"/>
                </c:ext>
              </c:extLst>
            </c:dLbl>
            <c:dLbl>
              <c:idx val="2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F39-40EA-9F21-B64CB4AC524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baseline="0">
                    <a:solidFill>
                      <a:schemeClr val="tx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NORMAL!$G$703:$K$703</c:f>
              <c:strCache>
                <c:ptCount val="4"/>
                <c:pt idx="0">
                  <c:v>FY24-week 27:</c:v>
                </c:pt>
                <c:pt idx="1">
                  <c:v>FY24-week 28:</c:v>
                </c:pt>
                <c:pt idx="2">
                  <c:v>FY24-week 29:</c:v>
                </c:pt>
                <c:pt idx="3">
                  <c:v>FY24-week 30:</c:v>
                </c:pt>
              </c:strCache>
              <c:extLst/>
            </c:strRef>
          </c:cat>
          <c:val>
            <c:numRef>
              <c:f>NORMAL!$G$709:$K$709</c:f>
              <c:numCache>
                <c:formatCode>0</c:formatCode>
                <c:ptCount val="4"/>
                <c:pt idx="0">
                  <c:v>0</c:v>
                </c:pt>
                <c:pt idx="1">
                  <c:v>1.23</c:v>
                </c:pt>
                <c:pt idx="2">
                  <c:v>58.3</c:v>
                </c:pt>
                <c:pt idx="3">
                  <c:v>25.65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C-505D-4C23-A041-0EB16A54EE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12386816"/>
        <c:axId val="112388736"/>
      </c:barChart>
      <c:catAx>
        <c:axId val="112386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12388736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12388736"/>
        <c:scaling>
          <c:orientation val="minMax"/>
          <c:max val="168"/>
          <c:min val="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" sourceLinked="1"/>
        <c:majorTickMark val="none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12386816"/>
        <c:crosses val="autoZero"/>
        <c:crossBetween val="between"/>
        <c:majorUnit val="24"/>
        <c:minorUnit val="12"/>
      </c:valAx>
      <c:spPr>
        <a:noFill/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4761349149686471"/>
          <c:y val="0.15598139755077237"/>
          <c:w val="0.13323124518915191"/>
          <c:h val="0.7909687615308032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400" b="1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
C-AD ACTIVITY       MAY 2024
</a:t>
            </a:r>
          </a:p>
        </c:rich>
      </c:tx>
      <c:layout>
        <c:manualLayout>
          <c:xMode val="edge"/>
          <c:yMode val="edge"/>
          <c:x val="0.302922044070916"/>
          <c:y val="1.282051282051282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5.8874701767997556E-2"/>
          <c:y val="0.17824524276025147"/>
          <c:w val="0.7824940443451287"/>
          <c:h val="0.7785150930163431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NORMAL!$AC$704</c:f>
              <c:strCache>
                <c:ptCount val="1"/>
                <c:pt idx="0">
                  <c:v>Physics</c:v>
                </c:pt>
              </c:strCache>
            </c:strRef>
          </c:tx>
          <c:spPr>
            <a:solidFill>
              <a:srgbClr val="33996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 i="0" baseline="0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7590-42A0-8176-6BD3EB6E7A33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590-42A0-8176-6BD3EB6E7A33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590-42A0-8176-6BD3EB6E7A33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590-42A0-8176-6BD3EB6E7A33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590-42A0-8176-6BD3EB6E7A33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NORMAL!$AG$703:$AK$703</c:f>
              <c:strCache>
                <c:ptCount val="5"/>
                <c:pt idx="0">
                  <c:v>FY24-week 31:</c:v>
                </c:pt>
                <c:pt idx="1">
                  <c:v>FY24-week 32:</c:v>
                </c:pt>
                <c:pt idx="2">
                  <c:v>FY24-week 33:</c:v>
                </c:pt>
                <c:pt idx="3">
                  <c:v>FY24-week 34:</c:v>
                </c:pt>
                <c:pt idx="4">
                  <c:v>FY24-week 35:</c:v>
                </c:pt>
              </c:strCache>
            </c:strRef>
          </c:cat>
          <c:val>
            <c:numRef>
              <c:f>NORMAL!$AG$704:$AK$704</c:f>
              <c:numCache>
                <c:formatCode>0</c:formatCode>
                <c:ptCount val="5"/>
                <c:pt idx="0">
                  <c:v>116.45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7590-42A0-8176-6BD3EB6E7A33}"/>
            </c:ext>
          </c:extLst>
        </c:ser>
        <c:ser>
          <c:idx val="1"/>
          <c:order val="1"/>
          <c:tx>
            <c:strRef>
              <c:f>NORMAL!$AC$705</c:f>
              <c:strCache>
                <c:ptCount val="1"/>
                <c:pt idx="0">
                  <c:v>Machine Development</c:v>
                </c:pt>
              </c:strCache>
            </c:strRef>
          </c:tx>
          <c:spPr>
            <a:solidFill>
              <a:srgbClr val="FFFF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4.8766382482701376E-2"/>
                  <c:y val="1.664145333612001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 i="0" baseline="0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590-42A0-8176-6BD3EB6E7A33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590-42A0-8176-6BD3EB6E7A33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7590-42A0-8176-6BD3EB6E7A33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7590-42A0-8176-6BD3EB6E7A33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7590-42A0-8176-6BD3EB6E7A33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NORMAL!$AG$703:$AK$703</c:f>
              <c:strCache>
                <c:ptCount val="5"/>
                <c:pt idx="0">
                  <c:v>FY24-week 31:</c:v>
                </c:pt>
                <c:pt idx="1">
                  <c:v>FY24-week 32:</c:v>
                </c:pt>
                <c:pt idx="2">
                  <c:v>FY24-week 33:</c:v>
                </c:pt>
                <c:pt idx="3">
                  <c:v>FY24-week 34:</c:v>
                </c:pt>
                <c:pt idx="4">
                  <c:v>FY24-week 35:</c:v>
                </c:pt>
              </c:strCache>
            </c:strRef>
          </c:cat>
          <c:val>
            <c:numRef>
              <c:f>NORMAL!$AG$705:$AK$705</c:f>
              <c:numCache>
                <c:formatCode>0</c:formatCode>
                <c:ptCount val="5"/>
                <c:pt idx="0">
                  <c:v>4.63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7590-42A0-8176-6BD3EB6E7A33}"/>
            </c:ext>
          </c:extLst>
        </c:ser>
        <c:ser>
          <c:idx val="2"/>
          <c:order val="2"/>
          <c:tx>
            <c:strRef>
              <c:f>NORMAL!$AC$712</c:f>
              <c:strCache>
                <c:ptCount val="1"/>
                <c:pt idx="0">
                  <c:v>Beam Studies</c:v>
                </c:pt>
              </c:strCache>
            </c:strRef>
          </c:tx>
          <c:spPr>
            <a:solidFill>
              <a:srgbClr val="FFFFCC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NORMAL!$AG$703:$AK$703</c:f>
              <c:strCache>
                <c:ptCount val="5"/>
                <c:pt idx="0">
                  <c:v>FY24-week 31:</c:v>
                </c:pt>
                <c:pt idx="1">
                  <c:v>FY24-week 32:</c:v>
                </c:pt>
                <c:pt idx="2">
                  <c:v>FY24-week 33:</c:v>
                </c:pt>
                <c:pt idx="3">
                  <c:v>FY24-week 34:</c:v>
                </c:pt>
                <c:pt idx="4">
                  <c:v>FY24-week 35:</c:v>
                </c:pt>
              </c:strCache>
            </c:strRef>
          </c:cat>
          <c:val>
            <c:numRef>
              <c:f>NORMAL!$AG$712:$AK$712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7590-42A0-8176-6BD3EB6E7A33}"/>
            </c:ext>
          </c:extLst>
        </c:ser>
        <c:ser>
          <c:idx val="4"/>
          <c:order val="3"/>
          <c:tx>
            <c:strRef>
              <c:f>NORMAL!$AC$707</c:f>
              <c:strCache>
                <c:ptCount val="1"/>
                <c:pt idx="0">
                  <c:v>Experimental setup</c:v>
                </c:pt>
              </c:strCache>
            </c:strRef>
          </c:tx>
          <c:spPr>
            <a:solidFill>
              <a:srgbClr val="FF99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5.3781423096867259E-2"/>
                  <c:y val="-1.838274556462682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 i="0" baseline="0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7590-42A0-8176-6BD3EB6E7A33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7590-42A0-8176-6BD3EB6E7A33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7590-42A0-8176-6BD3EB6E7A33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7590-42A0-8176-6BD3EB6E7A33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NORMAL!$AG$703:$AK$703</c:f>
              <c:strCache>
                <c:ptCount val="5"/>
                <c:pt idx="0">
                  <c:v>FY24-week 31:</c:v>
                </c:pt>
                <c:pt idx="1">
                  <c:v>FY24-week 32:</c:v>
                </c:pt>
                <c:pt idx="2">
                  <c:v>FY24-week 33:</c:v>
                </c:pt>
                <c:pt idx="3">
                  <c:v>FY24-week 34:</c:v>
                </c:pt>
                <c:pt idx="4">
                  <c:v>FY24-week 35:</c:v>
                </c:pt>
              </c:strCache>
            </c:strRef>
          </c:cat>
          <c:val>
            <c:numRef>
              <c:f>NORMAL!$AG$707:$AK$707</c:f>
              <c:numCache>
                <c:formatCode>0</c:formatCode>
                <c:ptCount val="5"/>
                <c:pt idx="0" formatCode="0.0">
                  <c:v>0.42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7590-42A0-8176-6BD3EB6E7A33}"/>
            </c:ext>
          </c:extLst>
        </c:ser>
        <c:ser>
          <c:idx val="5"/>
          <c:order val="4"/>
          <c:tx>
            <c:strRef>
              <c:f>NORMAL!$AC$706</c:f>
              <c:strCache>
                <c:ptCount val="1"/>
                <c:pt idx="0">
                  <c:v>Setup</c:v>
                </c:pt>
              </c:strCache>
            </c:strRef>
          </c:tx>
          <c:spPr>
            <a:solidFill>
              <a:srgbClr val="96969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 i="0" baseline="0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7590-42A0-8176-6BD3EB6E7A33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 i="0" baseline="0"/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8-7590-42A0-8176-6BD3EB6E7A33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 i="0" baseline="0"/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9-7590-42A0-8176-6BD3EB6E7A33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 i="0" baseline="0"/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A-7590-42A0-8176-6BD3EB6E7A33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 i="0" baseline="0"/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B-7590-42A0-8176-6BD3EB6E7A33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NORMAL!$AG$703:$AK$703</c:f>
              <c:strCache>
                <c:ptCount val="5"/>
                <c:pt idx="0">
                  <c:v>FY24-week 31:</c:v>
                </c:pt>
                <c:pt idx="1">
                  <c:v>FY24-week 32:</c:v>
                </c:pt>
                <c:pt idx="2">
                  <c:v>FY24-week 33:</c:v>
                </c:pt>
                <c:pt idx="3">
                  <c:v>FY24-week 34:</c:v>
                </c:pt>
                <c:pt idx="4">
                  <c:v>FY24-week 35:</c:v>
                </c:pt>
              </c:strCache>
            </c:strRef>
          </c:cat>
          <c:val>
            <c:numRef>
              <c:f>NORMAL!$AG$706:$AK$706</c:f>
              <c:numCache>
                <c:formatCode>0</c:formatCode>
                <c:ptCount val="5"/>
                <c:pt idx="0">
                  <c:v>30.33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C-7590-42A0-8176-6BD3EB6E7A33}"/>
            </c:ext>
          </c:extLst>
        </c:ser>
        <c:ser>
          <c:idx val="6"/>
          <c:order val="5"/>
          <c:tx>
            <c:strRef>
              <c:f>NORMAL!$AC$708</c:f>
              <c:strCache>
                <c:ptCount val="1"/>
                <c:pt idx="0">
                  <c:v>Scheduled Maintenance</c:v>
                </c:pt>
              </c:strCache>
            </c:strRef>
          </c:tx>
          <c:spPr>
            <a:solidFill>
              <a:srgbClr val="0066CC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4.6646104983453451E-2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 i="0" baseline="0">
                      <a:solidFill>
                        <a:schemeClr val="tx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7590-42A0-8176-6BD3EB6E7A33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7590-42A0-8176-6BD3EB6E7A33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 i="0" baseline="0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F-7590-42A0-8176-6BD3EB6E7A33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 i="0" baseline="0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0-7590-42A0-8176-6BD3EB6E7A33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NORMAL!$AG$703:$AK$703</c:f>
              <c:strCache>
                <c:ptCount val="5"/>
                <c:pt idx="0">
                  <c:v>FY24-week 31:</c:v>
                </c:pt>
                <c:pt idx="1">
                  <c:v>FY24-week 32:</c:v>
                </c:pt>
                <c:pt idx="2">
                  <c:v>FY24-week 33:</c:v>
                </c:pt>
                <c:pt idx="3">
                  <c:v>FY24-week 34:</c:v>
                </c:pt>
                <c:pt idx="4">
                  <c:v>FY24-week 35:</c:v>
                </c:pt>
              </c:strCache>
            </c:strRef>
          </c:cat>
          <c:val>
            <c:numRef>
              <c:f>NORMAL!$AG$708:$AK$708</c:f>
              <c:numCache>
                <c:formatCode>0</c:formatCode>
                <c:ptCount val="5"/>
                <c:pt idx="0">
                  <c:v>2.58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1-7590-42A0-8176-6BD3EB6E7A33}"/>
            </c:ext>
          </c:extLst>
        </c:ser>
        <c:ser>
          <c:idx val="7"/>
          <c:order val="6"/>
          <c:tx>
            <c:strRef>
              <c:f>NORMAL!$AC$711</c:f>
              <c:strCache>
                <c:ptCount val="1"/>
                <c:pt idx="0">
                  <c:v>Scheduled Shutdown</c:v>
                </c:pt>
              </c:strCache>
            </c:strRef>
          </c:tx>
          <c:spPr>
            <a:solidFill>
              <a:srgbClr val="0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NORMAL!$AG$703:$AK$703</c:f>
              <c:strCache>
                <c:ptCount val="5"/>
                <c:pt idx="0">
                  <c:v>FY24-week 31:</c:v>
                </c:pt>
                <c:pt idx="1">
                  <c:v>FY24-week 32:</c:v>
                </c:pt>
                <c:pt idx="2">
                  <c:v>FY24-week 33:</c:v>
                </c:pt>
                <c:pt idx="3">
                  <c:v>FY24-week 34:</c:v>
                </c:pt>
                <c:pt idx="4">
                  <c:v>FY24-week 35:</c:v>
                </c:pt>
              </c:strCache>
            </c:strRef>
          </c:cat>
          <c:val>
            <c:numRef>
              <c:f>NORMAL!$AG$711:$AK$711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6-7590-42A0-8176-6BD3EB6E7A33}"/>
            </c:ext>
          </c:extLst>
        </c:ser>
        <c:ser>
          <c:idx val="8"/>
          <c:order val="7"/>
          <c:tx>
            <c:strRef>
              <c:f>NORMAL!$AC$710</c:f>
              <c:strCache>
                <c:ptCount val="1"/>
                <c:pt idx="0">
                  <c:v>Unscheduled shutdown</c:v>
                </c:pt>
              </c:strCache>
            </c:strRef>
          </c:tx>
          <c:spPr>
            <a:solidFill>
              <a:srgbClr val="8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NORMAL!$AG$703:$AK$703</c:f>
              <c:strCache>
                <c:ptCount val="5"/>
                <c:pt idx="0">
                  <c:v>FY24-week 31:</c:v>
                </c:pt>
                <c:pt idx="1">
                  <c:v>FY24-week 32:</c:v>
                </c:pt>
                <c:pt idx="2">
                  <c:v>FY24-week 33:</c:v>
                </c:pt>
                <c:pt idx="3">
                  <c:v>FY24-week 34:</c:v>
                </c:pt>
                <c:pt idx="4">
                  <c:v>FY24-week 35:</c:v>
                </c:pt>
              </c:strCache>
            </c:strRef>
          </c:cat>
          <c:val>
            <c:numRef>
              <c:f>NORMAL!$AG$710:$AK$710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7-7590-42A0-8176-6BD3EB6E7A33}"/>
            </c:ext>
          </c:extLst>
        </c:ser>
        <c:ser>
          <c:idx val="3"/>
          <c:order val="8"/>
          <c:tx>
            <c:strRef>
              <c:f>NORMAL!$AC$709</c:f>
              <c:strCache>
                <c:ptCount val="1"/>
                <c:pt idx="0">
                  <c:v>Machine failures</c:v>
                </c:pt>
              </c:strCache>
            </c:strRef>
          </c:tx>
          <c:spPr>
            <a:solidFill>
              <a:srgbClr val="FF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 i="0" baseline="0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8-7590-42A0-8176-6BD3EB6E7A33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 i="0" baseline="0"/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9-7590-42A0-8176-6BD3EB6E7A33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 i="0" baseline="0"/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A-7590-42A0-8176-6BD3EB6E7A33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 i="0" baseline="0"/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B-7590-42A0-8176-6BD3EB6E7A33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 i="0" baseline="0"/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C-7590-42A0-8176-6BD3EB6E7A33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NORMAL!$AG$703:$AK$703</c:f>
              <c:strCache>
                <c:ptCount val="5"/>
                <c:pt idx="0">
                  <c:v>FY24-week 31:</c:v>
                </c:pt>
                <c:pt idx="1">
                  <c:v>FY24-week 32:</c:v>
                </c:pt>
                <c:pt idx="2">
                  <c:v>FY24-week 33:</c:v>
                </c:pt>
                <c:pt idx="3">
                  <c:v>FY24-week 34:</c:v>
                </c:pt>
                <c:pt idx="4">
                  <c:v>FY24-week 35:</c:v>
                </c:pt>
              </c:strCache>
            </c:strRef>
          </c:cat>
          <c:val>
            <c:numRef>
              <c:f>NORMAL!$AG$709:$AK$709</c:f>
              <c:numCache>
                <c:formatCode>0</c:formatCode>
                <c:ptCount val="5"/>
                <c:pt idx="0">
                  <c:v>13.589999999999998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D-7590-42A0-8176-6BD3EB6E7A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9104384"/>
        <c:axId val="69105920"/>
      </c:barChart>
      <c:catAx>
        <c:axId val="691043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9105920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69105920"/>
        <c:scaling>
          <c:orientation val="minMax"/>
          <c:max val="168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HOURS</a:t>
                </a:r>
              </a:p>
            </c:rich>
          </c:tx>
          <c:layout>
            <c:manualLayout>
              <c:xMode val="edge"/>
              <c:yMode val="edge"/>
              <c:x val="4.4208664898320637E-3"/>
              <c:y val="0.50530531826757763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1"/>
        <c:majorTickMark val="none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9104384"/>
        <c:crosses val="autoZero"/>
        <c:crossBetween val="between"/>
        <c:majorUnit val="24"/>
        <c:minorUnit val="12"/>
      </c:valAx>
      <c:spPr>
        <a:noFill/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6472222802389076"/>
          <c:y val="0.17771897213113774"/>
          <c:w val="0.12378435454188848"/>
          <c:h val="0.73474842832975196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5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1475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INTEGRATED </a:t>
            </a:r>
            <a:r>
              <a:rPr lang="en-US" sz="1475" b="1" i="0" u="none" strike="noStrike" baseline="0">
                <a:solidFill>
                  <a:srgbClr val="FF0000"/>
                </a:solidFill>
                <a:latin typeface="Arial"/>
                <a:cs typeface="Arial"/>
              </a:rPr>
              <a:t>FAILURES</a:t>
            </a:r>
            <a:r>
              <a:rPr lang="en-US" sz="1475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 (GREATER THAN ONE HOUR) </a:t>
            </a:r>
            <a:r>
              <a:rPr lang="en-US" sz="1475" b="1" i="0" u="none" strike="noStrike" baseline="0">
                <a:solidFill>
                  <a:srgbClr val="FF0000"/>
                </a:solidFill>
                <a:latin typeface="Arial"/>
                <a:cs typeface="Arial"/>
              </a:rPr>
              <a:t>BY SYSTEM -- April 2024</a:t>
            </a:r>
          </a:p>
        </c:rich>
      </c:tx>
      <c:layout>
        <c:manualLayout>
          <c:xMode val="edge"/>
          <c:yMode val="edge"/>
          <c:x val="0.19577134844287691"/>
          <c:y val="2.5641025641025869E-2"/>
        </c:manualLayout>
      </c:layout>
      <c:overlay val="0"/>
      <c:spPr>
        <a:noFill/>
        <a:ln w="25400">
          <a:noFill/>
        </a:ln>
      </c:spPr>
    </c:title>
    <c:autoTitleDeleted val="0"/>
    <c:view3D>
      <c:rotX val="10"/>
      <c:hPercent val="100"/>
      <c:rotY val="65"/>
      <c:depthPercent val="100"/>
      <c:rAngAx val="0"/>
    </c:view3D>
    <c:floor>
      <c:thickness val="0"/>
      <c:spPr>
        <a:gradFill rotWithShape="0">
          <a:gsLst>
            <a:gs pos="0">
              <a:srgbClr val="808080"/>
            </a:gs>
            <a:gs pos="100000">
              <a:srgbClr val="808080">
                <a:gamma/>
                <a:tint val="0"/>
                <a:invGamma/>
              </a:srgbClr>
            </a:gs>
          </a:gsLst>
          <a:lin ang="5400000" scaled="1"/>
        </a:gradFill>
        <a:ln w="3175">
          <a:solidFill>
            <a:srgbClr val="000000"/>
          </a:solidFill>
          <a:prstDash val="solid"/>
        </a:ln>
      </c:spPr>
    </c:floor>
    <c:sideWall>
      <c:thickness val="0"/>
      <c:spPr>
        <a:gradFill rotWithShape="0">
          <a:gsLst>
            <a:gs pos="0">
              <a:srgbClr val="C0C0C0">
                <a:alpha val="0"/>
              </a:srgbClr>
            </a:gs>
            <a:gs pos="100000">
              <a:srgbClr val="C0C0C0">
                <a:gamma/>
                <a:tint val="0"/>
                <a:invGamma/>
              </a:srgbClr>
            </a:gs>
          </a:gsLst>
          <a:lin ang="5400000" scaled="1"/>
        </a:gradFill>
        <a:ln w="25400">
          <a:noFill/>
        </a:ln>
      </c:spPr>
    </c:sideWall>
    <c:backWall>
      <c:thickness val="0"/>
      <c:spPr>
        <a:gradFill rotWithShape="0">
          <a:gsLst>
            <a:gs pos="0">
              <a:srgbClr val="C0C0C0">
                <a:alpha val="0"/>
              </a:srgbClr>
            </a:gs>
            <a:gs pos="100000">
              <a:srgbClr val="C0C0C0">
                <a:gamma/>
                <a:tint val="0"/>
                <a:invGamma/>
              </a:srgbClr>
            </a:gs>
          </a:gsLst>
          <a:lin ang="5400000" scaled="1"/>
        </a:gradFill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2265691739419442"/>
          <c:y val="9.3955465305874716E-2"/>
          <c:w val="0.70143991533594696"/>
          <c:h val="0.73567968687644991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NORMAL!$B$844</c:f>
              <c:strCache>
                <c:ptCount val="1"/>
                <c:pt idx="0">
                  <c:v>PS_RHIC</c:v>
                </c:pt>
              </c:strCache>
              <c:extLst xmlns:c15="http://schemas.microsoft.com/office/drawing/2012/chart"/>
            </c:strRef>
          </c:tx>
          <c:spPr>
            <a:solidFill>
              <a:srgbClr val="FFFF00"/>
            </a:solidFill>
          </c:spPr>
          <c:invertIfNegative val="0"/>
          <c:cat>
            <c:strRef>
              <c:f>NORMAL!$B$843:$J$843</c:f>
              <c:strCache>
                <c:ptCount val="9"/>
                <c:pt idx="0">
                  <c:v>04/02/24/2 to 04/09/24/1</c:v>
                </c:pt>
                <c:pt idx="2">
                  <c:v>04/09/24/2 to 04/16/24/1</c:v>
                </c:pt>
                <c:pt idx="4">
                  <c:v>04/16/24/2 to 04/23/24/1</c:v>
                </c:pt>
                <c:pt idx="6">
                  <c:v>04/23/24/2 to 04/30/24/1</c:v>
                </c:pt>
                <c:pt idx="8">
                  <c:v>0/0/00/2 to 0/0/00/1</c:v>
                </c:pt>
              </c:strCache>
              <c:extLst/>
            </c:strRef>
          </c:cat>
          <c:val>
            <c:numRef>
              <c:f>NORMAL!$B$845:$J$845</c:f>
              <c:numCache>
                <c:formatCode>General</c:formatCode>
                <c:ptCount val="9"/>
                <c:pt idx="4" formatCode="0.0%">
                  <c:v>1.0577526679221594E-2</c:v>
                </c:pt>
                <c:pt idx="6" formatCode="0.0%">
                  <c:v>1.8298807281858127E-2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0-F6AB-4A2D-8E7C-650FD98985DF}"/>
            </c:ext>
          </c:extLst>
        </c:ser>
        <c:ser>
          <c:idx val="1"/>
          <c:order val="1"/>
          <c:tx>
            <c:strRef>
              <c:f>NORMAL!$B$846</c:f>
              <c:strCache>
                <c:ptCount val="1"/>
                <c:pt idx="0">
                  <c:v>PPS_RHIC</c:v>
                </c:pt>
              </c:strCache>
            </c:strRef>
          </c:tx>
          <c:invertIfNegative val="0"/>
          <c:cat>
            <c:strRef>
              <c:f>NORMAL!$B$843:$J$843</c:f>
              <c:strCache>
                <c:ptCount val="9"/>
                <c:pt idx="0">
                  <c:v>04/02/24/2 to 04/09/24/1</c:v>
                </c:pt>
                <c:pt idx="2">
                  <c:v>04/09/24/2 to 04/16/24/1</c:v>
                </c:pt>
                <c:pt idx="4">
                  <c:v>04/16/24/2 to 04/23/24/1</c:v>
                </c:pt>
                <c:pt idx="6">
                  <c:v>04/23/24/2 to 04/30/24/1</c:v>
                </c:pt>
                <c:pt idx="8">
                  <c:v>0/0/00/2 to 0/0/00/1</c:v>
                </c:pt>
              </c:strCache>
              <c:extLst/>
            </c:strRef>
          </c:cat>
          <c:val>
            <c:numRef>
              <c:f>NORMAL!$B$847:$J$847</c:f>
              <c:numCache>
                <c:formatCode>General</c:formatCode>
                <c:ptCount val="9"/>
                <c:pt idx="4" formatCode="0.0%">
                  <c:v>2.6867545511613307E-2</c:v>
                </c:pt>
                <c:pt idx="6" formatCode="0.0%">
                  <c:v>1.6478342749529189E-2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F6AB-4A2D-8E7C-650FD98985DF}"/>
            </c:ext>
          </c:extLst>
        </c:ser>
        <c:ser>
          <c:idx val="2"/>
          <c:order val="2"/>
          <c:tx>
            <c:strRef>
              <c:f>NORMAL!$B$848</c:f>
              <c:strCache>
                <c:ptCount val="1"/>
                <c:pt idx="0">
                  <c:v>PPS_AGS</c:v>
                </c:pt>
              </c:strCache>
            </c:strRef>
          </c:tx>
          <c:invertIfNegative val="0"/>
          <c:cat>
            <c:strRef>
              <c:f>NORMAL!$B$843:$J$843</c:f>
              <c:strCache>
                <c:ptCount val="9"/>
                <c:pt idx="0">
                  <c:v>04/02/24/2 to 04/09/24/1</c:v>
                </c:pt>
                <c:pt idx="2">
                  <c:v>04/09/24/2 to 04/16/24/1</c:v>
                </c:pt>
                <c:pt idx="4">
                  <c:v>04/16/24/2 to 04/23/24/1</c:v>
                </c:pt>
                <c:pt idx="6">
                  <c:v>04/23/24/2 to 04/30/24/1</c:v>
                </c:pt>
                <c:pt idx="8">
                  <c:v>0/0/00/2 to 0/0/00/1</c:v>
                </c:pt>
              </c:strCache>
              <c:extLst/>
            </c:strRef>
          </c:cat>
          <c:val>
            <c:numRef>
              <c:f>NORMAL!$B$849:$J$849</c:f>
              <c:numCache>
                <c:formatCode>General</c:formatCode>
                <c:ptCount val="9"/>
                <c:pt idx="2" formatCode="0.00%">
                  <c:v>3.1387319522912741E-3</c:v>
                </c:pt>
                <c:pt idx="4" formatCode="0.00%">
                  <c:v>7.21908349026993E-3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F6AB-4A2D-8E7C-650FD98985DF}"/>
            </c:ext>
          </c:extLst>
        </c:ser>
        <c:ser>
          <c:idx val="3"/>
          <c:order val="3"/>
          <c:tx>
            <c:strRef>
              <c:f>NORMAL!$B$850</c:f>
              <c:strCache>
                <c:ptCount val="1"/>
                <c:pt idx="0">
                  <c:v>PS_AGS</c:v>
                </c:pt>
              </c:strCache>
            </c:strRef>
          </c:tx>
          <c:invertIfNegative val="0"/>
          <c:cat>
            <c:strRef>
              <c:f>NORMAL!$B$843:$J$843</c:f>
              <c:strCache>
                <c:ptCount val="9"/>
                <c:pt idx="0">
                  <c:v>04/02/24/2 to 04/09/24/1</c:v>
                </c:pt>
                <c:pt idx="2">
                  <c:v>04/09/24/2 to 04/16/24/1</c:v>
                </c:pt>
                <c:pt idx="4">
                  <c:v>04/16/24/2 to 04/23/24/1</c:v>
                </c:pt>
                <c:pt idx="6">
                  <c:v>04/23/24/2 to 04/30/24/1</c:v>
                </c:pt>
                <c:pt idx="8">
                  <c:v>0/0/00/2 to 0/0/00/1</c:v>
                </c:pt>
              </c:strCache>
              <c:extLst/>
            </c:strRef>
          </c:cat>
          <c:val>
            <c:numRef>
              <c:f>NORMAL!$B$851:$J$851</c:f>
              <c:numCache>
                <c:formatCode>General</c:formatCode>
                <c:ptCount val="9"/>
                <c:pt idx="4" formatCode="0.0%">
                  <c:v>2.1217827997489013E-2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3-F6AB-4A2D-8E7C-650FD98985DF}"/>
            </c:ext>
          </c:extLst>
        </c:ser>
        <c:ser>
          <c:idx val="4"/>
          <c:order val="4"/>
          <c:tx>
            <c:strRef>
              <c:f>NORMAL!$B$852</c:f>
              <c:strCache>
                <c:ptCount val="1"/>
                <c:pt idx="0">
                  <c:v>LinacRf</c:v>
                </c:pt>
              </c:strCache>
            </c:strRef>
          </c:tx>
          <c:invertIfNegative val="0"/>
          <c:cat>
            <c:strRef>
              <c:f>NORMAL!$B$843:$J$843</c:f>
              <c:strCache>
                <c:ptCount val="9"/>
                <c:pt idx="0">
                  <c:v>04/02/24/2 to 04/09/24/1</c:v>
                </c:pt>
                <c:pt idx="2">
                  <c:v>04/09/24/2 to 04/16/24/1</c:v>
                </c:pt>
                <c:pt idx="4">
                  <c:v>04/16/24/2 to 04/23/24/1</c:v>
                </c:pt>
                <c:pt idx="6">
                  <c:v>04/23/24/2 to 04/30/24/1</c:v>
                </c:pt>
                <c:pt idx="8">
                  <c:v>0/0/00/2 to 0/0/00/1</c:v>
                </c:pt>
              </c:strCache>
              <c:extLst/>
            </c:strRef>
          </c:cat>
          <c:val>
            <c:numRef>
              <c:f>NORMAL!$B$853:$J$853</c:f>
              <c:numCache>
                <c:formatCode>General</c:formatCode>
                <c:ptCount val="9"/>
                <c:pt idx="4" formatCode="0.00%">
                  <c:v>6.9334588826114249E-2</c:v>
                </c:pt>
                <c:pt idx="6" formatCode="0.00%">
                  <c:v>1.7545511613308223E-2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4-F6AB-4A2D-8E7C-650FD98985DF}"/>
            </c:ext>
          </c:extLst>
        </c:ser>
        <c:ser>
          <c:idx val="10"/>
          <c:order val="5"/>
          <c:tx>
            <c:strRef>
              <c:f>NORMAL!$B$854</c:f>
              <c:strCache>
                <c:ptCount val="1"/>
                <c:pt idx="0">
                  <c:v>RfBooster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invertIfNegative val="0"/>
          <c:cat>
            <c:strRef>
              <c:f>NORMAL!$B$843:$J$843</c:f>
              <c:strCache>
                <c:ptCount val="9"/>
                <c:pt idx="0">
                  <c:v>04/02/24/2 to 04/09/24/1</c:v>
                </c:pt>
                <c:pt idx="2">
                  <c:v>04/09/24/2 to 04/16/24/1</c:v>
                </c:pt>
                <c:pt idx="4">
                  <c:v>04/16/24/2 to 04/23/24/1</c:v>
                </c:pt>
                <c:pt idx="6">
                  <c:v>04/23/24/2 to 04/30/24/1</c:v>
                </c:pt>
                <c:pt idx="8">
                  <c:v>0/0/00/2 to 0/0/00/1</c:v>
                </c:pt>
              </c:strCache>
              <c:extLst/>
            </c:strRef>
          </c:cat>
          <c:val>
            <c:numRef>
              <c:f>NORMAL!$B$855:$J$855</c:f>
              <c:numCache>
                <c:formatCode>General</c:formatCode>
                <c:ptCount val="9"/>
                <c:pt idx="4" formatCode="0.00%">
                  <c:v>3.8920276208411798E-3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5-F6AB-4A2D-8E7C-650FD98985DF}"/>
            </c:ext>
          </c:extLst>
        </c:ser>
        <c:ser>
          <c:idx val="11"/>
          <c:order val="6"/>
          <c:tx>
            <c:strRef>
              <c:f>NORMAL!$B$856</c:f>
              <c:strCache>
                <c:ptCount val="1"/>
                <c:pt idx="0">
                  <c:v>ElecRHIC (power dip)</c:v>
                </c:pt>
              </c:strCache>
              <c:extLst xmlns:c15="http://schemas.microsoft.com/office/drawing/2012/chart"/>
            </c:strRef>
          </c:tx>
          <c:spPr>
            <a:solidFill>
              <a:schemeClr val="tx2">
                <a:lumMod val="75000"/>
              </a:schemeClr>
            </a:solidFill>
          </c:spPr>
          <c:invertIfNegative val="0"/>
          <c:cat>
            <c:strRef>
              <c:f>NORMAL!$B$843:$J$843</c:f>
              <c:strCache>
                <c:ptCount val="9"/>
                <c:pt idx="0">
                  <c:v>04/02/24/2 to 04/09/24/1</c:v>
                </c:pt>
                <c:pt idx="2">
                  <c:v>04/09/24/2 to 04/16/24/1</c:v>
                </c:pt>
                <c:pt idx="4">
                  <c:v>04/16/24/2 to 04/23/24/1</c:v>
                </c:pt>
                <c:pt idx="6">
                  <c:v>04/23/24/2 to 04/30/24/1</c:v>
                </c:pt>
                <c:pt idx="8">
                  <c:v>0/0/00/2 to 0/0/00/1</c:v>
                </c:pt>
              </c:strCache>
              <c:extLst/>
            </c:strRef>
          </c:cat>
          <c:val>
            <c:numRef>
              <c:f>NORMAL!$B$857:$J$857</c:f>
              <c:numCache>
                <c:formatCode>General</c:formatCode>
                <c:ptCount val="9"/>
                <c:pt idx="4" formatCode="0.00%">
                  <c:v>6.7168863779033267E-3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6-F6AB-4A2D-8E7C-650FD98985DF}"/>
            </c:ext>
          </c:extLst>
        </c:ser>
        <c:ser>
          <c:idx val="6"/>
          <c:order val="7"/>
          <c:tx>
            <c:strRef>
              <c:f>NORMAL!$B$858</c:f>
              <c:strCache>
                <c:ptCount val="1"/>
                <c:pt idx="0">
                  <c:v>ElecAGS (power dip)</c:v>
                </c:pt>
              </c:strCache>
              <c:extLst xmlns:c15="http://schemas.microsoft.com/office/drawing/2012/chart"/>
            </c:strRef>
          </c:tx>
          <c:spPr>
            <a:solidFill>
              <a:schemeClr val="tx2">
                <a:lumMod val="20000"/>
                <a:lumOff val="80000"/>
              </a:schemeClr>
            </a:solidFill>
          </c:spPr>
          <c:invertIfNegative val="0"/>
          <c:cat>
            <c:strRef>
              <c:f>NORMAL!$B$843:$J$843</c:f>
              <c:strCache>
                <c:ptCount val="9"/>
                <c:pt idx="0">
                  <c:v>04/02/24/2 to 04/09/24/1</c:v>
                </c:pt>
                <c:pt idx="2">
                  <c:v>04/09/24/2 to 04/16/24/1</c:v>
                </c:pt>
                <c:pt idx="4">
                  <c:v>04/16/24/2 to 04/23/24/1</c:v>
                </c:pt>
                <c:pt idx="6">
                  <c:v>04/23/24/2 to 04/30/24/1</c:v>
                </c:pt>
                <c:pt idx="8">
                  <c:v>0/0/00/2 to 0/0/00/1</c:v>
                </c:pt>
              </c:strCache>
              <c:extLst/>
            </c:strRef>
          </c:cat>
          <c:val>
            <c:numRef>
              <c:f>NORMAL!$B$859:$J$859</c:f>
              <c:numCache>
                <c:formatCode>General</c:formatCode>
                <c:ptCount val="9"/>
                <c:pt idx="4" formatCode="0.00%">
                  <c:v>6.7168863779033267E-3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7-F6AB-4A2D-8E7C-650FD98985DF}"/>
            </c:ext>
          </c:extLst>
        </c:ser>
        <c:ser>
          <c:idx val="14"/>
          <c:order val="8"/>
          <c:tx>
            <c:strRef>
              <c:f>NORMAL!$B$860</c:f>
              <c:strCache>
                <c:ptCount val="1"/>
                <c:pt idx="0">
                  <c:v>ElecBooster (power dip)</c:v>
                </c:pt>
              </c:strCache>
              <c:extLst xmlns:c15="http://schemas.microsoft.com/office/drawing/2012/chart"/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cat>
            <c:strRef>
              <c:f>NORMAL!$B$843:$J$843</c:f>
              <c:strCache>
                <c:ptCount val="9"/>
                <c:pt idx="0">
                  <c:v>04/02/24/2 to 04/09/24/1</c:v>
                </c:pt>
                <c:pt idx="2">
                  <c:v>04/09/24/2 to 04/16/24/1</c:v>
                </c:pt>
                <c:pt idx="4">
                  <c:v>04/16/24/2 to 04/23/24/1</c:v>
                </c:pt>
                <c:pt idx="6">
                  <c:v>04/23/24/2 to 04/30/24/1</c:v>
                </c:pt>
                <c:pt idx="8">
                  <c:v>0/0/00/2 to 0/0/00/1</c:v>
                </c:pt>
              </c:strCache>
              <c:extLst/>
            </c:strRef>
          </c:cat>
          <c:val>
            <c:numRef>
              <c:f>NORMAL!$B$861:$J$861</c:f>
              <c:numCache>
                <c:formatCode>General</c:formatCode>
                <c:ptCount val="9"/>
                <c:pt idx="4" formatCode="0.00%">
                  <c:v>6.7168863779033267E-3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8-F6AB-4A2D-8E7C-650FD98985DF}"/>
            </c:ext>
          </c:extLst>
        </c:ser>
        <c:ser>
          <c:idx val="7"/>
          <c:order val="9"/>
          <c:tx>
            <c:strRef>
              <c:f>NORMAL!$B$862</c:f>
              <c:strCache>
                <c:ptCount val="1"/>
                <c:pt idx="0">
                  <c:v>ElecLinac (power dip/OPPIS)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NORMAL!$B$843:$J$843</c:f>
              <c:strCache>
                <c:ptCount val="9"/>
                <c:pt idx="0">
                  <c:v>04/02/24/2 to 04/09/24/1</c:v>
                </c:pt>
                <c:pt idx="2">
                  <c:v>04/09/24/2 to 04/16/24/1</c:v>
                </c:pt>
                <c:pt idx="4">
                  <c:v>04/16/24/2 to 04/23/24/1</c:v>
                </c:pt>
                <c:pt idx="6">
                  <c:v>04/23/24/2 to 04/30/24/1</c:v>
                </c:pt>
                <c:pt idx="8">
                  <c:v>0/0/00/2 to 0/0/00/1</c:v>
                </c:pt>
              </c:strCache>
              <c:extLst/>
            </c:strRef>
          </c:cat>
          <c:val>
            <c:numRef>
              <c:f>NORMAL!$B$863:$J$863</c:f>
              <c:numCache>
                <c:formatCode>General</c:formatCode>
                <c:ptCount val="9"/>
                <c:pt idx="4" formatCode="0.00%">
                  <c:v>1.2554927809165096E-2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9-F6AB-4A2D-8E7C-650FD98985DF}"/>
            </c:ext>
          </c:extLst>
        </c:ser>
        <c:ser>
          <c:idx val="13"/>
          <c:order val="10"/>
          <c:tx>
            <c:strRef>
              <c:f>NORMAL!$B$864</c:f>
              <c:strCache>
                <c:ptCount val="1"/>
                <c:pt idx="0">
                  <c:v>RfRHIC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NORMAL!$B$843:$J$843</c:f>
              <c:strCache>
                <c:ptCount val="9"/>
                <c:pt idx="0">
                  <c:v>04/02/24/2 to 04/09/24/1</c:v>
                </c:pt>
                <c:pt idx="2">
                  <c:v>04/09/24/2 to 04/16/24/1</c:v>
                </c:pt>
                <c:pt idx="4">
                  <c:v>04/16/24/2 to 04/23/24/1</c:v>
                </c:pt>
                <c:pt idx="6">
                  <c:v>04/23/24/2 to 04/30/24/1</c:v>
                </c:pt>
                <c:pt idx="8">
                  <c:v>0/0/00/2 to 0/0/00/1</c:v>
                </c:pt>
              </c:strCache>
              <c:extLst/>
            </c:strRef>
          </c:cat>
          <c:val>
            <c:numRef>
              <c:f>NORMAL!$B$865:$J$865</c:f>
              <c:numCache>
                <c:formatCode>General</c:formatCode>
                <c:ptCount val="9"/>
                <c:pt idx="6" formatCode="0.0%">
                  <c:v>7.8782172002510968E-3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A-F6AB-4A2D-8E7C-650FD98985DF}"/>
            </c:ext>
          </c:extLst>
        </c:ser>
        <c:ser>
          <c:idx val="12"/>
          <c:order val="11"/>
          <c:tx>
            <c:strRef>
              <c:f>NORMAL!$B$866</c:f>
              <c:strCache>
                <c:ptCount val="1"/>
                <c:pt idx="0">
                  <c:v>RfAGS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NORMAL!$B$843:$J$843</c:f>
              <c:strCache>
                <c:ptCount val="9"/>
                <c:pt idx="0">
                  <c:v>04/02/24/2 to 04/09/24/1</c:v>
                </c:pt>
                <c:pt idx="2">
                  <c:v>04/09/24/2 to 04/16/24/1</c:v>
                </c:pt>
                <c:pt idx="4">
                  <c:v>04/16/24/2 to 04/23/24/1</c:v>
                </c:pt>
                <c:pt idx="6">
                  <c:v>04/23/24/2 to 04/30/24/1</c:v>
                </c:pt>
                <c:pt idx="8">
                  <c:v>0/0/00/2 to 0/0/00/1</c:v>
                </c:pt>
              </c:strCache>
              <c:extLst/>
            </c:strRef>
          </c:cat>
          <c:val>
            <c:numRef>
              <c:f>NORMAL!$B$867:$J$867</c:f>
              <c:numCache>
                <c:formatCode>General</c:formatCode>
                <c:ptCount val="9"/>
                <c:pt idx="6" formatCode="0.00%">
                  <c:v>7.2818581293157556E-3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B-F6AB-4A2D-8E7C-650FD98985DF}"/>
            </c:ext>
          </c:extLst>
        </c:ser>
        <c:ser>
          <c:idx val="8"/>
          <c:order val="12"/>
          <c:tx>
            <c:strRef>
              <c:f>NORMAL!$B$868</c:f>
              <c:strCache>
                <c:ptCount val="1"/>
                <c:pt idx="0">
                  <c:v>RadMonIntlk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NORMAL!$B$843:$J$843</c:f>
              <c:strCache>
                <c:ptCount val="9"/>
                <c:pt idx="0">
                  <c:v>04/02/24/2 to 04/09/24/1</c:v>
                </c:pt>
                <c:pt idx="2">
                  <c:v>04/09/24/2 to 04/16/24/1</c:v>
                </c:pt>
                <c:pt idx="4">
                  <c:v>04/16/24/2 to 04/23/24/1</c:v>
                </c:pt>
                <c:pt idx="6">
                  <c:v>04/23/24/2 to 04/30/24/1</c:v>
                </c:pt>
                <c:pt idx="8">
                  <c:v>0/0/00/2 to 0/0/00/1</c:v>
                </c:pt>
              </c:strCache>
              <c:extLst/>
            </c:strRef>
          </c:cat>
          <c:val>
            <c:numRef>
              <c:f>NORMAL!$B$869:$J$869</c:f>
              <c:numCache>
                <c:formatCode>General</c:formatCode>
                <c:ptCount val="9"/>
                <c:pt idx="6" formatCode="0.00%">
                  <c:v>6.2460765850596359E-3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C-F6AB-4A2D-8E7C-650FD98985DF}"/>
            </c:ext>
          </c:extLst>
        </c:ser>
        <c:ser>
          <c:idx val="9"/>
          <c:order val="13"/>
          <c:tx>
            <c:strRef>
              <c:f>NORMAL!$B$882</c:f>
              <c:strCache>
                <c:ptCount val="1"/>
                <c:pt idx="0">
                  <c:v>sum failures&lt;1hr</c:v>
                </c:pt>
              </c:strCache>
            </c:strRef>
          </c:tx>
          <c:spPr>
            <a:solidFill>
              <a:schemeClr val="bg1"/>
            </a:solidFill>
          </c:spPr>
          <c:invertIfNegative val="0"/>
          <c:cat>
            <c:strRef>
              <c:f>NORMAL!$B$843:$J$843</c:f>
              <c:strCache>
                <c:ptCount val="9"/>
                <c:pt idx="0">
                  <c:v>04/02/24/2 to 04/09/24/1</c:v>
                </c:pt>
                <c:pt idx="2">
                  <c:v>04/09/24/2 to 04/16/24/1</c:v>
                </c:pt>
                <c:pt idx="4">
                  <c:v>04/16/24/2 to 04/23/24/1</c:v>
                </c:pt>
                <c:pt idx="6">
                  <c:v>04/23/24/2 to 04/30/24/1</c:v>
                </c:pt>
                <c:pt idx="8">
                  <c:v>0/0/00/2 to 0/0/00/1</c:v>
                </c:pt>
              </c:strCache>
              <c:extLst/>
            </c:strRef>
          </c:cat>
          <c:val>
            <c:numRef>
              <c:f>NORMAL!$B$883:$J$883</c:f>
              <c:numCache>
                <c:formatCode>General</c:formatCode>
                <c:ptCount val="9"/>
                <c:pt idx="0" formatCode="0.00%">
                  <c:v>0</c:v>
                </c:pt>
                <c:pt idx="2" formatCode="0.00%">
                  <c:v>7.2190834902699313E-4</c:v>
                </c:pt>
                <c:pt idx="4" formatCode="0.0%">
                  <c:v>4.0175768989328311E-3</c:v>
                </c:pt>
                <c:pt idx="6" formatCode="0.0%">
                  <c:v>3.5467671060891394E-3</c:v>
                </c:pt>
                <c:pt idx="8" formatCode="0.0%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D-F6AB-4A2D-8E7C-650FD98985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68991616"/>
        <c:axId val="68993408"/>
        <c:axId val="89356928"/>
        <c:extLst/>
      </c:bar3DChart>
      <c:catAx>
        <c:axId val="689916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840000" vert="horz" anchor="ctr" anchorCtr="1"/>
          <a:lstStyle/>
          <a:p>
            <a:pPr>
              <a:defRPr sz="117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8993408"/>
        <c:crosses val="autoZero"/>
        <c:auto val="1"/>
        <c:lblAlgn val="ctr"/>
        <c:lblOffset val="100"/>
        <c:tickLblSkip val="2"/>
        <c:tickMarkSkip val="1"/>
        <c:noMultiLvlLbl val="1"/>
      </c:catAx>
      <c:valAx>
        <c:axId val="68993408"/>
        <c:scaling>
          <c:orientation val="minMax"/>
        </c:scaling>
        <c:delete val="0"/>
        <c:axPos val="r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7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8991616"/>
        <c:crosses val="max"/>
        <c:crossBetween val="between"/>
      </c:valAx>
      <c:serAx>
        <c:axId val="893569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2520000" vert="horz"/>
          <a:lstStyle/>
          <a:p>
            <a:pPr>
              <a:defRPr sz="9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8993408"/>
        <c:crosses val="autoZero"/>
        <c:tickMarkSkip val="1"/>
      </c:ser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1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1400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INTEGRATED </a:t>
            </a:r>
            <a:r>
              <a:rPr lang="en-US" sz="1400" b="1" i="0" u="none" strike="noStrike" baseline="0">
                <a:solidFill>
                  <a:srgbClr val="FF0000"/>
                </a:solidFill>
                <a:latin typeface="Arial"/>
                <a:cs typeface="Arial"/>
              </a:rPr>
              <a:t>FAILURES</a:t>
            </a:r>
            <a:r>
              <a:rPr lang="en-US" sz="1400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 (</a:t>
            </a:r>
            <a:r>
              <a:rPr lang="en-US" sz="1400" b="1" i="0" u="none" strike="noStrike" baseline="0">
                <a:solidFill>
                  <a:srgbClr val="0000FF"/>
                </a:solidFill>
                <a:latin typeface="Arial"/>
                <a:cs typeface="Arial"/>
              </a:rPr>
              <a:t>GREATER THAN ONE HOUR</a:t>
            </a:r>
            <a:r>
              <a:rPr lang="en-US" sz="1400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) </a:t>
            </a:r>
            <a:r>
              <a:rPr lang="en-US" sz="1400" b="1" i="0" u="none" strike="noStrike" baseline="0">
                <a:solidFill>
                  <a:srgbClr val="FF0000"/>
                </a:solidFill>
                <a:latin typeface="Arial"/>
                <a:cs typeface="Arial"/>
              </a:rPr>
              <a:t>BY SYSTEM -- MAY 2024</a:t>
            </a:r>
          </a:p>
        </c:rich>
      </c:tx>
      <c:layout>
        <c:manualLayout>
          <c:xMode val="edge"/>
          <c:yMode val="edge"/>
          <c:x val="0.18845500848896557"/>
          <c:y val="2.5641025641025869E-2"/>
        </c:manualLayout>
      </c:layout>
      <c:overlay val="0"/>
      <c:spPr>
        <a:noFill/>
        <a:ln w="25400">
          <a:noFill/>
        </a:ln>
      </c:spPr>
    </c:title>
    <c:autoTitleDeleted val="0"/>
    <c:view3D>
      <c:rotX val="10"/>
      <c:hPercent val="100"/>
      <c:rotY val="70"/>
      <c:depthPercent val="100"/>
      <c:rAngAx val="0"/>
    </c:view3D>
    <c:floor>
      <c:thickness val="0"/>
      <c:spPr>
        <a:gradFill rotWithShape="0">
          <a:gsLst>
            <a:gs pos="0">
              <a:srgbClr val="808080"/>
            </a:gs>
            <a:gs pos="100000">
              <a:srgbClr val="808080">
                <a:gamma/>
                <a:tint val="0"/>
                <a:invGamma/>
              </a:srgbClr>
            </a:gs>
          </a:gsLst>
          <a:lin ang="5400000" scaled="1"/>
        </a:gradFill>
        <a:ln w="3175">
          <a:solidFill>
            <a:srgbClr val="000000"/>
          </a:solidFill>
          <a:prstDash val="solid"/>
        </a:ln>
      </c:spPr>
    </c:floor>
    <c:sideWall>
      <c:thickness val="0"/>
      <c:spPr>
        <a:gradFill rotWithShape="0">
          <a:gsLst>
            <a:gs pos="0">
              <a:srgbClr val="C0C0C0">
                <a:alpha val="0"/>
              </a:srgbClr>
            </a:gs>
            <a:gs pos="100000">
              <a:srgbClr val="C0C0C0">
                <a:gamma/>
                <a:tint val="0"/>
                <a:invGamma/>
              </a:srgbClr>
            </a:gs>
          </a:gsLst>
          <a:lin ang="5400000" scaled="1"/>
        </a:gradFill>
        <a:ln w="25400">
          <a:noFill/>
        </a:ln>
      </c:spPr>
    </c:sideWall>
    <c:backWall>
      <c:thickness val="0"/>
      <c:spPr>
        <a:gradFill rotWithShape="0">
          <a:gsLst>
            <a:gs pos="0">
              <a:srgbClr val="C0C0C0">
                <a:alpha val="0"/>
              </a:srgbClr>
            </a:gs>
            <a:gs pos="100000">
              <a:srgbClr val="C0C0C0">
                <a:gamma/>
                <a:tint val="0"/>
                <a:invGamma/>
              </a:srgbClr>
            </a:gs>
          </a:gsLst>
          <a:lin ang="5400000" scaled="1"/>
        </a:gradFill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12144644738863535"/>
          <c:y val="9.2630873269336264E-2"/>
          <c:w val="0.78640718549917432"/>
          <c:h val="0.76145452442679673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NORMAL!$AB$844</c:f>
              <c:strCache>
                <c:ptCount val="1"/>
                <c:pt idx="0">
                  <c:v>PPS_AGS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strRef>
              <c:f>NORMAL!$AB$843:$AJ$843</c:f>
              <c:strCache>
                <c:ptCount val="9"/>
                <c:pt idx="0">
                  <c:v>04/30/24/2 to 05/07/24/1</c:v>
                </c:pt>
                <c:pt idx="2">
                  <c:v>05/07/24/2 to 05/14/24/1</c:v>
                </c:pt>
                <c:pt idx="4">
                  <c:v>05/14/24/2 to 05/21/24/1</c:v>
                </c:pt>
                <c:pt idx="6">
                  <c:v>05/21/24/2 to 05/28/24/1</c:v>
                </c:pt>
                <c:pt idx="8">
                  <c:v>05/28/24/2 to 06/04/24/1</c:v>
                </c:pt>
              </c:strCache>
            </c:strRef>
          </c:cat>
          <c:val>
            <c:numRef>
              <c:f>NORMAL!$AB$845:$AJ$845</c:f>
              <c:numCache>
                <c:formatCode>0.0%</c:formatCode>
                <c:ptCount val="9"/>
                <c:pt idx="0" formatCode="0.00%">
                  <c:v>1.5717567404183289E-2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173-497E-8359-6DA710CAA836}"/>
            </c:ext>
          </c:extLst>
        </c:ser>
        <c:ser>
          <c:idx val="3"/>
          <c:order val="1"/>
          <c:tx>
            <c:strRef>
              <c:f>NORMAL!$AB$846</c:f>
              <c:strCache>
                <c:ptCount val="1"/>
                <c:pt idx="0">
                  <c:v>ACG_RHIC</c:v>
                </c:pt>
              </c:strCache>
            </c:strRef>
          </c:tx>
          <c:invertIfNegative val="0"/>
          <c:cat>
            <c:strRef>
              <c:f>NORMAL!$AB$843:$AJ$843</c:f>
              <c:strCache>
                <c:ptCount val="9"/>
                <c:pt idx="0">
                  <c:v>04/30/24/2 to 05/07/24/1</c:v>
                </c:pt>
                <c:pt idx="2">
                  <c:v>05/07/24/2 to 05/14/24/1</c:v>
                </c:pt>
                <c:pt idx="4">
                  <c:v>05/14/24/2 to 05/21/24/1</c:v>
                </c:pt>
                <c:pt idx="6">
                  <c:v>05/21/24/2 to 05/28/24/1</c:v>
                </c:pt>
                <c:pt idx="8">
                  <c:v>05/28/24/2 to 06/04/24/1</c:v>
                </c:pt>
              </c:strCache>
            </c:strRef>
          </c:cat>
          <c:val>
            <c:numRef>
              <c:f>NORMAL!$AB$847:$AJ$847</c:f>
              <c:numCache>
                <c:formatCode>0.0%</c:formatCode>
                <c:ptCount val="9"/>
                <c:pt idx="0">
                  <c:v>2.0191028896143152E-2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173-497E-8359-6DA710CAA836}"/>
            </c:ext>
          </c:extLst>
        </c:ser>
        <c:ser>
          <c:idx val="15"/>
          <c:order val="2"/>
          <c:tx>
            <c:strRef>
              <c:f>NORMAL!$AB$848</c:f>
              <c:strCache>
                <c:ptCount val="1"/>
                <c:pt idx="0">
                  <c:v>ES&amp;FD_Exp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</c:spPr>
          <c:invertIfNegative val="0"/>
          <c:cat>
            <c:strRef>
              <c:f>NORMAL!$AB$843:$AJ$843</c:f>
              <c:strCache>
                <c:ptCount val="9"/>
                <c:pt idx="0">
                  <c:v>04/30/24/2 to 05/07/24/1</c:v>
                </c:pt>
                <c:pt idx="2">
                  <c:v>05/07/24/2 to 05/14/24/1</c:v>
                </c:pt>
                <c:pt idx="4">
                  <c:v>05/14/24/2 to 05/21/24/1</c:v>
                </c:pt>
                <c:pt idx="6">
                  <c:v>05/21/24/2 to 05/28/24/1</c:v>
                </c:pt>
                <c:pt idx="8">
                  <c:v>05/28/24/2 to 06/04/24/1</c:v>
                </c:pt>
              </c:strCache>
            </c:strRef>
          </c:cat>
          <c:val>
            <c:numRef>
              <c:f>NORMAL!$AB$849:$AJ$849</c:f>
              <c:numCache>
                <c:formatCode>0.0%</c:formatCode>
                <c:ptCount val="9"/>
                <c:pt idx="0">
                  <c:v>7.6774271551203008E-3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173-497E-8359-6DA710CAA836}"/>
            </c:ext>
          </c:extLst>
        </c:ser>
        <c:ser>
          <c:idx val="6"/>
          <c:order val="3"/>
          <c:tx>
            <c:strRef>
              <c:f>NORMAL!$AB$850</c:f>
              <c:strCache>
                <c:ptCount val="1"/>
                <c:pt idx="0">
                  <c:v>RadMonIntlk</c:v>
                </c:pt>
              </c:strCache>
            </c:strRef>
          </c:tx>
          <c:invertIfNegative val="0"/>
          <c:cat>
            <c:strRef>
              <c:f>NORMAL!$AB$843:$AJ$843</c:f>
              <c:strCache>
                <c:ptCount val="9"/>
                <c:pt idx="0">
                  <c:v>04/30/24/2 to 05/07/24/1</c:v>
                </c:pt>
                <c:pt idx="2">
                  <c:v>05/07/24/2 to 05/14/24/1</c:v>
                </c:pt>
                <c:pt idx="4">
                  <c:v>05/14/24/2 to 05/21/24/1</c:v>
                </c:pt>
                <c:pt idx="6">
                  <c:v>05/21/24/2 to 05/28/24/1</c:v>
                </c:pt>
                <c:pt idx="8">
                  <c:v>05/28/24/2 to 06/04/24/1</c:v>
                </c:pt>
              </c:strCache>
            </c:strRef>
          </c:cat>
          <c:val>
            <c:numRef>
              <c:f>NORMAL!$AB$851:$AJ$851</c:f>
              <c:numCache>
                <c:formatCode>0.0%</c:formatCode>
                <c:ptCount val="9"/>
                <c:pt idx="0">
                  <c:v>1.8377463426429697E-2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173-497E-8359-6DA710CAA836}"/>
            </c:ext>
          </c:extLst>
        </c:ser>
        <c:ser>
          <c:idx val="1"/>
          <c:order val="4"/>
          <c:tx>
            <c:strRef>
              <c:f>NORMAL!$AB$852</c:f>
              <c:strCache>
                <c:ptCount val="1"/>
                <c:pt idx="0">
                  <c:v>.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NORMAL!$AB$843:$AJ$843</c:f>
              <c:strCache>
                <c:ptCount val="9"/>
                <c:pt idx="0">
                  <c:v>04/30/24/2 to 05/07/24/1</c:v>
                </c:pt>
                <c:pt idx="2">
                  <c:v>05/07/24/2 to 05/14/24/1</c:v>
                </c:pt>
                <c:pt idx="4">
                  <c:v>05/14/24/2 to 05/21/24/1</c:v>
                </c:pt>
                <c:pt idx="6">
                  <c:v>05/21/24/2 to 05/28/24/1</c:v>
                </c:pt>
                <c:pt idx="8">
                  <c:v>05/28/24/2 to 06/04/24/1</c:v>
                </c:pt>
              </c:strCache>
            </c:strRef>
          </c:cat>
          <c:val>
            <c:numRef>
              <c:f>NORMAL!$AB$853:$AH$853</c:f>
              <c:numCache>
                <c:formatCode>0.0%</c:formatCode>
                <c:ptCount val="7"/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4-B173-497E-8359-6DA710CAA836}"/>
            </c:ext>
          </c:extLst>
        </c:ser>
        <c:ser>
          <c:idx val="16"/>
          <c:order val="5"/>
          <c:tx>
            <c:strRef>
              <c:f>NORMAL!$AB$854</c:f>
              <c:strCache>
                <c:ptCount val="1"/>
                <c:pt idx="0">
                  <c:v>.</c:v>
                </c:pt>
              </c:strCache>
              <c:extLst xmlns:c15="http://schemas.microsoft.com/office/drawing/2012/chart"/>
            </c:strRef>
          </c:tx>
          <c:spPr>
            <a:solidFill>
              <a:schemeClr val="bg1">
                <a:lumMod val="65000"/>
              </a:schemeClr>
            </a:solidFill>
          </c:spPr>
          <c:invertIfNegative val="0"/>
          <c:cat>
            <c:strRef>
              <c:f>NORMAL!$AB$843:$AJ$843</c:f>
              <c:strCache>
                <c:ptCount val="9"/>
                <c:pt idx="0">
                  <c:v>04/30/24/2 to 05/07/24/1</c:v>
                </c:pt>
                <c:pt idx="2">
                  <c:v>05/07/24/2 to 05/14/24/1</c:v>
                </c:pt>
                <c:pt idx="4">
                  <c:v>05/14/24/2 to 05/21/24/1</c:v>
                </c:pt>
                <c:pt idx="6">
                  <c:v>05/21/24/2 to 05/28/24/1</c:v>
                </c:pt>
                <c:pt idx="8">
                  <c:v>05/28/24/2 to 06/04/24/1</c:v>
                </c:pt>
              </c:strCache>
            </c:strRef>
          </c:cat>
          <c:val>
            <c:numRef>
              <c:f>NORMAL!$AB$855:$AJ$855</c:f>
              <c:numCache>
                <c:formatCode>0.0%</c:formatCode>
                <c:ptCount val="9"/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5-B173-497E-8359-6DA710CAA836}"/>
            </c:ext>
          </c:extLst>
        </c:ser>
        <c:ser>
          <c:idx val="11"/>
          <c:order val="6"/>
          <c:tx>
            <c:strRef>
              <c:f>NORMAL!$AB$856</c:f>
              <c:strCache>
                <c:ptCount val="1"/>
                <c:pt idx="0">
                  <c:v>.</c:v>
                </c:pt>
              </c:strCache>
              <c:extLst xmlns:c15="http://schemas.microsoft.com/office/drawing/2012/chart"/>
            </c:strRef>
          </c:tx>
          <c:spPr>
            <a:solidFill>
              <a:schemeClr val="bg1">
                <a:lumMod val="85000"/>
              </a:schemeClr>
            </a:solidFill>
          </c:spPr>
          <c:invertIfNegative val="0"/>
          <c:cat>
            <c:strRef>
              <c:f>NORMAL!$AB$843:$AJ$843</c:f>
              <c:strCache>
                <c:ptCount val="9"/>
                <c:pt idx="0">
                  <c:v>04/30/24/2 to 05/07/24/1</c:v>
                </c:pt>
                <c:pt idx="2">
                  <c:v>05/07/24/2 to 05/14/24/1</c:v>
                </c:pt>
                <c:pt idx="4">
                  <c:v>05/14/24/2 to 05/21/24/1</c:v>
                </c:pt>
                <c:pt idx="6">
                  <c:v>05/21/24/2 to 05/28/24/1</c:v>
                </c:pt>
                <c:pt idx="8">
                  <c:v>05/28/24/2 to 06/04/24/1</c:v>
                </c:pt>
              </c:strCache>
            </c:strRef>
          </c:cat>
          <c:val>
            <c:numRef>
              <c:f>NORMAL!$AB$857:$AH$857</c:f>
              <c:numCache>
                <c:formatCode>0.0%</c:formatCode>
                <c:ptCount val="7"/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6-B173-497E-8359-6DA710CAA836}"/>
            </c:ext>
          </c:extLst>
        </c:ser>
        <c:ser>
          <c:idx val="5"/>
          <c:order val="7"/>
          <c:tx>
            <c:strRef>
              <c:f>NORMAL!$AB$858</c:f>
              <c:strCache>
                <c:ptCount val="1"/>
                <c:pt idx="0">
                  <c:v>.</c:v>
                </c:pt>
              </c:strCache>
              <c:extLst xmlns:c15="http://schemas.microsoft.com/office/drawing/2012/chart"/>
            </c:strRef>
          </c:tx>
          <c:spPr>
            <a:solidFill>
              <a:schemeClr val="bg1"/>
            </a:solidFill>
          </c:spPr>
          <c:invertIfNegative val="0"/>
          <c:cat>
            <c:strRef>
              <c:f>NORMAL!$AB$843:$AJ$843</c:f>
              <c:strCache>
                <c:ptCount val="9"/>
                <c:pt idx="0">
                  <c:v>04/30/24/2 to 05/07/24/1</c:v>
                </c:pt>
                <c:pt idx="2">
                  <c:v>05/07/24/2 to 05/14/24/1</c:v>
                </c:pt>
                <c:pt idx="4">
                  <c:v>05/14/24/2 to 05/21/24/1</c:v>
                </c:pt>
                <c:pt idx="6">
                  <c:v>05/21/24/2 to 05/28/24/1</c:v>
                </c:pt>
                <c:pt idx="8">
                  <c:v>05/28/24/2 to 06/04/24/1</c:v>
                </c:pt>
              </c:strCache>
            </c:strRef>
          </c:cat>
          <c:val>
            <c:numRef>
              <c:f>NORMAL!$AB$859:$AJ$859</c:f>
              <c:numCache>
                <c:formatCode>0.0%</c:formatCode>
                <c:ptCount val="9"/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7-B173-497E-8359-6DA710CAA836}"/>
            </c:ext>
          </c:extLst>
        </c:ser>
        <c:ser>
          <c:idx val="4"/>
          <c:order val="8"/>
          <c:tx>
            <c:strRef>
              <c:f>NORMAL!$AB$860</c:f>
              <c:strCache>
                <c:ptCount val="1"/>
                <c:pt idx="0">
                  <c:v>.</c:v>
                </c:pt>
              </c:strCache>
              <c:extLst xmlns:c15="http://schemas.microsoft.com/office/drawing/2012/chart"/>
            </c:strRef>
          </c:tx>
          <c:spPr>
            <a:solidFill>
              <a:srgbClr val="FFC000"/>
            </a:solidFill>
          </c:spPr>
          <c:invertIfNegative val="0"/>
          <c:cat>
            <c:strRef>
              <c:f>NORMAL!$AB$843:$AJ$843</c:f>
              <c:strCache>
                <c:ptCount val="9"/>
                <c:pt idx="0">
                  <c:v>04/30/24/2 to 05/07/24/1</c:v>
                </c:pt>
                <c:pt idx="2">
                  <c:v>05/07/24/2 to 05/14/24/1</c:v>
                </c:pt>
                <c:pt idx="4">
                  <c:v>05/14/24/2 to 05/21/24/1</c:v>
                </c:pt>
                <c:pt idx="6">
                  <c:v>05/21/24/2 to 05/28/24/1</c:v>
                </c:pt>
                <c:pt idx="8">
                  <c:v>05/28/24/2 to 06/04/24/1</c:v>
                </c:pt>
              </c:strCache>
            </c:strRef>
          </c:cat>
          <c:val>
            <c:numRef>
              <c:f>NORMAL!$AB$861:$AH$861</c:f>
              <c:numCache>
                <c:formatCode>0.0%</c:formatCode>
                <c:ptCount val="7"/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8-B173-497E-8359-6DA710CAA836}"/>
            </c:ext>
          </c:extLst>
        </c:ser>
        <c:ser>
          <c:idx val="17"/>
          <c:order val="9"/>
          <c:tx>
            <c:strRef>
              <c:f>NORMAL!$AB$862</c:f>
              <c:strCache>
                <c:ptCount val="1"/>
                <c:pt idx="0">
                  <c:v>.</c:v>
                </c:pt>
              </c:strCache>
              <c:extLst xmlns:c15="http://schemas.microsoft.com/office/drawing/2012/chart"/>
            </c:strRef>
          </c:tx>
          <c:spPr>
            <a:solidFill>
              <a:schemeClr val="tx1">
                <a:lumMod val="85000"/>
                <a:lumOff val="15000"/>
              </a:schemeClr>
            </a:solidFill>
          </c:spPr>
          <c:invertIfNegative val="0"/>
          <c:cat>
            <c:strRef>
              <c:f>NORMAL!$AB$843:$AJ$843</c:f>
              <c:strCache>
                <c:ptCount val="9"/>
                <c:pt idx="0">
                  <c:v>04/30/24/2 to 05/07/24/1</c:v>
                </c:pt>
                <c:pt idx="2">
                  <c:v>05/07/24/2 to 05/14/24/1</c:v>
                </c:pt>
                <c:pt idx="4">
                  <c:v>05/14/24/2 to 05/21/24/1</c:v>
                </c:pt>
                <c:pt idx="6">
                  <c:v>05/21/24/2 to 05/28/24/1</c:v>
                </c:pt>
                <c:pt idx="8">
                  <c:v>05/28/24/2 to 06/04/24/1</c:v>
                </c:pt>
              </c:strCache>
            </c:strRef>
          </c:cat>
          <c:val>
            <c:numRef>
              <c:f>NORMAL!$AB$863:$AH$863</c:f>
              <c:numCache>
                <c:formatCode>0.0%</c:formatCode>
                <c:ptCount val="7"/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9-B173-497E-8359-6DA710CAA836}"/>
            </c:ext>
          </c:extLst>
        </c:ser>
        <c:ser>
          <c:idx val="13"/>
          <c:order val="11"/>
          <c:tx>
            <c:strRef>
              <c:f>NORMAL!$AB$866</c:f>
              <c:strCache>
                <c:ptCount val="1"/>
                <c:pt idx="0">
                  <c:v>.</c:v>
                </c:pt>
              </c:strCache>
              <c:extLst xmlns:c15="http://schemas.microsoft.com/office/drawing/2012/chart"/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cat>
            <c:strRef>
              <c:f>NORMAL!$AB$843:$AJ$843</c:f>
              <c:strCache>
                <c:ptCount val="9"/>
                <c:pt idx="0">
                  <c:v>04/30/24/2 to 05/07/24/1</c:v>
                </c:pt>
                <c:pt idx="2">
                  <c:v>05/07/24/2 to 05/14/24/1</c:v>
                </c:pt>
                <c:pt idx="4">
                  <c:v>05/14/24/2 to 05/21/24/1</c:v>
                </c:pt>
                <c:pt idx="6">
                  <c:v>05/21/24/2 to 05/28/24/1</c:v>
                </c:pt>
                <c:pt idx="8">
                  <c:v>05/28/24/2 to 06/04/24/1</c:v>
                </c:pt>
              </c:strCache>
            </c:strRef>
          </c:cat>
          <c:val>
            <c:numRef>
              <c:f>NORMAL!$AB$867:$AJ$867</c:f>
              <c:numCache>
                <c:formatCode>0.0%</c:formatCode>
                <c:ptCount val="9"/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A-B173-497E-8359-6DA710CAA836}"/>
            </c:ext>
          </c:extLst>
        </c:ser>
        <c:ser>
          <c:idx val="8"/>
          <c:order val="12"/>
          <c:tx>
            <c:strRef>
              <c:f>NORMAL!$AB$882</c:f>
              <c:strCache>
                <c:ptCount val="1"/>
                <c:pt idx="0">
                  <c:v>sum failures&lt;1hr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</c:spPr>
          <c:invertIfNegative val="0"/>
          <c:cat>
            <c:strRef>
              <c:f>NORMAL!$AB$843:$AJ$843</c:f>
              <c:strCache>
                <c:ptCount val="9"/>
                <c:pt idx="0">
                  <c:v>04/30/24/2 to 05/07/24/1</c:v>
                </c:pt>
                <c:pt idx="2">
                  <c:v>05/07/24/2 to 05/14/24/1</c:v>
                </c:pt>
                <c:pt idx="4">
                  <c:v>05/14/24/2 to 05/21/24/1</c:v>
                </c:pt>
                <c:pt idx="6">
                  <c:v>05/21/24/2 to 05/28/24/1</c:v>
                </c:pt>
                <c:pt idx="8">
                  <c:v>05/28/24/2 to 06/04/24/1</c:v>
                </c:pt>
              </c:strCache>
            </c:strRef>
          </c:cat>
          <c:val>
            <c:numRef>
              <c:f>NORMAL!$AB$883:$AJ$883</c:f>
              <c:numCache>
                <c:formatCode>0.0%</c:formatCode>
                <c:ptCount val="9"/>
                <c:pt idx="0">
                  <c:v>2.0191028896143152E-2</c:v>
                </c:pt>
                <c:pt idx="2">
                  <c:v>0</c:v>
                </c:pt>
                <c:pt idx="4">
                  <c:v>0</c:v>
                </c:pt>
                <c:pt idx="6">
                  <c:v>0</c:v>
                </c:pt>
                <c:pt idx="8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B173-497E-8359-6DA710CAA8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71005312"/>
        <c:axId val="71006848"/>
        <c:axId val="111567296"/>
        <c:extLst>
          <c:ext xmlns:c15="http://schemas.microsoft.com/office/drawing/2012/chart" uri="{02D57815-91ED-43cb-92C2-25804820EDAC}">
            <c15:filteredBarSeries>
              <c15:ser>
                <c:idx val="7"/>
                <c:order val="10"/>
                <c:tx>
                  <c:strRef>
                    <c:extLst>
                      <c:ext uri="{02D57815-91ED-43cb-92C2-25804820EDAC}">
                        <c15:formulaRef>
                          <c15:sqref>NORMAL!$AB$864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spPr>
                  <a:solidFill>
                    <a:srgbClr val="FF00FF"/>
                  </a:solidFill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NORMAL!$AB$843:$AJ$843</c15:sqref>
                        </c15:formulaRef>
                      </c:ext>
                    </c:extLst>
                    <c:strCache>
                      <c:ptCount val="9"/>
                      <c:pt idx="0">
                        <c:v>04/30/24/2 to 05/07/24/1</c:v>
                      </c:pt>
                      <c:pt idx="2">
                        <c:v>05/07/24/2 to 05/14/24/1</c:v>
                      </c:pt>
                      <c:pt idx="4">
                        <c:v>05/14/24/2 to 05/21/24/1</c:v>
                      </c:pt>
                      <c:pt idx="6">
                        <c:v>05/21/24/2 to 05/28/24/1</c:v>
                      </c:pt>
                      <c:pt idx="8">
                        <c:v>05/28/24/2 to 06/04/24/1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NORMAL!$AB$865:$AJ$865</c15:sqref>
                        </c15:formulaRef>
                      </c:ext>
                    </c:extLst>
                    <c:numCache>
                      <c:formatCode>0.0%</c:formatCode>
                      <c:ptCount val="9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C-B173-497E-8359-6DA710CAA836}"/>
                  </c:ext>
                </c:extLst>
              </c15:ser>
            </c15:filteredBarSeries>
            <c15:filteredBarSeries>
              <c15:ser>
                <c:idx val="12"/>
                <c:order val="1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NORMAL!$AD$890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NORMAL!$AB$843:$AJ$843</c15:sqref>
                        </c15:formulaRef>
                      </c:ext>
                    </c:extLst>
                    <c:strCache>
                      <c:ptCount val="9"/>
                      <c:pt idx="0">
                        <c:v>04/30/24/2 to 05/07/24/1</c:v>
                      </c:pt>
                      <c:pt idx="2">
                        <c:v>05/07/24/2 to 05/14/24/1</c:v>
                      </c:pt>
                      <c:pt idx="4">
                        <c:v>05/14/24/2 to 05/21/24/1</c:v>
                      </c:pt>
                      <c:pt idx="6">
                        <c:v>05/21/24/2 to 05/28/24/1</c:v>
                      </c:pt>
                      <c:pt idx="8">
                        <c:v>05/28/24/2 to 06/04/24/1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NORMAL!$AB$891:$AH$891</c15:sqref>
                        </c15:formulaRef>
                      </c:ext>
                    </c:extLst>
                    <c:numCache>
                      <c:formatCode>0.0%</c:formatCode>
                      <c:ptCount val="7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D-B173-497E-8359-6DA710CAA836}"/>
                  </c:ext>
                </c:extLst>
              </c15:ser>
            </c15:filteredBarSeries>
            <c15:filteredBarSeries>
              <c15:ser>
                <c:idx val="2"/>
                <c:order val="1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NORMAL!$AB$884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NORMAL!$AB$843:$AJ$843</c15:sqref>
                        </c15:formulaRef>
                      </c:ext>
                    </c:extLst>
                    <c:strCache>
                      <c:ptCount val="9"/>
                      <c:pt idx="0">
                        <c:v>04/30/24/2 to 05/07/24/1</c:v>
                      </c:pt>
                      <c:pt idx="2">
                        <c:v>05/07/24/2 to 05/14/24/1</c:v>
                      </c:pt>
                      <c:pt idx="4">
                        <c:v>05/14/24/2 to 05/21/24/1</c:v>
                      </c:pt>
                      <c:pt idx="6">
                        <c:v>05/21/24/2 to 05/28/24/1</c:v>
                      </c:pt>
                      <c:pt idx="8">
                        <c:v>05/28/24/2 to 06/04/24/1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NORMAL!$AB$885:$AH$885</c15:sqref>
                        </c15:formulaRef>
                      </c:ext>
                    </c:extLst>
                    <c:numCache>
                      <c:formatCode>0.0%</c:formatCode>
                      <c:ptCount val="7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E-B173-497E-8359-6DA710CAA836}"/>
                  </c:ext>
                </c:extLst>
              </c15:ser>
            </c15:filteredBarSeries>
            <c15:filteredBarSeries>
              <c15:ser>
                <c:idx val="9"/>
                <c:order val="1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NORMAL!$AB$886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4">
                      <a:lumMod val="75000"/>
                    </a:schemeClr>
                  </a:solidFill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NORMAL!$AB$843:$AJ$843</c15:sqref>
                        </c15:formulaRef>
                      </c:ext>
                    </c:extLst>
                    <c:strCache>
                      <c:ptCount val="9"/>
                      <c:pt idx="0">
                        <c:v>04/30/24/2 to 05/07/24/1</c:v>
                      </c:pt>
                      <c:pt idx="2">
                        <c:v>05/07/24/2 to 05/14/24/1</c:v>
                      </c:pt>
                      <c:pt idx="4">
                        <c:v>05/14/24/2 to 05/21/24/1</c:v>
                      </c:pt>
                      <c:pt idx="6">
                        <c:v>05/21/24/2 to 05/28/24/1</c:v>
                      </c:pt>
                      <c:pt idx="8">
                        <c:v>05/28/24/2 to 06/04/24/1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NORMAL!$AB$887:$AH$887</c15:sqref>
                        </c15:formulaRef>
                      </c:ext>
                    </c:extLst>
                    <c:numCache>
                      <c:formatCode>0.0%</c:formatCode>
                      <c:ptCount val="7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F-B173-497E-8359-6DA710CAA836}"/>
                  </c:ext>
                </c:extLst>
              </c15:ser>
            </c15:filteredBarSeries>
            <c15:filteredBarSeries>
              <c15:ser>
                <c:idx val="10"/>
                <c:order val="1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NORMAL!$AB$888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5">
                      <a:lumMod val="40000"/>
                      <a:lumOff val="60000"/>
                    </a:schemeClr>
                  </a:solidFill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NORMAL!$AB$843:$AJ$843</c15:sqref>
                        </c15:formulaRef>
                      </c:ext>
                    </c:extLst>
                    <c:strCache>
                      <c:ptCount val="9"/>
                      <c:pt idx="0">
                        <c:v>04/30/24/2 to 05/07/24/1</c:v>
                      </c:pt>
                      <c:pt idx="2">
                        <c:v>05/07/24/2 to 05/14/24/1</c:v>
                      </c:pt>
                      <c:pt idx="4">
                        <c:v>05/14/24/2 to 05/21/24/1</c:v>
                      </c:pt>
                      <c:pt idx="6">
                        <c:v>05/21/24/2 to 05/28/24/1</c:v>
                      </c:pt>
                      <c:pt idx="8">
                        <c:v>05/28/24/2 to 06/04/24/1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NORMAL!$AB$889:$AH$889</c15:sqref>
                        </c15:formulaRef>
                      </c:ext>
                    </c:extLst>
                    <c:numCache>
                      <c:formatCode>0.0%</c:formatCode>
                      <c:ptCount val="7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0-B173-497E-8359-6DA710CAA836}"/>
                  </c:ext>
                </c:extLst>
              </c15:ser>
            </c15:filteredBarSeries>
            <c15:filteredBarSeries>
              <c15:ser>
                <c:idx val="14"/>
                <c:order val="1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NORMAL!$AB$900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bg1"/>
                  </a:solidFill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NORMAL!$AB$843:$AJ$843</c15:sqref>
                        </c15:formulaRef>
                      </c:ext>
                    </c:extLst>
                    <c:strCache>
                      <c:ptCount val="9"/>
                      <c:pt idx="0">
                        <c:v>04/30/24/2 to 05/07/24/1</c:v>
                      </c:pt>
                      <c:pt idx="2">
                        <c:v>05/07/24/2 to 05/14/24/1</c:v>
                      </c:pt>
                      <c:pt idx="4">
                        <c:v>05/14/24/2 to 05/21/24/1</c:v>
                      </c:pt>
                      <c:pt idx="6">
                        <c:v>05/21/24/2 to 05/28/24/1</c:v>
                      </c:pt>
                      <c:pt idx="8">
                        <c:v>05/28/24/2 to 06/04/24/1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NORMAL!$AB$901:$AH$901</c15:sqref>
                        </c15:formulaRef>
                      </c:ext>
                    </c:extLst>
                    <c:numCache>
                      <c:formatCode>0.0%</c:formatCode>
                      <c:ptCount val="7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1-B173-497E-8359-6DA710CAA836}"/>
                  </c:ext>
                </c:extLst>
              </c15:ser>
            </c15:filteredBarSeries>
          </c:ext>
        </c:extLst>
      </c:bar3DChart>
      <c:catAx>
        <c:axId val="710053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-780000" vert="horz"/>
          <a:lstStyle/>
          <a:p>
            <a:pPr>
              <a:defRPr sz="112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71006848"/>
        <c:crosses val="autoZero"/>
        <c:auto val="1"/>
        <c:lblAlgn val="ctr"/>
        <c:lblOffset val="100"/>
        <c:tickLblSkip val="2"/>
        <c:tickMarkSkip val="1"/>
        <c:noMultiLvlLbl val="1"/>
      </c:catAx>
      <c:valAx>
        <c:axId val="71006848"/>
        <c:scaling>
          <c:orientation val="minMax"/>
        </c:scaling>
        <c:delete val="0"/>
        <c:axPos val="r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.00%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2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71005312"/>
        <c:crosses val="max"/>
        <c:crossBetween val="between"/>
      </c:valAx>
      <c:serAx>
        <c:axId val="1115672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3180000" vert="horz"/>
          <a:lstStyle/>
          <a:p>
            <a:pPr>
              <a:defRPr sz="9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71006848"/>
        <c:crosses val="autoZero"/>
        <c:tickLblSkip val="1"/>
        <c:tickMarkSkip val="1"/>
      </c:ser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1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 dirty="0"/>
              <a:t>NSRL Hours</a:t>
            </a:r>
          </a:p>
        </c:rich>
      </c:tx>
      <c:layout>
        <c:manualLayout>
          <c:xMode val="edge"/>
          <c:yMode val="edge"/>
          <c:x val="2.5656169412764742E-2"/>
          <c:y val="1.9963031423290208E-2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1503718285214345E-3"/>
          <c:y val="0.30543601168207857"/>
          <c:w val="0.99671414548791137"/>
          <c:h val="0.67224705782744898"/>
        </c:manualLayout>
      </c:layout>
      <c:pie3DChart>
        <c:varyColors val="1"/>
        <c:ser>
          <c:idx val="0"/>
          <c:order val="0"/>
          <c:tx>
            <c:v>NSRL Hours</c:v>
          </c:tx>
          <c:dPt>
            <c:idx val="0"/>
            <c:bubble3D val="0"/>
            <c:spPr>
              <a:solidFill>
                <a:srgbClr val="C00000"/>
              </a:solidFill>
            </c:spPr>
            <c:extLst>
              <c:ext xmlns:c16="http://schemas.microsoft.com/office/drawing/2014/chart" uri="{C3380CC4-5D6E-409C-BE32-E72D297353CC}">
                <c16:uniqueId val="{00000003-9C1D-47D4-8EAF-7D5B0E2A72B0}"/>
              </c:ext>
            </c:extLst>
          </c:dPt>
          <c:dPt>
            <c:idx val="1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5-9C1D-47D4-8EAF-7D5B0E2A72B0}"/>
              </c:ext>
            </c:extLst>
          </c:dPt>
          <c:dPt>
            <c:idx val="2"/>
            <c:bubble3D val="0"/>
            <c:spPr>
              <a:solidFill>
                <a:schemeClr val="bg1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7-9C1D-47D4-8EAF-7D5B0E2A72B0}"/>
              </c:ext>
            </c:extLst>
          </c:dPt>
          <c:dPt>
            <c:idx val="3"/>
            <c:bubble3D val="0"/>
            <c:spPr>
              <a:solidFill>
                <a:schemeClr val="tx1">
                  <a:lumMod val="75000"/>
                  <a:lumOff val="2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A-9D46-4FD3-BBCE-0F231EFCB64D}"/>
              </c:ext>
            </c:extLst>
          </c:dPt>
          <c:dPt>
            <c:idx val="4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B-9D46-4FD3-BBCE-0F231EFCB64D}"/>
              </c:ext>
            </c:extLst>
          </c:dPt>
          <c:dLbls>
            <c:dLbl>
              <c:idx val="0"/>
              <c:layout>
                <c:manualLayout>
                  <c:x val="-9.1562382672655332E-2"/>
                  <c:y val="-3.3571179064724121E-2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1200" b="0"/>
                    </a:pPr>
                    <a:fld id="{66BCA206-2F51-4AF8-BEC7-00FD40BA14F3}" type="CATEGORYNAME">
                      <a:rPr lang="en-US" sz="1400"/>
                      <a:pPr>
                        <a:defRPr sz="1200" b="0"/>
                      </a:pPr>
                      <a:t>[CATEGORY NAME]</a:t>
                    </a:fld>
                    <a:r>
                      <a:rPr lang="en-US" sz="1400" baseline="0" dirty="0"/>
                      <a:t>, </a:t>
                    </a:r>
                    <a:fld id="{D96B8C0E-84FE-42EF-8E0B-42C79E7BCD2F}" type="VALUE">
                      <a:rPr lang="en-US" sz="1400" baseline="0"/>
                      <a:pPr>
                        <a:defRPr sz="1200" b="0"/>
                      </a:pPr>
                      <a:t>[VALUE]</a:t>
                    </a:fld>
                    <a:r>
                      <a:rPr lang="en-US" sz="1400" baseline="0" dirty="0"/>
                      <a:t>, </a:t>
                    </a:r>
                    <a:fld id="{E994F66C-B4B2-4D28-871F-EB9621FB620F}" type="PERCENTAGE">
                      <a:rPr lang="en-US" sz="1400" baseline="0"/>
                      <a:pPr>
                        <a:defRPr sz="1200" b="0"/>
                      </a:pPr>
                      <a:t>[PERCENTAGE]</a:t>
                    </a:fld>
                    <a:endParaRPr lang="en-US" sz="1400" baseline="0" dirty="0"/>
                  </a:p>
                </c:rich>
              </c:tx>
              <c:numFmt formatCode="General" sourceLinked="0"/>
              <c:spPr>
                <a:xfrm>
                  <a:off x="2880439" y="1229859"/>
                  <a:ext cx="1744742" cy="274320"/>
                </a:xfrm>
                <a:solidFill>
                  <a:sysClr val="window" lastClr="FFFFFF"/>
                </a:solidFill>
                <a:ln w="9525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round/>
                  <a:headEnd type="none" w="med" len="med"/>
                  <a:tailEnd type="none" w="med" len="med"/>
                  <a:extLst>
                    <a:ext uri="{C807C97D-BFC1-408E-A445-0C87EB9F89A2}">
                      <ask:lineSketchStyleProps xmlns:ask="http://schemas.microsoft.com/office/drawing/2018/sketchyshapes" sd="0"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/>
                        </a:custGeom>
                        <ask:type/>
                      </ask:lineSketchStyleProps>
                    </a:ext>
                  </a:extLst>
                </a:ln>
                <a:effectLst/>
              </c:sp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46700"/>
                        <a:gd name="adj2" fmla="val 127420"/>
                      </a:avLst>
                    </a:prstGeom>
                  </c15:spPr>
                  <c15:layout>
                    <c:manualLayout>
                      <c:w val="0.19059045755984899"/>
                      <c:h val="4.9907578558225509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9C1D-47D4-8EAF-7D5B0E2A72B0}"/>
                </c:ext>
              </c:extLst>
            </c:dLbl>
            <c:dLbl>
              <c:idx val="1"/>
              <c:layout>
                <c:manualLayout>
                  <c:x val="-2.9827157602418681E-2"/>
                  <c:y val="-3.927902178817301E-2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1200" b="0"/>
                    </a:pPr>
                    <a:fld id="{66BCA206-2F51-4AF8-BEC7-00FD40BA14F3}" type="CATEGORYNAME">
                      <a:rPr lang="en-US" sz="1400"/>
                      <a:pPr>
                        <a:defRPr sz="1200" b="0"/>
                      </a:pPr>
                      <a:t>[CATEGORY NAME]</a:t>
                    </a:fld>
                    <a:r>
                      <a:rPr lang="en-US" sz="1400" baseline="0" dirty="0"/>
                      <a:t>, </a:t>
                    </a:r>
                    <a:fld id="{D96B8C0E-84FE-42EF-8E0B-42C79E7BCD2F}" type="VALUE">
                      <a:rPr lang="en-US" sz="1400" baseline="0"/>
                      <a:pPr>
                        <a:defRPr sz="1200" b="0"/>
                      </a:pPr>
                      <a:t>[VALUE]</a:t>
                    </a:fld>
                    <a:r>
                      <a:rPr lang="en-US" sz="1400" baseline="0" dirty="0"/>
                      <a:t>, </a:t>
                    </a:r>
                    <a:fld id="{E994F66C-B4B2-4D28-871F-EB9621FB620F}" type="PERCENTAGE">
                      <a:rPr lang="en-US" sz="1400" baseline="0"/>
                      <a:pPr>
                        <a:defRPr sz="1200" b="0"/>
                      </a:pPr>
                      <a:t>[PERCENTAGE]</a:t>
                    </a:fld>
                    <a:endParaRPr lang="en-US" sz="1400" baseline="0" dirty="0"/>
                  </a:p>
                </c:rich>
              </c:tx>
              <c:numFmt formatCode="General" sourceLinked="0"/>
              <c:spPr>
                <a:xfrm>
                  <a:off x="5017183" y="1204404"/>
                  <a:ext cx="2861906" cy="299719"/>
                </a:xfrm>
                <a:solidFill>
                  <a:sysClr val="window" lastClr="FFFFFF"/>
                </a:solidFill>
                <a:ln w="9525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round/>
                  <a:headEnd type="none" w="med" len="med"/>
                  <a:tailEnd type="none" w="med" len="med"/>
                  <a:extLst>
                    <a:ext uri="{C807C97D-BFC1-408E-A445-0C87EB9F89A2}">
                      <ask:lineSketchStyleProps xmlns:ask="http://schemas.microsoft.com/office/drawing/2018/sketchyshapes" sd="0"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/>
                        </a:custGeom>
                        <ask:type/>
                      </ask:lineSketchStyleProps>
                    </a:ext>
                  </a:extLst>
                </a:ln>
                <a:effectLst/>
              </c:sp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49678"/>
                        <a:gd name="adj2" fmla="val 222906"/>
                      </a:avLst>
                    </a:prstGeom>
                  </c15:spPr>
                  <c15:layout>
                    <c:manualLayout>
                      <c:w val="0.31262597072077508"/>
                      <c:h val="5.4528650646950082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9C1D-47D4-8EAF-7D5B0E2A72B0}"/>
                </c:ext>
              </c:extLst>
            </c:dLbl>
            <c:dLbl>
              <c:idx val="2"/>
              <c:layout>
                <c:manualLayout>
                  <c:x val="-8.3239125540491947E-3"/>
                  <c:y val="3.3066135910459937E-3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1200" b="0"/>
                    </a:pPr>
                    <a:fld id="{66BCA206-2F51-4AF8-BEC7-00FD40BA14F3}" type="CATEGORYNAME">
                      <a:rPr lang="en-US" sz="1400"/>
                      <a:pPr>
                        <a:defRPr sz="1200" b="0"/>
                      </a:pPr>
                      <a:t>[CATEGORY NAME]</a:t>
                    </a:fld>
                    <a:r>
                      <a:rPr lang="en-US" sz="1400" baseline="0" dirty="0"/>
                      <a:t>, </a:t>
                    </a:r>
                    <a:fld id="{D96B8C0E-84FE-42EF-8E0B-42C79E7BCD2F}" type="VALUE">
                      <a:rPr lang="en-US" sz="1400" baseline="0"/>
                      <a:pPr>
                        <a:defRPr sz="1200" b="0"/>
                      </a:pPr>
                      <a:t>[VALUE]</a:t>
                    </a:fld>
                    <a:r>
                      <a:rPr lang="en-US" sz="1400" baseline="0" dirty="0"/>
                      <a:t>, </a:t>
                    </a:r>
                    <a:fld id="{E994F66C-B4B2-4D28-871F-EB9621FB620F}" type="PERCENTAGE">
                      <a:rPr lang="en-US" sz="1400" baseline="0"/>
                      <a:pPr>
                        <a:defRPr sz="1200" b="0"/>
                      </a:pPr>
                      <a:t>[PERCENTAGE]</a:t>
                    </a:fld>
                    <a:endParaRPr lang="en-US" sz="1400" baseline="0" dirty="0"/>
                  </a:p>
                </c:rich>
              </c:tx>
              <c:numFmt formatCode="General" sourceLinked="0"/>
              <c:spPr>
                <a:xfrm>
                  <a:off x="6809581" y="1999681"/>
                  <a:ext cx="2268627" cy="274320"/>
                </a:xfrm>
                <a:solidFill>
                  <a:sysClr val="window" lastClr="FFFFFF"/>
                </a:solidFill>
                <a:ln w="9525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round/>
                  <a:headEnd type="none" w="med" len="med"/>
                  <a:tailEnd type="none" w="med" len="med"/>
                  <a:extLst>
                    <a:ext uri="{C807C97D-BFC1-408E-A445-0C87EB9F89A2}">
                      <ask:lineSketchStyleProps xmlns:ask="http://schemas.microsoft.com/office/drawing/2018/sketchyshapes" sd="0"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/>
                        </a:custGeom>
                        <ask:type/>
                      </ask:lineSketchStyleProps>
                    </a:ext>
                  </a:extLst>
                </a:ln>
                <a:effectLst/>
              </c:sp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70191"/>
                        <a:gd name="adj2" fmla="val 100942"/>
                      </a:avLst>
                    </a:prstGeom>
                  </c15:spPr>
                  <c15:layout>
                    <c:manualLayout>
                      <c:w val="0.24781807323662286"/>
                      <c:h val="4.9907578558225509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9C1D-47D4-8EAF-7D5B0E2A72B0}"/>
                </c:ext>
              </c:extLst>
            </c:dLbl>
            <c:dLbl>
              <c:idx val="3"/>
              <c:layout>
                <c:manualLayout>
                  <c:x val="9.5724420877415464E-2"/>
                  <c:y val="-2.9349993450449009E-2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1200" b="0"/>
                    </a:pPr>
                    <a:fld id="{66BCA206-2F51-4AF8-BEC7-00FD40BA14F3}" type="CATEGORYNAME">
                      <a:rPr lang="en-US" sz="1400"/>
                      <a:pPr>
                        <a:defRPr sz="1200" b="0"/>
                      </a:pPr>
                      <a:t>[CATEGORY NAME]</a:t>
                    </a:fld>
                    <a:r>
                      <a:rPr lang="en-US" sz="1400" baseline="0" dirty="0"/>
                      <a:t>, </a:t>
                    </a:r>
                    <a:fld id="{D96B8C0E-84FE-42EF-8E0B-42C79E7BCD2F}" type="VALUE">
                      <a:rPr lang="en-US" sz="1400" baseline="0"/>
                      <a:pPr>
                        <a:defRPr sz="1200" b="0"/>
                      </a:pPr>
                      <a:t>[VALUE]</a:t>
                    </a:fld>
                    <a:r>
                      <a:rPr lang="en-US" sz="1400" baseline="0" dirty="0"/>
                      <a:t>, </a:t>
                    </a:r>
                    <a:fld id="{E994F66C-B4B2-4D28-871F-EB9621FB620F}" type="PERCENTAGE">
                      <a:rPr lang="en-US" sz="1400" baseline="0"/>
                      <a:pPr>
                        <a:defRPr sz="1200" b="0"/>
                      </a:pPr>
                      <a:t>[PERCENTAGE]</a:t>
                    </a:fld>
                    <a:endParaRPr lang="en-US" sz="1400" baseline="0" dirty="0"/>
                  </a:p>
                </c:rich>
              </c:tx>
              <c:numFmt formatCode="General" sourceLinked="0"/>
              <c:spPr>
                <a:xfrm>
                  <a:off x="1225724" y="5060916"/>
                  <a:ext cx="3050351" cy="274320"/>
                </a:xfrm>
                <a:solidFill>
                  <a:sysClr val="window" lastClr="FFFFFF"/>
                </a:solidFill>
                <a:ln w="9525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round/>
                  <a:headEnd type="none" w="med" len="med"/>
                  <a:tailEnd type="none" w="med" len="med"/>
                  <a:extLst>
                    <a:ext uri="{C807C97D-BFC1-408E-A445-0C87EB9F89A2}">
                      <ask:lineSketchStyleProps xmlns:ask="http://schemas.microsoft.com/office/drawing/2018/sketchyshapes" sd="0"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/>
                        </a:custGeom>
                        <ask:type/>
                      </ask:lineSketchStyleProps>
                    </a:ext>
                  </a:extLst>
                </a:ln>
                <a:effectLst/>
              </c:spPr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47479"/>
                        <a:gd name="adj2" fmla="val -371504"/>
                      </a:avLst>
                    </a:prstGeom>
                  </c15:spPr>
                  <c15:layout>
                    <c:manualLayout>
                      <c:w val="0.33321124280114639"/>
                      <c:h val="4.9907578558225509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A-9D46-4FD3-BBCE-0F231EFCB64D}"/>
                </c:ext>
              </c:extLst>
            </c:dLbl>
            <c:dLbl>
              <c:idx val="4"/>
              <c:layout>
                <c:manualLayout>
                  <c:x val="-0.15537862684527204"/>
                  <c:y val="1.3863307232159752E-2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1200" b="0"/>
                    </a:pPr>
                    <a:fld id="{66BCA206-2F51-4AF8-BEC7-00FD40BA14F3}" type="CATEGORYNAME">
                      <a:rPr lang="en-US" sz="1400"/>
                      <a:pPr>
                        <a:defRPr sz="1200" b="0"/>
                      </a:pPr>
                      <a:t>[CATEGORY NAME]</a:t>
                    </a:fld>
                    <a:r>
                      <a:rPr lang="en-US" sz="1400" baseline="0" dirty="0"/>
                      <a:t>, </a:t>
                    </a:r>
                    <a:fld id="{D96B8C0E-84FE-42EF-8E0B-42C79E7BCD2F}" type="VALUE">
                      <a:rPr lang="en-US" sz="1400" baseline="0"/>
                      <a:pPr>
                        <a:defRPr sz="1200" b="0"/>
                      </a:pPr>
                      <a:t>[VALUE]</a:t>
                    </a:fld>
                    <a:r>
                      <a:rPr lang="en-US" sz="1400" baseline="0" dirty="0"/>
                      <a:t>, </a:t>
                    </a:r>
                    <a:fld id="{E994F66C-B4B2-4D28-871F-EB9621FB620F}" type="PERCENTAGE">
                      <a:rPr lang="en-US" sz="1400" baseline="0"/>
                      <a:pPr>
                        <a:defRPr sz="1200" b="0"/>
                      </a:pPr>
                      <a:t>[PERCENTAGE]</a:t>
                    </a:fld>
                    <a:endParaRPr lang="en-US" sz="1400" baseline="0" dirty="0"/>
                  </a:p>
                </c:rich>
              </c:tx>
              <c:numFmt formatCode="General" sourceLinked="0"/>
              <c:spPr>
                <a:xfrm>
                  <a:off x="180511" y="1538717"/>
                  <a:ext cx="2079686" cy="278242"/>
                </a:xfrm>
                <a:solidFill>
                  <a:sysClr val="window" lastClr="FFFFFF"/>
                </a:solidFill>
                <a:ln w="9525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round/>
                  <a:headEnd type="none" w="med" len="med"/>
                  <a:tailEnd type="none" w="med" len="med"/>
                  <a:extLst>
                    <a:ext uri="{C807C97D-BFC1-408E-A445-0C87EB9F89A2}">
                      <ask:lineSketchStyleProps xmlns:ask="http://schemas.microsoft.com/office/drawing/2018/sketchyshapes" sd="0"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/>
                        </a:custGeom>
                        <ask:type/>
                      </ask:lineSketchStyleProps>
                    </a:ext>
                  </a:extLst>
                </a:ln>
                <a:effectLst/>
              </c:sp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114229"/>
                        <a:gd name="adj2" fmla="val 114842"/>
                      </a:avLst>
                    </a:prstGeom>
                  </c15:spPr>
                  <c15:layout>
                    <c:manualLayout>
                      <c:w val="0.22717872885076468"/>
                      <c:h val="5.0621297684369848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9D46-4FD3-BBCE-0F231EFCB64D}"/>
                </c:ext>
              </c:extLst>
            </c:dLbl>
            <c:numFmt formatCode="General" sourceLinked="0"/>
            <c:spPr>
              <a:xfrm>
                <a:off x="5187764" y="1291377"/>
                <a:ext cx="1744742" cy="274320"/>
              </a:xfrm>
              <a:solidFill>
                <a:sysClr val="window" lastClr="FFFFFF"/>
              </a:solidFill>
              <a:ln w="9525" cap="flat" cmpd="sng" algn="ctr">
                <a:solidFill>
                  <a:sysClr val="windowText" lastClr="000000">
                    <a:lumMod val="65000"/>
                    <a:lumOff val="35000"/>
                  </a:sysClr>
                </a:solidFill>
                <a:prstDash val="solid"/>
                <a:round/>
                <a:headEnd type="none" w="med" len="med"/>
                <a:tailEnd type="none" w="med" len="med"/>
                <a:extLst>
                  <a:ext uri="{C807C97D-BFC1-408E-A445-0C87EB9F89A2}">
                    <ask:lineSketchStyleProps xmlns:ask="http://schemas.microsoft.com/office/drawing/2018/sketchyshapes" sd="0">
                      <a:custGeom>
                        <a:avLst/>
                        <a:gdLst/>
                        <a:ahLst/>
                        <a:cxnLst/>
                        <a:rect l="0" t="0" r="0" b="0"/>
                        <a:pathLst/>
                      </a:custGeom>
                      <ask:type/>
                    </ask:lineSketchStyleProps>
                  </a:ext>
                </a:extLst>
              </a:ln>
              <a:effectLst/>
            </c:spPr>
            <c:txPr>
              <a:bodyPr wrap="square" lIns="38100" tIns="19050" rIns="38100" bIns="19050" anchor="ctr">
                <a:noAutofit/>
              </a:bodyPr>
              <a:lstStyle/>
              <a:p>
                <a:pPr>
                  <a:defRPr sz="1200" b="0"/>
                </a:pPr>
                <a:endParaRPr lang="en-US"/>
              </a:p>
            </c:txPr>
            <c:dLblPos val="outEnd"/>
            <c:showLegendKey val="0"/>
            <c:showVal val="1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>
                      <a:gd name="adj1" fmla="val -65713"/>
                      <a:gd name="adj2" fmla="val 191851"/>
                    </a:avLst>
                  </a:prstGeom>
                </c15:spPr>
              </c:ext>
            </c:extLst>
          </c:dLbls>
          <c:cat>
            <c:strRef>
              <c:f>Oplog!$A$19:$A$26</c:f>
              <c:strCache>
                <c:ptCount val="5"/>
                <c:pt idx="0">
                  <c:v>Failure</c:v>
                </c:pt>
                <c:pt idx="1">
                  <c:v>Machine Development</c:v>
                </c:pt>
                <c:pt idx="2">
                  <c:v>Machine Setup</c:v>
                </c:pt>
                <c:pt idx="3">
                  <c:v>Scheduled Shutdown</c:v>
                </c:pt>
                <c:pt idx="4">
                  <c:v>Science</c:v>
                </c:pt>
              </c:strCache>
            </c:strRef>
          </c:cat>
          <c:val>
            <c:numRef>
              <c:f>Oplog!$G$34:$G$41</c:f>
              <c:numCache>
                <c:formatCode>0.00</c:formatCode>
                <c:ptCount val="5"/>
                <c:pt idx="0">
                  <c:v>0.17</c:v>
                </c:pt>
                <c:pt idx="1">
                  <c:v>13.22</c:v>
                </c:pt>
                <c:pt idx="2">
                  <c:v>22.45</c:v>
                </c:pt>
                <c:pt idx="3">
                  <c:v>113.66</c:v>
                </c:pt>
                <c:pt idx="4">
                  <c:v>18.5</c:v>
                </c:pt>
              </c:numCache>
            </c:numRef>
          </c:val>
          <c:extLst>
            <c:ext xmlns:c15="http://schemas.microsoft.com/office/drawing/2012/chart" uri="{02D57815-91ED-43cb-92C2-25804820EDAC}">
              <c15:categoryFilterExceptions/>
            </c:ext>
            <c:ext xmlns:c16="http://schemas.microsoft.com/office/drawing/2014/chart" uri="{C3380CC4-5D6E-409C-BE32-E72D297353CC}">
              <c16:uniqueId val="{0000000A-9C1D-47D4-8EAF-7D5B0E2A72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9.027700962056269E-2"/>
          <c:w val="0.99848802869189413"/>
          <c:h val="0.12926403352806706"/>
        </c:manualLayout>
      </c:layout>
      <c:overlay val="0"/>
      <c:spPr>
        <a:noFill/>
        <a:ln>
          <a:solidFill>
            <a:schemeClr val="bg1"/>
          </a:solidFill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197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2">
        <a:lumMod val="50000"/>
      </a:schemeClr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 sz="2800"/>
              <a:t>Availability: RHIC Run-24 </a:t>
            </a:r>
          </a:p>
        </c:rich>
      </c:tx>
      <c:layout>
        <c:manualLayout>
          <c:xMode val="edge"/>
          <c:yMode val="edge"/>
          <c:x val="0.28772911198600176"/>
          <c:y val="2.916666666666666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9.7513779527559061E-2"/>
          <c:y val="0.12565682414698162"/>
          <c:w val="0.83740404753605568"/>
          <c:h val="0.6889736769646188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RHIC_HOURS_DOE!$A$14</c:f>
              <c:strCache>
                <c:ptCount val="1"/>
                <c:pt idx="0">
                  <c:v>Availability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numFmt formatCode="0.0%" sourceLinked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txPr>
              <a:bodyPr rot="-156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ellipse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(RHIC_HOURS_DOE!$B$22:$N$22,RHIC_HOURS_DOE!$B$30:$N$30,RHIC_HOURS_DOE!$B$38:$N$38)</c:f>
              <c:strCache>
                <c:ptCount val="4"/>
                <c:pt idx="0">
                  <c:v>week 28</c:v>
                </c:pt>
                <c:pt idx="1">
                  <c:v>week 29</c:v>
                </c:pt>
                <c:pt idx="2">
                  <c:v>week 30</c:v>
                </c:pt>
                <c:pt idx="3">
                  <c:v>week 31</c:v>
                </c:pt>
              </c:strCache>
              <c:extLst/>
            </c:strRef>
          </c:cat>
          <c:val>
            <c:numRef>
              <c:f>(RHIC_HOURS_DOE!$B$16:$N$16,RHIC_HOURS_DOE!$B$24:$N$24,RHIC_HOURS_DOE!$B$32:$N$32)</c:f>
              <c:numCache>
                <c:formatCode>0%</c:formatCode>
                <c:ptCount val="4"/>
                <c:pt idx="0" formatCode="0.00%">
                  <c:v>0.94874999999999998</c:v>
                </c:pt>
                <c:pt idx="1" formatCode="0.00%">
                  <c:v>0.57320644216691075</c:v>
                </c:pt>
                <c:pt idx="2" formatCode="0.00%">
                  <c:v>0.83765822784810118</c:v>
                </c:pt>
                <c:pt idx="3" formatCode="0.00%">
                  <c:v>0.91784548422198042</c:v>
                </c:pt>
              </c:numCache>
              <c:extLst/>
            </c:numRef>
          </c:val>
          <c:extLst>
            <c:ext xmlns:c15="http://schemas.microsoft.com/office/drawing/2012/chart" uri="{02D57815-91ED-43cb-92C2-25804820EDAC}">
              <c15:categoryFilterExceptions/>
            </c:ext>
            <c:ext xmlns:c16="http://schemas.microsoft.com/office/drawing/2014/chart" uri="{C3380CC4-5D6E-409C-BE32-E72D297353CC}">
              <c16:uniqueId val="{00000001-9B7A-4DBC-818A-A22CC5F6EA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911503583"/>
        <c:axId val="886707391"/>
      </c:barChart>
      <c:lineChart>
        <c:grouping val="standard"/>
        <c:varyColors val="0"/>
        <c:ser>
          <c:idx val="1"/>
          <c:order val="1"/>
          <c:tx>
            <c:strRef>
              <c:f>RHIC_HOURS_DOE!$A$20</c:f>
              <c:strCache>
                <c:ptCount val="1"/>
                <c:pt idx="0">
                  <c:v>Average</c:v>
                </c:pt>
              </c:strCache>
            </c:strRef>
          </c:tx>
          <c:spPr>
            <a:ln w="34925" cap="rnd">
              <a:solidFill>
                <a:srgbClr val="F79646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dLbls>
            <c:numFmt formatCode="0.0%" sourceLinked="0"/>
            <c:spPr>
              <a:gradFill rotWithShape="1">
                <a:gsLst>
                  <a:gs pos="0">
                    <a:srgbClr val="F79646">
                      <a:shade val="51000"/>
                      <a:satMod val="130000"/>
                    </a:srgbClr>
                  </a:gs>
                  <a:gs pos="80000">
                    <a:srgbClr val="F79646">
                      <a:shade val="93000"/>
                      <a:satMod val="130000"/>
                    </a:srgbClr>
                  </a:gs>
                  <a:gs pos="100000">
                    <a:srgbClr val="F79646"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numRef>
              <c:f>([1]RHIC_HOURS_DOE!$B$29:$N$29,[1]RHIC_HOURS_DOE!$B$36:$N$36)</c:f>
              <c:numCache>
                <c:formatCode>General</c:formatCode>
                <c:ptCount val="0"/>
              </c:numCache>
              <c:extLst/>
            </c:numRef>
          </c:cat>
          <c:val>
            <c:numRef>
              <c:f>(RHIC_HOURS_DOE!$B$20:$N$20,RHIC_HOURS_DOE!$B$28:$N$28,RHIC_HOURS_DOE!$B$36:$N$36)</c:f>
              <c:numCache>
                <c:formatCode>General</c:formatCode>
                <c:ptCount val="4"/>
                <c:pt idx="0">
                  <c:v>0.94874999999999998</c:v>
                </c:pt>
                <c:pt idx="1">
                  <c:v>0.62932752179327522</c:v>
                </c:pt>
                <c:pt idx="2">
                  <c:v>0.73264281230382933</c:v>
                </c:pt>
                <c:pt idx="3">
                  <c:v>0.7959381843725466</c:v>
                </c:pt>
              </c:numCache>
              <c:extLst/>
            </c:numRef>
          </c:val>
          <c:smooth val="0"/>
          <c:extLst>
            <c:ext xmlns:c15="http://schemas.microsoft.com/office/drawing/2012/chart" uri="{02D57815-91ED-43cb-92C2-25804820EDAC}">
              <c15:categoryFilterExceptions/>
            </c:ext>
            <c:ext xmlns:c16="http://schemas.microsoft.com/office/drawing/2014/chart" uri="{C3380CC4-5D6E-409C-BE32-E72D297353CC}">
              <c16:uniqueId val="{00000002-9B7A-4DBC-818A-A22CC5F6EA08}"/>
            </c:ext>
          </c:extLst>
        </c:ser>
        <c:ser>
          <c:idx val="2"/>
          <c:order val="2"/>
          <c:tx>
            <c:strRef>
              <c:f>RHIC_HOURS_DOE!$A$21</c:f>
              <c:strCache>
                <c:ptCount val="1"/>
                <c:pt idx="0">
                  <c:v>Goal</c:v>
                </c:pt>
              </c:strCache>
            </c:strRef>
          </c:tx>
          <c:spPr>
            <a:ln w="34925" cap="rnd">
              <a:solidFill>
                <a:schemeClr val="accent3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dLbls>
            <c:spPr>
              <a:gradFill rotWithShape="1">
                <a:gsLst>
                  <a:gs pos="0">
                    <a:srgbClr val="9BBB59">
                      <a:shade val="51000"/>
                      <a:satMod val="130000"/>
                    </a:srgbClr>
                  </a:gs>
                  <a:gs pos="80000">
                    <a:srgbClr val="9BBB59">
                      <a:shade val="93000"/>
                      <a:satMod val="130000"/>
                    </a:srgbClr>
                  </a:gs>
                  <a:gs pos="100000">
                    <a:srgbClr val="9BBB59"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numRef>
              <c:f>([1]RHIC_HOURS_DOE!$B$29:$N$29,[1]RHIC_HOURS_DOE!$B$36:$N$36)</c:f>
              <c:numCache>
                <c:formatCode>General</c:formatCode>
                <c:ptCount val="0"/>
              </c:numCache>
              <c:extLst/>
            </c:numRef>
          </c:cat>
          <c:val>
            <c:numRef>
              <c:f>(RHIC_HOURS_DOE!$B$21:$N$21,RHIC_HOURS_DOE!$B$29:$N$29,RHIC_HOURS_DOE!$B$37:$N$37)</c:f>
              <c:numCache>
                <c:formatCode>0.0%</c:formatCode>
                <c:ptCount val="4"/>
                <c:pt idx="0" formatCode="0.00%">
                  <c:v>0.8</c:v>
                </c:pt>
                <c:pt idx="1" formatCode="0.00%">
                  <c:v>0.8</c:v>
                </c:pt>
                <c:pt idx="2" formatCode="0.00%">
                  <c:v>0.8</c:v>
                </c:pt>
                <c:pt idx="3" formatCode="0.00%">
                  <c:v>0.8</c:v>
                </c:pt>
              </c:numCache>
              <c:extLst/>
            </c:numRef>
          </c:val>
          <c:smooth val="0"/>
          <c:extLst>
            <c:ext xmlns:c15="http://schemas.microsoft.com/office/drawing/2012/chart" uri="{02D57815-91ED-43cb-92C2-25804820EDAC}">
              <c15:categoryFilterExceptions/>
            </c:ext>
            <c:ext xmlns:c16="http://schemas.microsoft.com/office/drawing/2014/chart" uri="{C3380CC4-5D6E-409C-BE32-E72D297353CC}">
              <c16:uniqueId val="{00000003-9B7A-4DBC-818A-A22CC5F6EA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11503583"/>
        <c:axId val="886707391"/>
      </c:lineChart>
      <c:catAx>
        <c:axId val="9115035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4200000" spcFirstLastPara="1" vertOverflow="ellipsis" wrap="square" anchor="ctr" anchorCtr="1"/>
          <a:lstStyle/>
          <a:p>
            <a:pPr>
              <a:defRPr sz="16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86707391"/>
        <c:crosses val="autoZero"/>
        <c:auto val="1"/>
        <c:lblAlgn val="ctr"/>
        <c:lblOffset val="100"/>
        <c:tickMarkSkip val="1"/>
        <c:noMultiLvlLbl val="0"/>
      </c:catAx>
      <c:valAx>
        <c:axId val="886707391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0.0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11503583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28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gradFill>
        <a:gsLst>
          <a:gs pos="100000">
            <a:schemeClr val="dk1">
              <a:lumMod val="95000"/>
              <a:lumOff val="5000"/>
            </a:schemeClr>
          </a:gs>
          <a:gs pos="0">
            <a:schemeClr val="dk1">
              <a:lumMod val="75000"/>
              <a:lumOff val="25000"/>
            </a:schemeClr>
          </a:gs>
        </a:gsLst>
        <a:path path="circle">
          <a:fillToRect l="50000" t="50000" r="50000" b="50000"/>
        </a:path>
      </a:gradFill>
      <a:ln w="9525">
        <a:solidFill>
          <a:schemeClr val="dk1">
            <a:lumMod val="75000"/>
            <a:lumOff val="2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/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/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gradFill>
        <a:gsLst>
          <a:gs pos="100000">
            <a:schemeClr val="lt1">
              <a:lumMod val="85000"/>
            </a:schemeClr>
          </a:gs>
          <a:gs pos="0">
            <a:schemeClr val="lt1"/>
          </a:gs>
        </a:gsLst>
        <a:path path="circle">
          <a:fillToRect l="50000" t="50000" r="50000" b="50000"/>
        </a:path>
      </a:gradFill>
      <a:ln w="9525" cap="flat" cmpd="sng" algn="ctr">
        <a:solidFill>
          <a:schemeClr val="lt1"/>
        </a:solidFill>
        <a:round/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0.0105</cdr:x>
      <cdr:y>0.0355</cdr:y>
    </cdr:from>
    <cdr:to>
      <cdr:x>0.00976</cdr:x>
      <cdr:y>0.04784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75780" y="306532"/>
          <a:ext cx="1939636" cy="578427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en-US" sz="1100"/>
        </a:p>
        <a:p xmlns:a="http://schemas.openxmlformats.org/drawingml/2006/main">
          <a:endParaRPr lang="en-US" sz="1100"/>
        </a:p>
        <a:p xmlns:a="http://schemas.openxmlformats.org/drawingml/2006/main">
          <a:endParaRPr lang="en-US" sz="110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FB306908-5DE8-4B7A-A140-6D10B4C48370}" type="datetimeFigureOut">
              <a:rPr lang="en-US"/>
              <a:pPr>
                <a:defRPr/>
              </a:pPr>
              <a:t>5/7/2024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F865A6F2-A40F-4291-972B-2B1F22E4B0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50356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65A6F2-A40F-4291-972B-2B1F22E4B0C0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2898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65A6F2-A40F-4291-972B-2B1F22E4B0C0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235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65A6F2-A40F-4291-972B-2B1F22E4B0C0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1411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65A6F2-A40F-4291-972B-2B1F22E4B0C0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5457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65A6F2-A40F-4291-972B-2B1F22E4B0C0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8827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65A6F2-A40F-4291-972B-2B1F22E4B0C0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0954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65A6F2-A40F-4291-972B-2B1F22E4B0C0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8701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65A6F2-A40F-4291-972B-2B1F22E4B0C0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5776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Normally hidden. Explains how the 85% from DOE comes in to play &amp; general availability metrics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65A6F2-A40F-4291-972B-2B1F22E4B0C0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252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7" y="2541806"/>
            <a:ext cx="10334625" cy="1947460"/>
          </a:xfrm>
        </p:spPr>
        <p:txBody>
          <a:bodyPr anchor="t" anchorCtr="0"/>
          <a:lstStyle>
            <a:lvl1pPr algn="l">
              <a:defRPr sz="45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177" y="5773231"/>
            <a:ext cx="10334625" cy="746185"/>
          </a:xfrm>
        </p:spPr>
        <p:txBody>
          <a:bodyPr>
            <a:normAutofit/>
          </a:bodyPr>
          <a:lstStyle>
            <a:lvl1pPr marL="0" indent="0" algn="l">
              <a:buNone/>
              <a:defRPr sz="135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7" y="4501446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 sz="15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1CCAF04-6C30-614D-8071-3CC683E9765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6083" y="5755088"/>
            <a:ext cx="3238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0194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 userDrawn="1">
          <p15:clr>
            <a:srgbClr val="FBAE40"/>
          </p15:clr>
        </p15:guide>
        <p15:guide id="8" pos="5120" userDrawn="1">
          <p15:clr>
            <a:srgbClr val="FBAE40"/>
          </p15:clr>
        </p15:guide>
        <p15:guide id="9" orient="horz" pos="3888" userDrawn="1">
          <p15:clr>
            <a:srgbClr val="FBAE40"/>
          </p15:clr>
        </p15:guide>
        <p15:guide id="10" pos="480" userDrawn="1">
          <p15:clr>
            <a:srgbClr val="FBAE40"/>
          </p15:clr>
        </p15:guide>
        <p15:guide id="11" pos="9760" userDrawn="1">
          <p15:clr>
            <a:srgbClr val="FBAE40"/>
          </p15:clr>
        </p15:guide>
        <p15:guide id="12" orient="horz" pos="398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0FA0D-AA3C-664A-87D2-78DEA605D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05DD7F-359B-0241-A0E1-CB41463949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94FE3B0-EE83-EE47-9729-1EF195304D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7"/>
            <a:ext cx="432487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pPr>
              <a:defRPr/>
            </a:pPr>
            <a:fld id="{EFD42326-AC9C-420D-B180-F6A7201887A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7402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7785AC-BC0C-8F4E-B552-D8A6AD40EE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59A820-91F6-F544-8B07-61605B067C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1FAE437-C75F-3A40-9104-1FFF2D5E79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7"/>
            <a:ext cx="432487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pPr>
              <a:defRPr/>
            </a:pPr>
            <a:fld id="{8B257AAB-8CAC-4C03-87C7-DD1EB4E6167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40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F96C7-1801-CD4F-9F28-C99CEA00A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1FB783-2389-2044-9FEC-A01C09265E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4785F67-179E-4145-8BCB-4A0C61A894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7"/>
            <a:ext cx="432487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pPr>
              <a:defRPr/>
            </a:pPr>
            <a:fld id="{C8403DDF-F6C9-4D24-AA31-0A50BD5CBAF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8255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4E73FD-DB7D-6846-A2AE-E73A31844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7"/>
            <a:ext cx="432487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36B6B495-DEBD-4DF7-90F7-B6A94AE4275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110BA2-9B68-CC4C-A636-3277ABFA5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7" y="2541806"/>
            <a:ext cx="10334625" cy="1947460"/>
          </a:xfrm>
        </p:spPr>
        <p:txBody>
          <a:bodyPr anchor="t" anchorCtr="0"/>
          <a:lstStyle>
            <a:lvl1pPr algn="l">
              <a:defRPr sz="45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CBF15F-CA7F-7641-B9E3-4E9C3E92F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7" y="4501446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 sz="15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80793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B965E-00C4-6F4C-8817-84A69C14D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8926A3-B154-C14C-BFED-E141D3C8B7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15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40C922-34CF-D846-A402-06F51B1894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1868AE-308B-D548-82A1-318656FC55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7"/>
            <a:ext cx="432487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pPr>
              <a:defRPr/>
            </a:pPr>
            <a:fld id="{E63BA202-2275-4151-9EA8-94D231A2304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3247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ACFC5-D97A-B448-B815-E68D1A973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BFB46D-01D9-1D44-ABED-AC6282C16B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1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8F9F48-3F7F-A545-9387-0732A54B5B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1501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0C0DC1-B7CB-B343-8B4E-8D57625AEA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60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2689F1-F4A7-6440-A9D9-1BF6E3E127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960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4E88283-FA1D-D040-8AFC-1D07DFC302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88014" y="6316597"/>
            <a:ext cx="432487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pPr>
              <a:defRPr/>
            </a:pPr>
            <a:fld id="{6EDF8193-1A5A-4BC7-88EA-95313DE5C3C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4103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B70F5-09AC-CD48-85DB-1752A5E86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D6FDB5-5C90-C844-8D34-266A469CEC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7"/>
            <a:ext cx="432487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pPr>
              <a:defRPr/>
            </a:pPr>
            <a:fld id="{4CC453D8-DE21-478E-B7AC-AC62FB21F1A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173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7D20343-9337-0E42-A01C-2815CA8E05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7"/>
            <a:ext cx="432487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pPr>
              <a:defRPr/>
            </a:pPr>
            <a:fld id="{CAC18BBE-04EE-40EC-8ECB-C8E77DE9380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294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84E83-FA30-AE49-A809-D1503D6A5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97B18-F1D3-C845-98E1-FCEEFD596F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0677A6-B440-D244-B039-82AFE3A152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ACFED41-9DB8-3441-9E99-88FCE31DC2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7"/>
            <a:ext cx="432487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pPr>
              <a:defRPr/>
            </a:pPr>
            <a:fld id="{977C4665-3D05-420B-8F7A-56420ED7D77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9655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999BF-B963-A049-A11E-595313950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A4A0F9-2FD7-DE46-AE52-AD7C0C073A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9413AE-9723-9D45-B482-FF92ED073F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0BC717A-FCD7-0D46-A097-931C022815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7"/>
            <a:ext cx="432487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pPr>
              <a:defRPr/>
            </a:pPr>
            <a:fld id="{4912E5AB-6E61-4B2B-987F-42A1C67F2BB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575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7DAAA2-8718-2247-8539-9A0DC22C0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7"/>
            <a:ext cx="11049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3056FE-C136-A54B-9DE3-EACD8E08FE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0" y="1825627"/>
            <a:ext cx="11049000" cy="4207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25833E0-DD3D-DF4F-9316-F67B7A80E3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7"/>
            <a:ext cx="432487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pPr>
              <a:defRPr/>
            </a:pPr>
            <a:fld id="{36B6B495-DEBD-4DF7-90F7-B6A94AE4275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949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9" pos="480" userDrawn="1">
          <p15:clr>
            <a:srgbClr val="F26B43"/>
          </p15:clr>
        </p15:guide>
        <p15:guide id="10" orient="horz" pos="3888" userDrawn="1">
          <p15:clr>
            <a:srgbClr val="F26B43"/>
          </p15:clr>
        </p15:guide>
        <p15:guide id="11" pos="9760" userDrawn="1">
          <p15:clr>
            <a:srgbClr val="F26B43"/>
          </p15:clr>
        </p15:guide>
        <p15:guide id="13" orient="horz" pos="2160" userDrawn="1">
          <p15:clr>
            <a:srgbClr val="F26B43"/>
          </p15:clr>
        </p15:guide>
        <p15:guide id="14" pos="5120" userDrawn="1">
          <p15:clr>
            <a:srgbClr val="F26B43"/>
          </p15:clr>
        </p15:guide>
        <p15:guide id="15" pos="512" userDrawn="1">
          <p15:clr>
            <a:srgbClr val="F26B43"/>
          </p15:clr>
        </p15:guide>
        <p15:guide id="16" pos="9728" userDrawn="1">
          <p15:clr>
            <a:srgbClr val="F26B43"/>
          </p15:clr>
        </p15:guide>
        <p15:guide id="17" orient="horz" pos="412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directory.pbn.bnl.gov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cadops.bnl.gov/Operations/personnel/call_in_lists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BC2DF83-B648-4925-961A-C55A88239E6C}"/>
              </a:ext>
            </a:extLst>
          </p:cNvPr>
          <p:cNvSpPr txBox="1"/>
          <p:nvPr/>
        </p:nvSpPr>
        <p:spPr>
          <a:xfrm>
            <a:off x="10144166" y="6248403"/>
            <a:ext cx="1868294" cy="277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Data courtesy C. Naylor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0000000-0008-0000-0000-000047AAD5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21199861"/>
              </p:ext>
            </p:extLst>
          </p:nvPr>
        </p:nvGraphicFramePr>
        <p:xfrm>
          <a:off x="179540" y="0"/>
          <a:ext cx="12012460" cy="61379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4481281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AD60A3-F39F-47BB-B66D-8F7A29415B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1812" y="365130"/>
            <a:ext cx="8328991" cy="625471"/>
          </a:xfrm>
        </p:spPr>
        <p:txBody>
          <a:bodyPr/>
          <a:lstStyle/>
          <a:p>
            <a:r>
              <a:rPr lang="en-US" dirty="0"/>
              <a:t>Availability, expected beam hours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C4DE835-8720-4B46-A0C3-FD45325D369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58418" y="990601"/>
                <a:ext cx="11933582" cy="5181599"/>
              </a:xfrm>
            </p:spPr>
            <p:txBody>
              <a:bodyPr>
                <a:normAutofit fontScale="47500" lnSpcReduction="20000"/>
              </a:bodyPr>
              <a:lstStyle/>
              <a:p>
                <a:pPr marL="0" indent="0"/>
                <a:endParaRPr lang="en-US" sz="6200" dirty="0"/>
              </a:p>
              <a:p>
                <a:pPr marL="0" inden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5500">
                          <a:latin typeface="Cambria Math" panose="02040503050406030204" pitchFamily="18" charset="0"/>
                        </a:rPr>
                        <m:t>Availability</m:t>
                      </m:r>
                      <m:r>
                        <a:rPr lang="en-US" sz="55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55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𝑎𝑐𝑡𝑢𝑎𝑙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𝑏𝑒𝑎𝑚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𝑡𝑖𝑚𝑒</m:t>
                          </m:r>
                        </m:num>
                        <m:den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𝑠𝑐h𝑒𝑑𝑢𝑙𝑒𝑑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𝑏𝑒𝑎𝑚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𝑡𝑖𝑚𝑒</m:t>
                          </m:r>
                        </m:den>
                      </m:f>
                      <m:r>
                        <a:rPr lang="en-US" sz="55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f>
                        <m:fPr>
                          <m:ctrlPr>
                            <a:rPr lang="en-US" sz="55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𝐵𝑒𝑎𝑚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𝑢𝑠𝑒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𝑡𝑖𝑚𝑒</m:t>
                          </m:r>
                        </m:num>
                        <m:den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𝐶𝑎𝑙𝑒𝑛𝑑𝑎𝑟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𝑡𝑖𝑚𝑒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𝑠𝑐h𝑒𝑑𝑢𝑙𝑒𝑑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𝑖𝑛𝑡𝑒𝑟𝑟𝑢𝑝𝑡𝑖𝑜𝑛𝑠</m:t>
                          </m:r>
                        </m:den>
                      </m:f>
                    </m:oMath>
                  </m:oMathPara>
                </a14:m>
                <a:endParaRPr lang="en-US" sz="6200" i="1" dirty="0">
                  <a:latin typeface="Cambria Math" panose="02040503050406030204" pitchFamily="18" charset="0"/>
                </a:endParaRPr>
              </a:p>
              <a:p>
                <a:pPr marL="0" indent="0"/>
                <a:endParaRPr lang="en-US" sz="2400" b="1" i="1" dirty="0">
                  <a:latin typeface="Cambria Math" panose="02040503050406030204" pitchFamily="18" charset="0"/>
                </a:endParaRPr>
              </a:p>
              <a:p>
                <a:pPr marL="0" indent="0"/>
                <a:endParaRPr lang="en-US" sz="3300" b="1" i="1" dirty="0">
                  <a:latin typeface="Cambria Math" panose="02040503050406030204" pitchFamily="18" charset="0"/>
                </a:endParaRPr>
              </a:p>
              <a:p>
                <a:pPr marL="0" indent="0"/>
                <a:endParaRPr lang="en-US" sz="3300" b="1" i="1" dirty="0">
                  <a:latin typeface="Cambria Math" panose="02040503050406030204" pitchFamily="18" charset="0"/>
                </a:endParaRPr>
              </a:p>
              <a:p>
                <a:pPr marL="0" inden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100" b="1">
                          <a:latin typeface="Cambria Math" panose="02040503050406030204" pitchFamily="18" charset="0"/>
                        </a:rPr>
                        <m:t>𝐑𝐇𝐈𝐂</m:t>
                      </m:r>
                    </m:oMath>
                    <m:oMath xmlns:m="http://schemas.openxmlformats.org/officeDocument/2006/math">
                      <m:r>
                        <a:rPr lang="en-US" sz="3100" b="1">
                          <a:latin typeface="Cambria Math" panose="02040503050406030204" pitchFamily="18" charset="0"/>
                        </a:rPr>
                        <m:t>𝐀𝐯𝐚𝐢𝐥𝐚𝐛𝐢𝐥𝐢𝐭𝐲</m:t>
                      </m:r>
                      <m:r>
                        <a:rPr lang="en-US" sz="3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𝑃h𝑦𝑠𝑖𝑐𝑠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𝑀𝑎𝑐h𝑖𝑛𝑒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𝐷𝑒𝑣𝑒𝑙𝑜𝑝𝑚𝑒𝑛𝑡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𝑀𝑎𝑐h𝑖𝑛𝑒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𝑆𝑒𝑡𝑢𝑝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𝐸𝑥𝑝𝑒𝑟𝑖𝑚𝑒𝑛𝑡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𝑆𝑒𝑡𝑢𝑝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𝐴𝑐𝑐𝑒𝑙𝑒𝑟𝑎𝑡𝑜𝑟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𝐸𝑥𝑝𝑒𝑟𝑖𝑚𝑒𝑛𝑡𝑠</m:t>
                          </m:r>
                        </m:num>
                        <m:den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𝑃h𝑦𝑠𝑖𝑐𝑠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𝑀𝑎𝑐h𝑖𝑛𝑒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𝐷𝑒𝑣𝑒𝑙𝑜𝑝𝑚𝑒𝑛𝑡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𝑀𝑎𝑐h𝑖𝑛𝑒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𝑆𝑒𝑡𝑢𝑝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𝐸𝑥𝑝𝑒𝑟𝑖𝑚𝑒𝑛𝑡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𝑆𝑒𝑡𝑢𝑝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𝐴𝑐𝑐𝑒𝑙𝑒𝑟𝑎𝑡𝑜𝑟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𝐸𝑥𝑝𝑒𝑟𝑖𝑚𝑒𝑛𝑡𝑠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)+</m:t>
                          </m:r>
                          <m:r>
                            <a:rPr lang="en-US" sz="3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𝐹𝑎𝑖𝑙𝑢𝑟𝑒𝑠</m:t>
                          </m:r>
                        </m:den>
                      </m:f>
                    </m:oMath>
                  </m:oMathPara>
                </a14:m>
                <a:endParaRPr lang="en-US" sz="2500" dirty="0"/>
              </a:p>
              <a:p>
                <a:pPr marL="0" indent="0"/>
                <a:endParaRPr lang="en-US" sz="4300" dirty="0"/>
              </a:p>
              <a:p>
                <a:pPr marL="0" indent="0"/>
                <a:endParaRPr lang="en-US" sz="4300" dirty="0"/>
              </a:p>
              <a:p>
                <a:pPr marL="0" indent="0"/>
                <a:endParaRPr lang="en-US" sz="4300" dirty="0"/>
              </a:p>
              <a:p>
                <a:pPr marL="0" inden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300" dirty="0"/>
                        <m:t>DOE</m:t>
                      </m:r>
                      <m:r>
                        <m:rPr>
                          <m:nor/>
                        </m:rPr>
                        <a:rPr lang="en-US" sz="4300" dirty="0"/>
                        <m:t> </m:t>
                      </m:r>
                      <m:r>
                        <m:rPr>
                          <m:nor/>
                        </m:rPr>
                        <a:rPr lang="en-US" sz="4300" dirty="0"/>
                        <m:t>expected</m:t>
                      </m:r>
                      <m:r>
                        <m:rPr>
                          <m:nor/>
                        </m:rPr>
                        <a:rPr lang="en-US" sz="4300" dirty="0"/>
                        <m:t> </m:t>
                      </m:r>
                      <m:r>
                        <m:rPr>
                          <m:nor/>
                        </m:rPr>
                        <a:rPr lang="en-US" sz="4300" dirty="0"/>
                        <m:t>beam</m:t>
                      </m:r>
                      <m:r>
                        <m:rPr>
                          <m:nor/>
                        </m:rPr>
                        <a:rPr lang="en-US" sz="4300" dirty="0"/>
                        <m:t> </m:t>
                      </m:r>
                      <m:r>
                        <m:rPr>
                          <m:nor/>
                        </m:rPr>
                        <a:rPr lang="en-US" sz="4300" dirty="0"/>
                        <m:t>hours</m:t>
                      </m:r>
                      <m:r>
                        <a:rPr lang="en-US" sz="43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=(# </m:t>
                      </m:r>
                      <m:r>
                        <a:rPr lang="en-US" sz="43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𝑜𝑓</m:t>
                      </m:r>
                      <m:r>
                        <a:rPr lang="en-US" sz="43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43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𝑤𝑒𝑒𝑘𝑠</m:t>
                      </m:r>
                      <m:r>
                        <a:rPr lang="en-US" sz="43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−1 </m:t>
                      </m:r>
                      <m:r>
                        <a:rPr lang="en-US" sz="43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𝑤𝑒𝑒𝑘</m:t>
                      </m:r>
                      <m:r>
                        <a:rPr lang="en-US" sz="43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43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𝑜𝑣𝑒𝑟h𝑒𝑎𝑑</m:t>
                      </m:r>
                      <m:r>
                        <a:rPr lang="en-US" sz="43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)×</m:t>
                      </m:r>
                      <m:d>
                        <m:dPr>
                          <m:ctrlPr>
                            <a:rPr lang="en-US" sz="43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43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3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160 </m:t>
                              </m:r>
                              <m:r>
                                <a:rPr lang="en-US" sz="43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𝑎𝑣𝑎𝑖𝑙𝑎𝑏𝑙𝑒</m:t>
                              </m:r>
                              <m:r>
                                <a:rPr lang="en-US" sz="43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43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h𝑜𝑢𝑟𝑠</m:t>
                              </m:r>
                            </m:num>
                            <m:den>
                              <m:r>
                                <a:rPr lang="en-US" sz="43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1 </m:t>
                              </m:r>
                              <m:r>
                                <a:rPr lang="en-US" sz="43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𝑤𝑒𝑒𝑘</m:t>
                              </m:r>
                            </m:den>
                          </m:f>
                        </m:e>
                      </m:d>
                      <m:r>
                        <a:rPr lang="en-US" sz="43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4300" b="1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  <m:r>
                        <a:rPr lang="en-US" sz="4300" b="1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US" sz="4300" b="1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𝟖</m:t>
                      </m:r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C4DE835-8720-4B46-A0C3-FD45325D369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8418" y="990601"/>
                <a:ext cx="11933582" cy="5181599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963171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BC2DF83-B648-4925-961A-C55A88239E6C}"/>
              </a:ext>
            </a:extLst>
          </p:cNvPr>
          <p:cNvSpPr txBox="1"/>
          <p:nvPr/>
        </p:nvSpPr>
        <p:spPr>
          <a:xfrm>
            <a:off x="10144166" y="6248403"/>
            <a:ext cx="1868294" cy="277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Data courtesy C. Naylor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00000000-0008-0000-0000-000049AAD5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00631677"/>
              </p:ext>
            </p:extLst>
          </p:nvPr>
        </p:nvGraphicFramePr>
        <p:xfrm>
          <a:off x="212436" y="0"/>
          <a:ext cx="11979564" cy="61052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436978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5DAE489-82A7-4DA3-8394-B7F16BBAF48D}"/>
              </a:ext>
            </a:extLst>
          </p:cNvPr>
          <p:cNvSpPr txBox="1"/>
          <p:nvPr/>
        </p:nvSpPr>
        <p:spPr>
          <a:xfrm>
            <a:off x="10144166" y="6248403"/>
            <a:ext cx="1868294" cy="277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Data courtesy C. Naylor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0000000-0008-0000-0000-000048AAD5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55013602"/>
              </p:ext>
            </p:extLst>
          </p:nvPr>
        </p:nvGraphicFramePr>
        <p:xfrm>
          <a:off x="225742" y="1"/>
          <a:ext cx="11966258" cy="62484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5747366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5DAE489-82A7-4DA3-8394-B7F16BBAF48D}"/>
              </a:ext>
            </a:extLst>
          </p:cNvPr>
          <p:cNvSpPr txBox="1"/>
          <p:nvPr/>
        </p:nvSpPr>
        <p:spPr>
          <a:xfrm>
            <a:off x="10144166" y="6248403"/>
            <a:ext cx="1868294" cy="277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Data courtesy C. Naylor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00000000-0008-0000-0000-00004AAAD5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13988180"/>
              </p:ext>
            </p:extLst>
          </p:nvPr>
        </p:nvGraphicFramePr>
        <p:xfrm>
          <a:off x="230908" y="0"/>
          <a:ext cx="11961091" cy="61791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229659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1863BDD1-D007-46C0-BF7F-C081F92DEBC0}"/>
              </a:ext>
            </a:extLst>
          </p:cNvPr>
          <p:cNvSpPr/>
          <p:nvPr/>
        </p:nvSpPr>
        <p:spPr>
          <a:xfrm>
            <a:off x="6096000" y="960375"/>
            <a:ext cx="4917259" cy="3546745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917A969-CC37-4606-AD17-F21CAD8F025A}"/>
              </a:ext>
            </a:extLst>
          </p:cNvPr>
          <p:cNvCxnSpPr>
            <a:cxnSpLocks/>
          </p:cNvCxnSpPr>
          <p:nvPr/>
        </p:nvCxnSpPr>
        <p:spPr>
          <a:xfrm flipH="1">
            <a:off x="7719433" y="677204"/>
            <a:ext cx="3350187" cy="253180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DDD3746-35F2-4E43-ABBD-7311B4E17E51}"/>
              </a:ext>
            </a:extLst>
          </p:cNvPr>
          <p:cNvCxnSpPr>
            <a:cxnSpLocks/>
          </p:cNvCxnSpPr>
          <p:nvPr/>
        </p:nvCxnSpPr>
        <p:spPr>
          <a:xfrm flipH="1">
            <a:off x="7395845" y="1895556"/>
            <a:ext cx="3473227" cy="243009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>
            <a:extLst>
              <a:ext uri="{FF2B5EF4-FFF2-40B4-BE49-F238E27FC236}">
                <a16:creationId xmlns:a16="http://schemas.microsoft.com/office/drawing/2014/main" id="{8B9EDEB6-1147-42F7-9DA6-2BBE9304AEF5}"/>
              </a:ext>
            </a:extLst>
          </p:cNvPr>
          <p:cNvSpPr/>
          <p:nvPr/>
        </p:nvSpPr>
        <p:spPr>
          <a:xfrm>
            <a:off x="10448145" y="677204"/>
            <a:ext cx="1489029" cy="3648449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D3E1051-7FA6-4BEE-AA4B-6BBFADD154D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39483" y="183644"/>
            <a:ext cx="4338638" cy="606425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Operations for BLIP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DA90EA1-542B-4D1B-8A75-F72CC3779E1C}"/>
              </a:ext>
            </a:extLst>
          </p:cNvPr>
          <p:cNvSpPr/>
          <p:nvPr/>
        </p:nvSpPr>
        <p:spPr>
          <a:xfrm>
            <a:off x="5676686" y="590605"/>
            <a:ext cx="6328854" cy="4401205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No BLIP</a:t>
            </a:r>
          </a:p>
          <a:p>
            <a:pPr algn="ctr"/>
            <a:r>
              <a:rPr lang="en-US" sz="40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this past week</a:t>
            </a:r>
          </a:p>
          <a:p>
            <a:pPr algn="ctr"/>
            <a:endParaRPr lang="en-US" sz="40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  <a:p>
            <a:pPr algn="ctr"/>
            <a:endParaRPr lang="en-US" sz="40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  <a:p>
            <a:pPr algn="ctr"/>
            <a:endParaRPr lang="en-US" sz="40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  <a:p>
            <a:pPr algn="ctr"/>
            <a:endParaRPr lang="en-US" sz="40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  <a:p>
            <a:pPr algn="ctr"/>
            <a:endParaRPr lang="en-US" sz="40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0F1692A-327B-4A38-A46D-758905412178}"/>
              </a:ext>
            </a:extLst>
          </p:cNvPr>
          <p:cNvSpPr txBox="1"/>
          <p:nvPr/>
        </p:nvSpPr>
        <p:spPr>
          <a:xfrm>
            <a:off x="339483" y="712127"/>
            <a:ext cx="4395000" cy="5433745"/>
          </a:xfrm>
          <a:prstGeom prst="rect">
            <a:avLst/>
          </a:prstGeom>
          <a:noFill/>
        </p:spPr>
        <p:txBody>
          <a:bodyPr wrap="square" rtlCol="0">
            <a:normAutofit lnSpcReduction="10000"/>
          </a:bodyPr>
          <a:lstStyle/>
          <a:p>
            <a:r>
              <a:rPr lang="en-US" sz="2800" b="1" dirty="0"/>
              <a:t>4/30-5/7/2024:</a:t>
            </a:r>
            <a:br>
              <a:rPr lang="en-US" sz="2800" b="1" dirty="0"/>
            </a:br>
            <a:endParaRPr lang="en-US" sz="2800" b="1" dirty="0"/>
          </a:p>
          <a:p>
            <a:r>
              <a:rPr lang="en-US" sz="2400" dirty="0"/>
              <a:t>BLIP 200 MeV target </a:t>
            </a:r>
          </a:p>
          <a:p>
            <a:r>
              <a:rPr lang="en-US" sz="2400" dirty="0"/>
              <a:t>production continued until </a:t>
            </a:r>
          </a:p>
          <a:p>
            <a:r>
              <a:rPr lang="en-US" sz="2400" dirty="0"/>
              <a:t>5/3 09:00.</a:t>
            </a:r>
          </a:p>
          <a:p>
            <a:endParaRPr lang="en-US" sz="2400" dirty="0"/>
          </a:p>
          <a:p>
            <a:r>
              <a:rPr lang="en-US" sz="2400" dirty="0"/>
              <a:t>Next runs: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BLIP 117MeV 5/7-5/10,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BLIP 200MeV 5/10-5/21.</a:t>
            </a:r>
            <a:br>
              <a:rPr lang="en-US" sz="2400" dirty="0"/>
            </a:b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70.3 </a:t>
            </a:r>
            <a:r>
              <a:rPr lang="en-US" sz="2400" dirty="0" err="1"/>
              <a:t>hr</a:t>
            </a:r>
            <a:r>
              <a:rPr lang="en-US" sz="2400" dirty="0"/>
              <a:t> Production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2.7 </a:t>
            </a:r>
            <a:r>
              <a:rPr lang="en-US" sz="2400" dirty="0" err="1"/>
              <a:t>hr</a:t>
            </a:r>
            <a:r>
              <a:rPr lang="en-US" sz="2400" dirty="0"/>
              <a:t> Failure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95.0 </a:t>
            </a:r>
            <a:r>
              <a:rPr lang="en-US" sz="2400" dirty="0" err="1"/>
              <a:t>hr</a:t>
            </a:r>
            <a:r>
              <a:rPr lang="en-US" sz="2400" dirty="0"/>
              <a:t> Shutdown</a:t>
            </a:r>
          </a:p>
          <a:p>
            <a:endParaRPr lang="en-US" sz="2400" dirty="0"/>
          </a:p>
          <a:p>
            <a:r>
              <a:rPr lang="en-US" sz="2400" dirty="0"/>
              <a:t>Availability: </a:t>
            </a:r>
            <a:r>
              <a:rPr lang="en-US" sz="2400" dirty="0">
                <a:solidFill>
                  <a:schemeClr val="accent3">
                    <a:lumMod val="75000"/>
                  </a:schemeClr>
                </a:solidFill>
              </a:rPr>
              <a:t>96.3%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F94ED4E-5847-BAA7-F826-A449DB06C6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7379" y="753246"/>
            <a:ext cx="7808161" cy="527809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8DF707D-8AEC-E8A6-9A25-CA354235C3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7378" y="721508"/>
            <a:ext cx="7808161" cy="5309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8415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BCD58E3F-F47B-442F-B8F8-75AE9391E2A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82425" y="196850"/>
            <a:ext cx="10925666" cy="609600"/>
          </a:xfrm>
        </p:spPr>
        <p:txBody>
          <a:bodyPr>
            <a:noAutofit/>
          </a:bodyPr>
          <a:lstStyle/>
          <a:p>
            <a:r>
              <a:rPr lang="en-US" sz="2800" dirty="0"/>
              <a:t>NSRL activity past week: 4/30-5/7/2024 </a:t>
            </a:r>
            <a:r>
              <a:rPr lang="en-US" sz="2400" dirty="0"/>
              <a:t>(as of 0800)</a:t>
            </a:r>
            <a:endParaRPr lang="en-US" sz="2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DAD2342-837F-44BE-A9A7-5BCD33A79969}"/>
              </a:ext>
            </a:extLst>
          </p:cNvPr>
          <p:cNvSpPr txBox="1"/>
          <p:nvPr/>
        </p:nvSpPr>
        <p:spPr>
          <a:xfrm>
            <a:off x="2749002" y="6303010"/>
            <a:ext cx="8093596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defRPr/>
            </a:pPr>
            <a:r>
              <a:rPr lang="en-US" sz="2400" b="1" dirty="0">
                <a:latin typeface="Calibri"/>
                <a:cs typeface="Calibri"/>
              </a:rPr>
              <a:t>Availability:</a:t>
            </a:r>
            <a:r>
              <a:rPr lang="en-US" sz="2400" b="1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2400" b="1" dirty="0">
                <a:solidFill>
                  <a:schemeClr val="accent5"/>
                </a:solidFill>
                <a:latin typeface="Calibri"/>
                <a:cs typeface="Calibri"/>
              </a:rPr>
              <a:t>99.7%</a:t>
            </a:r>
            <a:endParaRPr lang="en-US" sz="2400" b="1" dirty="0">
              <a:solidFill>
                <a:schemeClr val="accent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B498A92-B3B2-49BC-A076-391E836286E6}"/>
              </a:ext>
            </a:extLst>
          </p:cNvPr>
          <p:cNvSpPr txBox="1"/>
          <p:nvPr/>
        </p:nvSpPr>
        <p:spPr>
          <a:xfrm>
            <a:off x="217170" y="806450"/>
            <a:ext cx="2820421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NSRL: NASA biology continues, as primary user in GCR mode; additional users this week.</a:t>
            </a:r>
            <a:br>
              <a:rPr lang="en-US" sz="2000" dirty="0">
                <a:solidFill>
                  <a:schemeClr val="accent5"/>
                </a:solidFill>
              </a:rPr>
            </a:br>
            <a:endParaRPr lang="en-US" sz="2000" dirty="0"/>
          </a:p>
          <a:p>
            <a:pPr algn="ctr"/>
            <a:r>
              <a:rPr lang="en-US" sz="2000" dirty="0"/>
              <a:t>Protons, 8 EBIS ions in use. (He, C, O, Si, Fe, Ag, Bi, Au)</a:t>
            </a:r>
            <a:br>
              <a:rPr lang="en-US" sz="2000" dirty="0"/>
            </a:br>
            <a:endParaRPr lang="en-US" sz="2000" dirty="0">
              <a:solidFill>
                <a:schemeClr val="accent5"/>
              </a:solidFill>
            </a:endParaRPr>
          </a:p>
          <a:p>
            <a:pPr algn="ctr"/>
            <a:r>
              <a:rPr lang="en-US" dirty="0"/>
              <a:t>Run 24-A/B schedule continues until 21 May.</a:t>
            </a:r>
          </a:p>
          <a:p>
            <a:pPr algn="ctr"/>
            <a:r>
              <a:rPr lang="en-US" dirty="0"/>
              <a:t>Run 24-C follows 22 May. </a:t>
            </a:r>
            <a:r>
              <a:rPr lang="en-US" dirty="0">
                <a:solidFill>
                  <a:schemeClr val="accent4"/>
                </a:solidFill>
              </a:rPr>
              <a:t>Schedule posted, details forthcoming; </a:t>
            </a:r>
            <a:r>
              <a:rPr lang="en-US" dirty="0"/>
              <a:t>beam into November. 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2E669663-57BE-4B84-9215-4E26DBC07AE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93906909"/>
              </p:ext>
            </p:extLst>
          </p:nvPr>
        </p:nvGraphicFramePr>
        <p:xfrm>
          <a:off x="3037591" y="806450"/>
          <a:ext cx="9154409" cy="5496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73591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C77E873D-E72B-4BE0-99D3-3CB079EDDDF1}"/>
              </a:ext>
            </a:extLst>
          </p:cNvPr>
          <p:cNvSpPr txBox="1"/>
          <p:nvPr/>
        </p:nvSpPr>
        <p:spPr>
          <a:xfrm>
            <a:off x="255329" y="472379"/>
            <a:ext cx="11936671" cy="6385621"/>
          </a:xfrm>
          <a:prstGeom prst="rect">
            <a:avLst/>
          </a:prstGeom>
          <a:solidFill>
            <a:schemeClr val="accent1">
              <a:lumMod val="40000"/>
              <a:lumOff val="60000"/>
              <a:alpha val="66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91440" tIns="45720" rIns="91440" bIns="45720" rtlCol="0" anchor="t">
            <a:normAutofit/>
          </a:bodyPr>
          <a:lstStyle/>
          <a:p>
            <a:r>
              <a:rPr lang="en-US" sz="2400" b="1" dirty="0">
                <a:solidFill>
                  <a:schemeClr val="tx1"/>
                </a:solidFill>
              </a:rPr>
              <a:t>Notable failures (&gt;1 </a:t>
            </a:r>
            <a:r>
              <a:rPr lang="en-US" sz="2400" b="1" dirty="0" err="1">
                <a:solidFill>
                  <a:schemeClr val="tx1"/>
                </a:solidFill>
              </a:rPr>
              <a:t>hr</a:t>
            </a:r>
            <a:r>
              <a:rPr lang="en-US" sz="2400" b="1" dirty="0">
                <a:solidFill>
                  <a:schemeClr val="tx1"/>
                </a:solidFill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cs typeface="Arial"/>
              </a:rPr>
              <a:t>AGS extraction bump G09C blown fuses (x2),</a:t>
            </a:r>
            <a:br>
              <a:rPr lang="en-US" sz="2000" dirty="0">
                <a:solidFill>
                  <a:schemeClr val="tx1"/>
                </a:solidFill>
                <a:cs typeface="Arial"/>
              </a:rPr>
            </a:br>
            <a:r>
              <a:rPr lang="en-US" sz="2000" dirty="0">
                <a:solidFill>
                  <a:schemeClr val="tx1"/>
                </a:solidFill>
                <a:cs typeface="Arial"/>
              </a:rPr>
              <a:t>fuses replaced.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cs typeface="Arial"/>
              </a:rPr>
              <a:t>Lost sweep 6z2 A-Div (x2), fixed connection on </a:t>
            </a:r>
            <a:br>
              <a:rPr lang="en-US" sz="2000" dirty="0">
                <a:solidFill>
                  <a:schemeClr val="tx1"/>
                </a:solidFill>
                <a:cs typeface="Arial"/>
              </a:rPr>
            </a:br>
            <a:r>
              <a:rPr lang="en-US" sz="2000" dirty="0">
                <a:solidFill>
                  <a:schemeClr val="tx1"/>
                </a:solidFill>
                <a:cs typeface="Arial"/>
              </a:rPr>
              <a:t>crash controller.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cs typeface="Arial"/>
              </a:rPr>
              <a:t>Beam aborts, BLM interlocks &amp; BPM permit trips.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cs typeface="Arial"/>
              </a:rPr>
              <a:t>AGS G10 firing issue, replaced trigger PS for </a:t>
            </a:r>
          </a:p>
          <a:p>
            <a:r>
              <a:rPr lang="en-US" sz="2000" dirty="0">
                <a:solidFill>
                  <a:schemeClr val="tx1"/>
                </a:solidFill>
                <a:cs typeface="Arial"/>
              </a:rPr>
              <a:t>    module 1.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cs typeface="Arial"/>
              </a:rPr>
              <a:t>AGS J5 </a:t>
            </a:r>
            <a:r>
              <a:rPr lang="en-US" sz="2000" dirty="0" err="1">
                <a:solidFill>
                  <a:schemeClr val="tx1"/>
                </a:solidFill>
                <a:cs typeface="Arial"/>
              </a:rPr>
              <a:t>JumpQuad</a:t>
            </a:r>
            <a:r>
              <a:rPr lang="en-US" sz="2000" dirty="0">
                <a:solidFill>
                  <a:schemeClr val="tx1"/>
                </a:solidFill>
                <a:cs typeface="Arial"/>
              </a:rPr>
              <a:t> LVPS fault, repaired main </a:t>
            </a:r>
          </a:p>
          <a:p>
            <a:r>
              <a:rPr lang="en-US" sz="2000" dirty="0">
                <a:solidFill>
                  <a:schemeClr val="tx1"/>
                </a:solidFill>
                <a:cs typeface="Arial"/>
              </a:rPr>
              <a:t>    contactor.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cs typeface="Arial"/>
              </a:rPr>
              <a:t>yo9-snk7-1.4 (outer) tripped on quench fault.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cs typeface="Arial"/>
              </a:rPr>
              <a:t>Booster F3 kicker tripped on vacuum fault </a:t>
            </a:r>
          </a:p>
          <a:p>
            <a:r>
              <a:rPr lang="en-US" sz="2000" dirty="0">
                <a:solidFill>
                  <a:schemeClr val="tx1"/>
                </a:solidFill>
                <a:cs typeface="Arial"/>
              </a:rPr>
              <a:t>    closing valves, ion gauge reporting issue.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cs typeface="Arial"/>
              </a:rPr>
              <a:t>Cooling trouble alcove 1C, HVAC condensate issue.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cs typeface="Arial"/>
              </a:rPr>
              <a:t>Switching Magnet changing polarity, </a:t>
            </a:r>
            <a:r>
              <a:rPr lang="en-US" sz="2000">
                <a:solidFill>
                  <a:schemeClr val="tx1"/>
                </a:solidFill>
                <a:cs typeface="Arial"/>
              </a:rPr>
              <a:t>power cycled PS</a:t>
            </a:r>
            <a:br>
              <a:rPr lang="en-US" sz="2000" dirty="0">
                <a:solidFill>
                  <a:schemeClr val="tx1"/>
                </a:solidFill>
                <a:cs typeface="Arial"/>
              </a:rPr>
            </a:br>
            <a:endParaRPr lang="en-US" sz="2000" dirty="0">
              <a:solidFill>
                <a:schemeClr val="tx1"/>
              </a:solidFill>
              <a:cs typeface="Arial"/>
            </a:endParaRPr>
          </a:p>
          <a:p>
            <a:r>
              <a:rPr lang="en-US" sz="2000" i="1" dirty="0">
                <a:solidFill>
                  <a:schemeClr val="tx1"/>
                </a:solidFill>
              </a:rPr>
              <a:t>Other notes</a:t>
            </a:r>
            <a:endParaRPr lang="en-US" sz="2000" i="1" dirty="0">
              <a:solidFill>
                <a:schemeClr val="tx1"/>
              </a:solidFill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Lost sweeps during </a:t>
            </a:r>
          </a:p>
          <a:p>
            <a:r>
              <a:rPr lang="en-US" sz="2000" dirty="0">
                <a:solidFill>
                  <a:schemeClr val="tx1"/>
                </a:solidFill>
              </a:rPr>
              <a:t>    access</a:t>
            </a:r>
          </a:p>
          <a:p>
            <a:endParaRPr lang="en-US" sz="2000" dirty="0">
              <a:solidFill>
                <a:schemeClr val="tx1"/>
              </a:solidFill>
              <a:cs typeface="Arial"/>
            </a:endParaRPr>
          </a:p>
          <a:p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2CF00A-CA15-4D7B-9B47-22CDCFC7B4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551" y="54153"/>
            <a:ext cx="4178993" cy="364074"/>
          </a:xfr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2800">
                <a:solidFill>
                  <a:schemeClr val="tx1"/>
                </a:solidFill>
              </a:rPr>
              <a:t>Notes from Operations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9EABC9A-1380-3E7B-AA6D-7F099608EB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0653" y="5141044"/>
            <a:ext cx="2653009" cy="164835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399670A-B0DB-1C84-BA12-A33512938C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09164" y="3938961"/>
            <a:ext cx="4682834" cy="2909516"/>
          </a:xfrm>
          <a:prstGeom prst="rect">
            <a:avLst/>
          </a:prstGeom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A1D0ED99-E705-BF9B-1FAE-B45059A20762}"/>
              </a:ext>
            </a:extLst>
          </p:cNvPr>
          <p:cNvSpPr/>
          <p:nvPr/>
        </p:nvSpPr>
        <p:spPr>
          <a:xfrm rot="20183018">
            <a:off x="6100454" y="4812186"/>
            <a:ext cx="2348297" cy="731836"/>
          </a:xfrm>
          <a:prstGeom prst="rightArrow">
            <a:avLst>
              <a:gd name="adj1" fmla="val 72837"/>
              <a:gd name="adj2" fmla="val 103258"/>
            </a:avLst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2"/>
                </a:solidFill>
              </a:rPr>
              <a:t>Please continue </a:t>
            </a:r>
            <a:r>
              <a:rPr lang="en-US" sz="1600">
                <a:solidFill>
                  <a:schemeClr val="tx2"/>
                </a:solidFill>
              </a:rPr>
              <a:t>to address</a:t>
            </a:r>
            <a:endParaRPr lang="en-US" sz="1600" dirty="0">
              <a:solidFill>
                <a:schemeClr val="tx2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A8663B1-14FB-918E-F2D5-519D1ECAB0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52200" y="0"/>
            <a:ext cx="6139800" cy="420254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788CF99-DA54-49F2-402D-D3D1CA1E837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52200" y="0"/>
            <a:ext cx="6144620" cy="4202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0468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E05BAB3-93A9-4362-AA58-BF024EA3D008}"/>
              </a:ext>
            </a:extLst>
          </p:cNvPr>
          <p:cNvSpPr txBox="1"/>
          <p:nvPr/>
        </p:nvSpPr>
        <p:spPr>
          <a:xfrm>
            <a:off x="288099" y="758536"/>
            <a:ext cx="11903901" cy="574643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05C7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MCR continues Operations for: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BLIP – startup 7 May and run until 21 May.</a:t>
            </a:r>
            <a:endParaRPr lang="en-US" sz="1900" i="1" dirty="0">
              <a:solidFill>
                <a:srgbClr val="000000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000000"/>
                </a:solidFill>
              </a:rPr>
              <a:t>NSRL user running scheduled Mon-Sat, NASA Biology this week and next.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AGS/Booster polarized proton setup continues, additional to RHIC physics.</a:t>
            </a:r>
          </a:p>
          <a:p>
            <a:pPr marL="1200150" lvl="2" indent="-285750"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Setting up multiple (proton) AGS PPM Users, polarization scans.</a:t>
            </a:r>
          </a:p>
          <a:p>
            <a:pPr marL="1200150" lvl="2" indent="-285750"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Injector </a:t>
            </a:r>
            <a:r>
              <a:rPr lang="en-US" sz="2000" dirty="0">
                <a:solidFill>
                  <a:schemeClr val="accent4"/>
                </a:solidFill>
              </a:rPr>
              <a:t>Au setup as yet untested</a:t>
            </a:r>
            <a:r>
              <a:rPr lang="en-US" sz="2000" dirty="0"/>
              <a:t>.</a:t>
            </a:r>
          </a:p>
          <a:p>
            <a:pPr marL="1200150" lvl="2" indent="-285750"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Skew quad </a:t>
            </a:r>
            <a:r>
              <a:rPr lang="en-US" sz="2000" dirty="0">
                <a:solidFill>
                  <a:schemeClr val="accent4"/>
                </a:solidFill>
              </a:rPr>
              <a:t>testing continues</a:t>
            </a:r>
            <a:r>
              <a:rPr lang="en-US" sz="2000" dirty="0"/>
              <a:t>.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RHIC beam for Physics stores.</a:t>
            </a:r>
          </a:p>
          <a:p>
            <a:pPr marL="1200150" lvl="2" indent="-285750"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Maintenance today 09:00 – 15:00.</a:t>
            </a:r>
          </a:p>
          <a:p>
            <a:pPr marL="1200150" lvl="2" indent="-285750"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Tomorrow APEX 08:00 – 23:00.</a:t>
            </a:r>
            <a:br>
              <a:rPr lang="en-US" sz="2000" dirty="0"/>
            </a:b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000" b="1" i="1" dirty="0">
                <a:solidFill>
                  <a:schemeClr val="accent2"/>
                </a:solidFill>
              </a:rPr>
              <a:t>Remember to coordinate with MCR. </a:t>
            </a:r>
            <a:br>
              <a:rPr lang="en-US" sz="2000" b="1" i="1" dirty="0">
                <a:solidFill>
                  <a:schemeClr val="accent2"/>
                </a:solidFill>
              </a:rPr>
            </a:br>
            <a:r>
              <a:rPr lang="en-US" sz="2000" dirty="0">
                <a:solidFill>
                  <a:schemeClr val="accent2"/>
                </a:solidFill>
              </a:rPr>
              <a:t>We need proper contacts when systems require experts</a:t>
            </a:r>
            <a:endParaRPr lang="en-US" sz="2400" b="1" i="1" dirty="0">
              <a:solidFill>
                <a:schemeClr val="accent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000000"/>
                </a:solidFill>
              </a:rPr>
              <a:t>CHECK AND EDIT YOUR OWN CONTACT INFO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hlinkClick r:id="rId3"/>
              </a:rPr>
              <a:t>http://directory.pbn.bnl.gov/</a:t>
            </a:r>
            <a:endParaRPr lang="en-US" dirty="0">
              <a:solidFill>
                <a:srgbClr val="000000"/>
              </a:solidFill>
              <a:latin typeface="Arial" panose="020B0604020202020204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000000"/>
                </a:solidFill>
              </a:rPr>
              <a:t>CHECK YOUR CALLIN LIST: </a:t>
            </a:r>
            <a:r>
              <a:rPr lang="en-US" dirty="0">
                <a:solidFill>
                  <a:schemeClr val="accent4"/>
                </a:solidFill>
              </a:rPr>
              <a:t>WCC</a:t>
            </a:r>
            <a:r>
              <a:rPr lang="en-US" dirty="0">
                <a:solidFill>
                  <a:srgbClr val="000000"/>
                </a:solidFill>
              </a:rPr>
              <a:t> and </a:t>
            </a:r>
            <a:r>
              <a:rPr lang="en-US" dirty="0">
                <a:solidFill>
                  <a:schemeClr val="accent5"/>
                </a:solidFill>
              </a:rPr>
              <a:t>ECP</a:t>
            </a:r>
            <a:r>
              <a:rPr lang="en-US" dirty="0">
                <a:solidFill>
                  <a:srgbClr val="000000"/>
                </a:solidFill>
              </a:rPr>
              <a:t> updates needed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hlinkClick r:id="rId4"/>
              </a:rPr>
              <a:t>https://www.cadops.bnl.gov/Operations/personnel/call_in_lists/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9F1ECC-CF35-4518-9CB2-9BBD12EEE7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5200" y="268505"/>
            <a:ext cx="5638800" cy="625473"/>
          </a:xfrm>
        </p:spPr>
        <p:txBody>
          <a:bodyPr>
            <a:normAutofit/>
          </a:bodyPr>
          <a:lstStyle/>
          <a:p>
            <a:pPr algn="ctr"/>
            <a:r>
              <a:rPr lang="en-US"/>
              <a:t>Reminder from Operations</a:t>
            </a:r>
          </a:p>
        </p:txBody>
      </p:sp>
    </p:spTree>
    <p:extLst>
      <p:ext uri="{BB962C8B-B14F-4D97-AF65-F5344CB8AC3E}">
        <p14:creationId xmlns:p14="http://schemas.microsoft.com/office/powerpoint/2010/main" val="39198639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FBA960B-C2B4-4E61-90D5-207FBDE9A4D2}"/>
              </a:ext>
            </a:extLst>
          </p:cNvPr>
          <p:cNvSpPr txBox="1"/>
          <p:nvPr/>
        </p:nvSpPr>
        <p:spPr>
          <a:xfrm>
            <a:off x="3711677" y="6298688"/>
            <a:ext cx="1828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Data courtesy C. Naylor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DB3D119E-886F-44D0-AD37-D8E5EE4D90F3}"/>
              </a:ext>
              <a:ext uri="{147F2762-F138-4A5C-976F-8EAC2B608ADB}">
                <a16:predDERef xmlns:a16="http://schemas.microsoft.com/office/drawing/2014/main" pred="{4667E89C-E80B-4F88-846F-DAAB160CC5E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02140990"/>
              </p:ext>
            </p:extLst>
          </p:nvPr>
        </p:nvGraphicFramePr>
        <p:xfrm>
          <a:off x="238126" y="1"/>
          <a:ext cx="11953874" cy="5905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39228555"/>
      </p:ext>
    </p:extLst>
  </p:cSld>
  <p:clrMapOvr>
    <a:masterClrMapping/>
  </p:clrMapOvr>
</p:sld>
</file>

<file path=ppt/theme/theme1.xml><?xml version="1.0" encoding="utf-8"?>
<a:theme xmlns:a="http://schemas.openxmlformats.org/drawingml/2006/main" name="BNL">
  <a:themeElements>
    <a:clrScheme name="BNL Color Palett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05C78"/>
      </a:accent1>
      <a:accent2>
        <a:srgbClr val="00ADDC"/>
      </a:accent2>
      <a:accent3>
        <a:srgbClr val="B2D33B"/>
      </a:accent3>
      <a:accent4>
        <a:srgbClr val="F68B1F"/>
      </a:accent4>
      <a:accent5>
        <a:srgbClr val="B72467"/>
      </a:accent5>
      <a:accent6>
        <a:srgbClr val="FFCD34"/>
      </a:accent6>
      <a:hlink>
        <a:srgbClr val="4881C3"/>
      </a:hlink>
      <a:folHlink>
        <a:srgbClr val="51499E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NL_PPT_Template_2021_Widescreen_Compressed" id="{1E50E555-00B6-2147-91A8-A2CEA3515EB8}" vid="{2E9CFCAC-53E9-4D4D-AE1F-381DB7BC788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9997dcc-7a6f-413b-bcd8-f246219486f6">
      <Terms xmlns="http://schemas.microsoft.com/office/infopath/2007/PartnerControls"/>
    </lcf76f155ced4ddcb4097134ff3c332f>
    <TaxCatchAll xmlns="3bfd71d5-c7ac-4dca-b865-a609d1eb4074" xsi:nil="true"/>
    <SharedWithUsers xmlns="c23b2e69-5f3a-4a31-a525-b2a83928953a">
      <UserInfo>
        <DisplayName>Naylor, Christopher E</DisplayName>
        <AccountId>13</AccountId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EA4A4FF010DEE4AB92C5988B0DC4E50" ma:contentTypeVersion="12" ma:contentTypeDescription="Create a new document." ma:contentTypeScope="" ma:versionID="a6dcf53090516606b4c8e1871f519819">
  <xsd:schema xmlns:xsd="http://www.w3.org/2001/XMLSchema" xmlns:xs="http://www.w3.org/2001/XMLSchema" xmlns:p="http://schemas.microsoft.com/office/2006/metadata/properties" xmlns:ns2="c23b2e69-5f3a-4a31-a525-b2a83928953a" xmlns:ns3="29997dcc-7a6f-413b-bcd8-f246219486f6" xmlns:ns4="3bfd71d5-c7ac-4dca-b865-a609d1eb4074" targetNamespace="http://schemas.microsoft.com/office/2006/metadata/properties" ma:root="true" ma:fieldsID="d723f6f3391412b3b93e54b9ff931911" ns2:_="" ns3:_="" ns4:_="">
    <xsd:import namespace="c23b2e69-5f3a-4a31-a525-b2a83928953a"/>
    <xsd:import namespace="29997dcc-7a6f-413b-bcd8-f246219486f6"/>
    <xsd:import namespace="3bfd71d5-c7ac-4dca-b865-a609d1eb4074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lcf76f155ced4ddcb4097134ff3c332f" minOccurs="0"/>
                <xsd:element ref="ns4:TaxCatchAll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3b2e69-5f3a-4a31-a525-b2a83928953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997dcc-7a6f-413b-bcd8-f246219486f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a325a567-783b-4eae-ad25-f71283ef2f6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fd71d5-c7ac-4dca-b865-a609d1eb4074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d9920190-eeb6-4a4b-8086-97c6f03371bf}" ma:internalName="TaxCatchAll" ma:showField="CatchAllData" ma:web="c23b2e69-5f3a-4a31-a525-b2a83928953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56B9896-39C4-48F3-97B7-39ABBC5F2386}">
  <ds:schemaRefs>
    <ds:schemaRef ds:uri="29997dcc-7a6f-413b-bcd8-f246219486f6"/>
    <ds:schemaRef ds:uri="3bfd71d5-c7ac-4dca-b865-a609d1eb4074"/>
    <ds:schemaRef ds:uri="c23b2e69-5f3a-4a31-a525-b2a83928953a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1EA9D6B3-3587-4B8C-A5B9-7310B2D8C42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23b2e69-5f3a-4a31-a525-b2a83928953a"/>
    <ds:schemaRef ds:uri="29997dcc-7a6f-413b-bcd8-f246219486f6"/>
    <ds:schemaRef ds:uri="3bfd71d5-c7ac-4dca-b865-a609d1eb407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A5FA038-26F5-44F1-88D5-82ED6AE50E2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BNL_PPT_Template_2021_Widescreen_Compressed</Template>
  <TotalTime>3534</TotalTime>
  <Words>588</Words>
  <Application>Microsoft Office PowerPoint</Application>
  <PresentationFormat>Widescreen</PresentationFormat>
  <Paragraphs>116</Paragraphs>
  <Slides>10</Slides>
  <Notes>9</Notes>
  <HiddenSlides>3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Cambria Math</vt:lpstr>
      <vt:lpstr>BNL</vt:lpstr>
      <vt:lpstr>PowerPoint Presentation</vt:lpstr>
      <vt:lpstr>PowerPoint Presentation</vt:lpstr>
      <vt:lpstr>PowerPoint Presentation</vt:lpstr>
      <vt:lpstr>PowerPoint Presentation</vt:lpstr>
      <vt:lpstr>Operations for BLIP</vt:lpstr>
      <vt:lpstr>NSRL activity past week: 4/30-5/7/2024 (as of 0800)</vt:lpstr>
      <vt:lpstr>Notes from Operations</vt:lpstr>
      <vt:lpstr>Reminder from Operations</vt:lpstr>
      <vt:lpstr>PowerPoint Presentation</vt:lpstr>
      <vt:lpstr>Availability, expected beam hours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Ingrassia, Peter F</dc:creator>
  <cp:lastModifiedBy>Naylor, Christopher E</cp:lastModifiedBy>
  <cp:revision>28</cp:revision>
  <dcterms:created xsi:type="dcterms:W3CDTF">2011-03-02T18:37:40Z</dcterms:created>
  <dcterms:modified xsi:type="dcterms:W3CDTF">2024-05-07T13:57:34Z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0x0101008EA4A4FF010DEE4AB92C5988B0DC4E50</vt:lpwstr>
  </property>
  <property fmtid="{D5CDD505-2E9C-101B-9397-08002B2CF9AE}" pid="3" name="MediaServiceImageTags">
    <vt:lpwstr/>
  </property>
</Properties>
</file>