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dops.bnl.gov/AGS/Accel/Maintenance/Requests/view_job_request.php?Id_No=25208&amp;Approved=1&amp;Status2=N" TargetMode="External"/><Relationship Id="rId13" Type="http://schemas.openxmlformats.org/officeDocument/2006/relationships/hyperlink" Target="https://www.cadops.bnl.gov/AGS/Accel/Maintenance/Requests/view_job_request.php?Id_No=25231&amp;Approved=1&amp;Status2=N" TargetMode="External"/><Relationship Id="rId18" Type="http://schemas.openxmlformats.org/officeDocument/2006/relationships/hyperlink" Target="https://www.cadops.bnl.gov/AGS/Accel/Maintenance/Requests/view_job_request.php?Id_No=25191&amp;Approved=1&amp;Status2=N" TargetMode="External"/><Relationship Id="rId26" Type="http://schemas.openxmlformats.org/officeDocument/2006/relationships/hyperlink" Target="https://www.cadops.bnl.gov/AGS/Accel/Maintenance/Requests/view_job_request.php?Id_No=25205&amp;Approved=1&amp;Status2=N" TargetMode="External"/><Relationship Id="rId3" Type="http://schemas.openxmlformats.org/officeDocument/2006/relationships/hyperlink" Target="https://www.cadops.bnl.gov/AGS/Accel/Maintenance/Requests/view_job_request.php?Id_No=25213&amp;Approved=1&amp;Status2=N" TargetMode="External"/><Relationship Id="rId21" Type="http://schemas.openxmlformats.org/officeDocument/2006/relationships/hyperlink" Target="https://www.cadops.bnl.gov/AGS/Accel/Maintenance/Requests/view_job_request.php?Id_No=25203&amp;Approved=1&amp;Status2=N" TargetMode="External"/><Relationship Id="rId7" Type="http://schemas.openxmlformats.org/officeDocument/2006/relationships/hyperlink" Target="https://www.cadops.bnl.gov/AGS/Accel/Maintenance/Requests/view_job_request.php?Id_No=25236&amp;Approved=1&amp;Status2=N" TargetMode="External"/><Relationship Id="rId12" Type="http://schemas.openxmlformats.org/officeDocument/2006/relationships/hyperlink" Target="https://www.cadops.bnl.gov/AGS/Accel/Maintenance/Requests/view_job_request.php?Id_No=25229&amp;Approved=1&amp;Status2=N" TargetMode="External"/><Relationship Id="rId17" Type="http://schemas.openxmlformats.org/officeDocument/2006/relationships/hyperlink" Target="https://www.cadops.bnl.gov/AGS/Accel/Maintenance/Requests/view_job_request.php?Id_No=25235&amp;Approved=1&amp;Status2=N" TargetMode="External"/><Relationship Id="rId25" Type="http://schemas.openxmlformats.org/officeDocument/2006/relationships/hyperlink" Target="https://www.cadops.bnl.gov/AGS/Accel/Maintenance/Requests/view_job_request.php?Id_No=25202&amp;Approved=1&amp;Status2=N" TargetMode="External"/><Relationship Id="rId2" Type="http://schemas.openxmlformats.org/officeDocument/2006/relationships/hyperlink" Target="https://www.cadops.bnl.gov/AGS/Accel/Maintenance/Requests/view_job_request.php?Id_No=25212&amp;Approved=1&amp;Status2=N" TargetMode="External"/><Relationship Id="rId16" Type="http://schemas.openxmlformats.org/officeDocument/2006/relationships/hyperlink" Target="https://www.cadops.bnl.gov/AGS/Accel/Maintenance/Requests/view_job_request.php?Id_No=25189&amp;Approved=1&amp;Status2=N" TargetMode="External"/><Relationship Id="rId20" Type="http://schemas.openxmlformats.org/officeDocument/2006/relationships/hyperlink" Target="https://www.cadops.bnl.gov/AGS/Accel/Maintenance/Requests/view_job_request.php?Id_No=25194&amp;Approved=1&amp;Status2=N" TargetMode="External"/><Relationship Id="rId29" Type="http://schemas.openxmlformats.org/officeDocument/2006/relationships/hyperlink" Target="https://www.cadops.bnl.gov/AGS/Accel/Maintenance/Requests/view_job_request.php?Id_No=25224&amp;Approved=1&amp;Status2=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dops.bnl.gov/AGS/Accel/Maintenance/Requests/view_job_request.php?Id_No=25233&amp;Approved=1&amp;Status2=N" TargetMode="External"/><Relationship Id="rId11" Type="http://schemas.openxmlformats.org/officeDocument/2006/relationships/hyperlink" Target="https://www.cadops.bnl.gov/AGS/Accel/Maintenance/Requests/view_job_request.php?Id_No=25142&amp;Approved=1&amp;Status2=N" TargetMode="External"/><Relationship Id="rId24" Type="http://schemas.openxmlformats.org/officeDocument/2006/relationships/hyperlink" Target="https://www.cadops.bnl.gov/AGS/Accel/Maintenance/Requests/view_job_request.php?Id_No=25228&amp;Approved=1&amp;Status2=N" TargetMode="External"/><Relationship Id="rId5" Type="http://schemas.openxmlformats.org/officeDocument/2006/relationships/hyperlink" Target="https://www.cadops.bnl.gov/AGS/Accel/Maintenance/Requests/view_job_request.php?Id_No=25230&amp;Approved=1&amp;Status2=N" TargetMode="External"/><Relationship Id="rId15" Type="http://schemas.openxmlformats.org/officeDocument/2006/relationships/hyperlink" Target="https://www.cadops.bnl.gov/AGS/Accel/Maintenance/Requests/view_job_request.php?Id_No=25223&amp;Approved=1&amp;Status2=N" TargetMode="External"/><Relationship Id="rId23" Type="http://schemas.openxmlformats.org/officeDocument/2006/relationships/hyperlink" Target="https://www.cadops.bnl.gov/AGS/Accel/Maintenance/Requests/view_job_request.php?Id_No=25227&amp;Approved=1&amp;Status2=N" TargetMode="External"/><Relationship Id="rId28" Type="http://schemas.openxmlformats.org/officeDocument/2006/relationships/hyperlink" Target="https://www.cadops.bnl.gov/AGS/Accel/Maintenance/Requests/view_job_request.php?Id_No=25207&amp;Approved=1&amp;Status2=N" TargetMode="External"/><Relationship Id="rId10" Type="http://schemas.openxmlformats.org/officeDocument/2006/relationships/hyperlink" Target="https://www.cadops.bnl.gov/AGS/Accel/Maintenance/Requests/view_job_request.php?Id_No=25139&amp;Approved=1&amp;Status2=N" TargetMode="External"/><Relationship Id="rId19" Type="http://schemas.openxmlformats.org/officeDocument/2006/relationships/hyperlink" Target="https://www.cadops.bnl.gov/AGS/Accel/Maintenance/Requests/view_job_request.php?Id_No=25234&amp;Approved=1&amp;Status2=N" TargetMode="External"/><Relationship Id="rId4" Type="http://schemas.openxmlformats.org/officeDocument/2006/relationships/hyperlink" Target="https://www.cadops.bnl.gov/AGS/Accel/Maintenance/Requests/view_job_request.php?Id_No=25214&amp;Approved=1&amp;Status2=N" TargetMode="External"/><Relationship Id="rId9" Type="http://schemas.openxmlformats.org/officeDocument/2006/relationships/hyperlink" Target="https://www.cadops.bnl.gov/AGS/Accel/Maintenance/Requests/view_job_request.php?Id_No=25137&amp;Approved=1&amp;Status2=N" TargetMode="External"/><Relationship Id="rId14" Type="http://schemas.openxmlformats.org/officeDocument/2006/relationships/hyperlink" Target="https://www.cadops.bnl.gov/AGS/Accel/Maintenance/Requests/view_job_request.php?Id_No=25217&amp;Approved=1&amp;Status2=N" TargetMode="External"/><Relationship Id="rId22" Type="http://schemas.openxmlformats.org/officeDocument/2006/relationships/hyperlink" Target="https://www.cadops.bnl.gov/AGS/Accel/Maintenance/Requests/view_job_request.php?Id_No=25204&amp;Approved=1&amp;Status2=C&amp;no" TargetMode="External"/><Relationship Id="rId27" Type="http://schemas.openxmlformats.org/officeDocument/2006/relationships/hyperlink" Target="https://www.cadops.bnl.gov/AGS/Accel/Maintenance/Requests/view_job_request.php?Id_No=25206&amp;Approved=1&amp;Status2=N" TargetMode="External"/><Relationship Id="rId30" Type="http://schemas.openxmlformats.org/officeDocument/2006/relationships/hyperlink" Target="https://www.cadops.bnl.gov/AGS/Accel/Maintenance/Requests/view_job_request.php?Id_No=25232&amp;Approved=1&amp;Status2=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5/07/24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EC194E-A19E-F688-243F-22D6CFC0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Access today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3FBD-A2BB-10EE-EDD2-8B28122D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Repair of 1012A Blue Quench Protestation Assembly- Estimated completion 1700hrs</a:t>
            </a:r>
          </a:p>
          <a:p>
            <a:r>
              <a:rPr lang="en-US" sz="2000" dirty="0"/>
              <a:t>Work at the experiments and </a:t>
            </a:r>
            <a:r>
              <a:rPr lang="en-US" sz="2000" dirty="0" err="1"/>
              <a:t>CeC</a:t>
            </a:r>
            <a:endParaRPr lang="en-US" sz="2000" dirty="0"/>
          </a:p>
          <a:p>
            <a:r>
              <a:rPr lang="en-US" sz="2000" dirty="0"/>
              <a:t>Other work in the ring: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436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3B5F20-2EF1-D040-7720-916D89A23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294360"/>
              </p:ext>
            </p:extLst>
          </p:nvPr>
        </p:nvGraphicFramePr>
        <p:xfrm>
          <a:off x="200505" y="0"/>
          <a:ext cx="11571080" cy="6862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69863">
                  <a:extLst>
                    <a:ext uri="{9D8B030D-6E8A-4147-A177-3AD203B41FA5}">
                      <a16:colId xmlns:a16="http://schemas.microsoft.com/office/drawing/2014/main" val="2862439174"/>
                    </a:ext>
                  </a:extLst>
                </a:gridCol>
                <a:gridCol w="3432136">
                  <a:extLst>
                    <a:ext uri="{9D8B030D-6E8A-4147-A177-3AD203B41FA5}">
                      <a16:colId xmlns:a16="http://schemas.microsoft.com/office/drawing/2014/main" val="1919921964"/>
                    </a:ext>
                  </a:extLst>
                </a:gridCol>
                <a:gridCol w="3936441">
                  <a:extLst>
                    <a:ext uri="{9D8B030D-6E8A-4147-A177-3AD203B41FA5}">
                      <a16:colId xmlns:a16="http://schemas.microsoft.com/office/drawing/2014/main" val="2466111661"/>
                    </a:ext>
                  </a:extLst>
                </a:gridCol>
                <a:gridCol w="1490942">
                  <a:extLst>
                    <a:ext uri="{9D8B030D-6E8A-4147-A177-3AD203B41FA5}">
                      <a16:colId xmlns:a16="http://schemas.microsoft.com/office/drawing/2014/main" val="98206125"/>
                    </a:ext>
                  </a:extLst>
                </a:gridCol>
                <a:gridCol w="801642">
                  <a:extLst>
                    <a:ext uri="{9D8B030D-6E8A-4147-A177-3AD203B41FA5}">
                      <a16:colId xmlns:a16="http://schemas.microsoft.com/office/drawing/2014/main" val="2714819698"/>
                    </a:ext>
                  </a:extLst>
                </a:gridCol>
                <a:gridCol w="1240056">
                  <a:extLst>
                    <a:ext uri="{9D8B030D-6E8A-4147-A177-3AD203B41FA5}">
                      <a16:colId xmlns:a16="http://schemas.microsoft.com/office/drawing/2014/main" val="1576967659"/>
                    </a:ext>
                  </a:extLst>
                </a:gridCol>
              </a:tblGrid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Job #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Group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Job Title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Time Required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Status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Ring Access 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151282464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"/>
                        </a:rPr>
                        <a:t>leca1-tr.bif-h-cam &amp; leca1-tr.bif-h-cam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988664426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"/>
                        </a:rPr>
                        <a:t>lecd1-dmp.bnnt-cam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904590523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"/>
                        </a:rPr>
                        <a:t>lecd1-dmp.bif-h-cam &amp; lecd1-dmp.bif-v-cam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923618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23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"/>
                        </a:rPr>
                        <a:t>magnetometer installation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12z1, 12z2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0794122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28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"/>
                        </a:rPr>
                        <a:t>RHIC Recombination Monitor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13785756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34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Beam Components &amp; Instrumentation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"/>
                        </a:rPr>
                        <a:t>Attenuators on RHIC BBQ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565091872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Controls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8"/>
                        </a:rPr>
                        <a:t>Investigate link errors on yd31t-ps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211971795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22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Facilities and Ops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9"/>
                        </a:rPr>
                        <a:t>Investigate/repair 7W package unit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753541645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21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Facilities and Ops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0"/>
                        </a:rPr>
                        <a:t>1007A alcove Check/repair AC.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263739774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Facilities and Ops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1"/>
                        </a:rPr>
                        <a:t>Fix Freeze stat on 1000P A/C unit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61547554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30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Facilities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2"/>
                        </a:rPr>
                        <a:t>Repair Flooring 1008E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271117084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24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Facilities &amp; Experimental Support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3"/>
                        </a:rPr>
                        <a:t>500Mhz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902122234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Distribution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4"/>
                        </a:rPr>
                        <a:t>Emergency Power Test 1004A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4z1, 4z2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564860572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Distribution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5"/>
                        </a:rPr>
                        <a:t>Emergency Power test 1008A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316225866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Pulsed Power Supply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6"/>
                        </a:rPr>
                        <a:t>Replace N2 reg: Blue injection kicker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03863935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33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Pulsed Power Supply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7"/>
                        </a:rPr>
                        <a:t>RHIC Blue Injection Kicker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810721845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RF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8"/>
                        </a:rPr>
                        <a:t>CeC cable calibration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30 min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33860398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29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RF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9"/>
                        </a:rPr>
                        <a:t>Y9-3 Tuning controller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988819246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13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Supply (RHIC)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0"/>
                        </a:rPr>
                        <a:t>Commission IP6 Rotator Magnets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16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5z1, 6z2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238974863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10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Supply (RHIC)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1"/>
                        </a:rPr>
                        <a:t>CEPS UPS Self Checks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326057267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11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Supply (RHIC)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2"/>
                        </a:rPr>
                        <a:t>bo7-octf-ps readbacks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C&amp;no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6z2, 7z1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162227871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14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Supply (RHIC)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3"/>
                        </a:rPr>
                        <a:t>b12-dhx-ps Dropping the Link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289030266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15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Supply (RHIC)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4"/>
                        </a:rPr>
                        <a:t>bo6-qf8-ps Noisy Readbacks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592375052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16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Vacuum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5"/>
                        </a:rPr>
                        <a:t>Investigate high pressures in bo11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1-2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10z1, 10z2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870012163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17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Vacuum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6"/>
                        </a:rPr>
                        <a:t>Investigate Gauge G12-CC-pix.1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12z1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11416233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Vacuum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7"/>
                        </a:rPr>
                        <a:t>No gauge reading yi3-cc-pc4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4z1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612650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19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Vacuum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8"/>
                        </a:rPr>
                        <a:t>Suspect Gauge reading to low for sector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6z2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1455549983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12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Vacuum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9"/>
                        </a:rPr>
                        <a:t>Sublimate TSP Filaments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hr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N/A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3955156259"/>
                  </a:ext>
                </a:extLst>
              </a:tr>
              <a:tr h="22873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32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Water Systems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0"/>
                        </a:rPr>
                        <a:t>500 MHz Flow measurements</a:t>
                      </a:r>
                      <a:r>
                        <a:rPr lang="en-US" sz="1400"/>
                        <a:t>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 hrs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 </a:t>
                      </a:r>
                    </a:p>
                  </a:txBody>
                  <a:tcPr marL="15055" marR="15055" marT="7527" marB="75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2z1, 2z2 </a:t>
                      </a:r>
                    </a:p>
                  </a:txBody>
                  <a:tcPr marL="15055" marR="15055" marT="7527" marB="7527" anchor="ctr"/>
                </a:tc>
                <a:extLst>
                  <a:ext uri="{0D108BD9-81ED-4DB2-BD59-A6C34878D82A}">
                    <a16:rowId xmlns:a16="http://schemas.microsoft.com/office/drawing/2014/main" val="271633688"/>
                  </a:ext>
                </a:extLst>
              </a:tr>
            </a:tbl>
          </a:graphicData>
        </a:graphic>
      </p:graphicFrame>
      <p:sp>
        <p:nvSpPr>
          <p:cNvPr id="7" name="Rectangle 2">
            <a:hlinkClick r:id="rId30"/>
            <a:extLst>
              <a:ext uri="{FF2B5EF4-FFF2-40B4-BE49-F238E27FC236}">
                <a16:creationId xmlns:a16="http://schemas.microsoft.com/office/drawing/2014/main" id="{AEC76094-5F2F-8E11-B1DA-4A87328F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808CB4-BE2A-BDC7-7A67-4D53940A9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008" y="643467"/>
            <a:ext cx="6477983" cy="55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8A5E02-073B-FE56-E354-A94A034EA9D5}"/>
              </a:ext>
            </a:extLst>
          </p:cNvPr>
          <p:cNvSpPr txBox="1"/>
          <p:nvPr/>
        </p:nvSpPr>
        <p:spPr>
          <a:xfrm>
            <a:off x="1289538" y="25556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5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438</Words>
  <Application>Microsoft Macintosh PowerPoint</Application>
  <PresentationFormat>Widescreen</PresentationFormat>
  <Paragraphs>188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Time meeting</vt:lpstr>
      <vt:lpstr>Access today continues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7</cp:revision>
  <dcterms:created xsi:type="dcterms:W3CDTF">2024-04-16T14:21:02Z</dcterms:created>
  <dcterms:modified xsi:type="dcterms:W3CDTF">2024-05-07T17:53:31Z</dcterms:modified>
</cp:coreProperties>
</file>