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60" r:id="rId6"/>
    <p:sldId id="265" r:id="rId7"/>
    <p:sldId id="258" r:id="rId8"/>
    <p:sldId id="266" r:id="rId9"/>
    <p:sldId id="26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25" autoAdjust="0"/>
  </p:normalViewPr>
  <p:slideViewPr>
    <p:cSldViewPr snapToGrid="0">
      <p:cViewPr varScale="1">
        <p:scale>
          <a:sx n="88" d="100"/>
          <a:sy n="88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72108384-342D-8D10-CB9A-2905A4996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76" y="722126"/>
            <a:ext cx="7137223" cy="6046333"/>
          </a:xfrm>
          <a:prstGeom prst="rect">
            <a:avLst/>
          </a:prstGeom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" name="Google Shape;108;p21">
            <a:extLst>
              <a:ext uri="{FF2B5EF4-FFF2-40B4-BE49-F238E27FC236}">
                <a16:creationId xmlns:a16="http://schemas.microsoft.com/office/drawing/2014/main" id="{32758055-1E9C-5CD0-B76F-4D1BE34E8FC9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275773" y="819233"/>
            <a:ext cx="4779004" cy="5358773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was  ramped to the top field ~1.4 T last Friday to help TPC operation; and it has remained on ever since</a:t>
            </a: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DAQ/trigger: generally in good shape and working to resolve a couple remaining readout issues of INTT &amp; MVTX</a:t>
            </a: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Pushing to complete online </a:t>
            </a:r>
            <a:b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(with award)</a:t>
            </a: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emphasizing to collaborators on looking at the data taken</a:t>
            </a:r>
          </a:p>
          <a:p>
            <a:pPr marL="91440" indent="0" defTabSz="612648">
              <a:spcBef>
                <a:spcPts val="300"/>
              </a:spcBef>
              <a:buFont typeface="Arial" panose="020B0604020202020204" pitchFamily="34" charset="0"/>
              <a:buChar char="•"/>
              <a:defRPr sz="2144"/>
            </a:pPr>
            <a:endParaRPr 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1" indent="0" defTabSz="612648">
              <a:spcBef>
                <a:spcPts val="300"/>
              </a:spcBef>
              <a:buFont typeface="+mj-lt"/>
              <a:buAutoNum type="arabicPeriod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PC status">
            <a:extLst>
              <a:ext uri="{FF2B5EF4-FFF2-40B4-BE49-F238E27FC236}">
                <a16:creationId xmlns:a16="http://schemas.microsoft.com/office/drawing/2014/main" id="{04CEE190-A2C5-C483-09EA-25E944D9B152}"/>
              </a:ext>
            </a:extLst>
          </p:cNvPr>
          <p:cNvSpPr txBox="1">
            <a:spLocks/>
          </p:cNvSpPr>
          <p:nvPr/>
        </p:nvSpPr>
        <p:spPr>
          <a:xfrm>
            <a:off x="603775" y="-287375"/>
            <a:ext cx="1167384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</a:t>
            </a:r>
            <a:r>
              <a:rPr lang="en-US" sz="3800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Commissioning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F7DDA-B5AC-5487-7612-9652AD15EC88}"/>
              </a:ext>
            </a:extLst>
          </p:cNvPr>
          <p:cNvSpPr txBox="1"/>
          <p:nvPr/>
        </p:nvSpPr>
        <p:spPr>
          <a:xfrm>
            <a:off x="7268038" y="2969679"/>
            <a:ext cx="286873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Magnet Coil Temperature (K)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A17F0-8700-A4A4-524B-E702541687BF}"/>
              </a:ext>
            </a:extLst>
          </p:cNvPr>
          <p:cNvSpPr txBox="1"/>
          <p:nvPr/>
        </p:nvSpPr>
        <p:spPr>
          <a:xfrm>
            <a:off x="7005146" y="5290459"/>
            <a:ext cx="339451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Magnet/Power Supply Currents (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7A235-F761-465B-A220-7ABFABBACE15}"/>
              </a:ext>
            </a:extLst>
          </p:cNvPr>
          <p:cNvSpPr txBox="1"/>
          <p:nvPr/>
        </p:nvSpPr>
        <p:spPr>
          <a:xfrm>
            <a:off x="8064624" y="537461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ZDC rates (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Hz)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2892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ircle with a rainbow colored line&#10;&#10;Description automatically generated with medium confidence">
            <a:extLst>
              <a:ext uri="{FF2B5EF4-FFF2-40B4-BE49-F238E27FC236}">
                <a16:creationId xmlns:a16="http://schemas.microsoft.com/office/drawing/2014/main" id="{F265BBBF-FBB2-AAB5-DDED-62AB3BD5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7" y="1012458"/>
            <a:ext cx="7413171" cy="5965286"/>
          </a:xfrm>
          <a:prstGeom prst="rect">
            <a:avLst/>
          </a:prstGeom>
        </p:spPr>
      </p:pic>
      <p:sp>
        <p:nvSpPr>
          <p:cNvPr id="5" name="Google Shape;108;p21">
            <a:extLst>
              <a:ext uri="{FF2B5EF4-FFF2-40B4-BE49-F238E27FC236}">
                <a16:creationId xmlns:a16="http://schemas.microsoft.com/office/drawing/2014/main" id="{542D50F2-57FE-0AEE-577A-9011A4DE8CC8}"/>
              </a:ext>
            </a:extLst>
          </p:cNvPr>
          <p:cNvSpPr txBox="1">
            <a:spLocks/>
          </p:cNvSpPr>
          <p:nvPr/>
        </p:nvSpPr>
        <p:spPr>
          <a:xfrm>
            <a:off x="145143" y="1200232"/>
            <a:ext cx="5090884" cy="535877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defTabSz="612648" hangingPunct="1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magnetic field of 1.4 T </a:t>
            </a:r>
            <a:r>
              <a:rPr lang="en-US" sz="29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helped stabilize 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TPC operation during beam collisions.</a:t>
            </a:r>
          </a:p>
          <a:p>
            <a:pPr marL="457200" indent="-457200" defTabSz="612648" hangingPunct="1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sz="2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612648" hangingPunct="1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TPC group will further adjust the operating voltages to improve the gains after changing resistors during the Maintenance Day.</a:t>
            </a:r>
          </a:p>
          <a:p>
            <a:pPr marL="952500" lvl="1" indent="-457200" defTabSz="612648" hangingPunct="1">
              <a:spcBef>
                <a:spcPts val="600"/>
              </a:spcBef>
              <a:buFont typeface="+mj-lt"/>
              <a:buAutoNum type="arabicPeriod"/>
              <a:defRPr sz="2144"/>
            </a:pPr>
            <a:endParaRPr lang="en-US" sz="2144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25014-8692-FA3B-B0A0-9F90F085273A}"/>
              </a:ext>
            </a:extLst>
          </p:cNvPr>
          <p:cNvSpPr txBox="1"/>
          <p:nvPr/>
        </p:nvSpPr>
        <p:spPr>
          <a:xfrm>
            <a:off x="1698168" y="202126"/>
            <a:ext cx="891686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TPC (tracking)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peration in beam collisions in magnetic filed</a:t>
            </a:r>
          </a:p>
        </p:txBody>
      </p:sp>
    </p:spTree>
    <p:extLst>
      <p:ext uri="{BB962C8B-B14F-4D97-AF65-F5344CB8AC3E}">
        <p14:creationId xmlns:p14="http://schemas.microsoft.com/office/powerpoint/2010/main" val="30012929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EF3D-2C34-0A92-35BF-A7948CA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14752"/>
            <a:ext cx="8730343" cy="61023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firmware/zero-suppression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FADB8-532A-47D3-C5D8-11D5278B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800963"/>
            <a:ext cx="10915651" cy="151697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synchronization was successful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 and FELIX communicate at the frequency of 56MHz, instead of 60MHz.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DAQ was stably operated at 1kHz at a threshold of 75 ADU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pedestal is 60 ADU. Typically, RMS is ~2-3 ADU.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Turned on so-called baseline correction which forces the baseline of a fixed value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91B9D37-DFB8-7117-0356-AD5F923A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4" y="2810519"/>
            <a:ext cx="11598051" cy="38265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DE57-B633-2B07-CFEA-561D5C66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51D263-0E99-A64E-A156-64DB4946FA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A graph with a line&#10;&#10;Description automatically generated">
            <a:extLst>
              <a:ext uri="{FF2B5EF4-FFF2-40B4-BE49-F238E27FC236}">
                <a16:creationId xmlns:a16="http://schemas.microsoft.com/office/drawing/2014/main" id="{FBA653E9-E277-95F6-179A-D84218D8B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679" y="43545"/>
            <a:ext cx="3024600" cy="26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1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1D5E-62A6-8902-6988-9A1C2612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70" y="210449"/>
            <a:ext cx="51652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INTT beam-center correction: before  and       afterwards </a:t>
            </a:r>
            <a:br>
              <a:rPr lang="en-US" sz="36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7CB80BD-5AF7-368F-A57B-EC3BCAF05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" y="1953986"/>
            <a:ext cx="5524500" cy="46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D369320-C0CB-25C4-706E-925DA71E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74" y="1029363"/>
            <a:ext cx="4974771" cy="28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6392963-E99D-8E54-6281-48D7E8D1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08" y="4013943"/>
            <a:ext cx="5418172" cy="25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2F62A-2A63-2E30-06C8-CA1C5CC181D0}"/>
              </a:ext>
            </a:extLst>
          </p:cNvPr>
          <p:cNvSpPr txBox="1"/>
          <p:nvPr/>
        </p:nvSpPr>
        <p:spPr>
          <a:xfrm>
            <a:off x="5551715" y="125635"/>
            <a:ext cx="6738259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5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ertices are reconstructed from data successfully by INTT </a:t>
            </a:r>
            <a:r>
              <a:rPr lang="en-US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m</a:t>
            </a:r>
            <a:r>
              <a:rPr lang="en-US" sz="2500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agnet is set to full field. </a:t>
            </a:r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AA1C70-20CA-E933-A278-ADAB69FFDE65}"/>
              </a:ext>
            </a:extLst>
          </p:cNvPr>
          <p:cNvCxnSpPr>
            <a:cxnSpLocks/>
          </p:cNvCxnSpPr>
          <p:nvPr/>
        </p:nvCxnSpPr>
        <p:spPr>
          <a:xfrm>
            <a:off x="1488620" y="1029363"/>
            <a:ext cx="0" cy="109639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6F865C-8415-C16B-A429-868FAE78D1FE}"/>
              </a:ext>
            </a:extLst>
          </p:cNvPr>
          <p:cNvCxnSpPr>
            <a:cxnSpLocks/>
          </p:cNvCxnSpPr>
          <p:nvPr/>
        </p:nvCxnSpPr>
        <p:spPr>
          <a:xfrm>
            <a:off x="4225017" y="1029363"/>
            <a:ext cx="0" cy="1096391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2951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1D5E-62A6-8902-6988-9A1C2612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72" y="-698507"/>
            <a:ext cx="11424214" cy="2425689"/>
          </a:xfrm>
        </p:spPr>
        <p:txBody>
          <a:bodyPr>
            <a:normAutofit/>
          </a:bodyPr>
          <a:lstStyle/>
          <a:p>
            <a:pPr algn="ctr"/>
            <a:r>
              <a:rPr lang="en-US" sz="3600" b="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 reconstructions of </a:t>
            </a:r>
            <a:r>
              <a:rPr lang="en-US" sz="36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r>
              <a:rPr lang="en-US" sz="3600" b="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36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3600" b="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masses from recent data </a:t>
            </a:r>
            <a:r>
              <a:rPr lang="en-US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calibration)</a:t>
            </a:r>
            <a:endParaRPr lang="en-US" sz="3600" b="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DD6B1-04EF-9D47-64CB-83023BA5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181" y="1127317"/>
            <a:ext cx="5950040" cy="5730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4CB5D-FC9E-1BE0-0B7A-C1CB0343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40" y="1560277"/>
            <a:ext cx="6082540" cy="44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2666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10189</TotalTime>
  <Words>262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BNL</vt:lpstr>
      <vt:lpstr>sPHENIX status</vt:lpstr>
      <vt:lpstr>PowerPoint Presentation</vt:lpstr>
      <vt:lpstr>PowerPoint Presentation</vt:lpstr>
      <vt:lpstr>TPC firmware/zero-suppression status</vt:lpstr>
      <vt:lpstr>INTT beam-center correction: before  and       afterwards  </vt:lpstr>
      <vt:lpstr>Examples of  reconstructions of ,  and K masses from recent data (before calibration)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May. 7, 2024</dc:title>
  <cp:lastModifiedBy>Yip, Kin</cp:lastModifiedBy>
  <cp:revision>103</cp:revision>
  <dcterms:modified xsi:type="dcterms:W3CDTF">2024-05-14T17:26:07Z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