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2B-4145-80B9-E2A58FF04979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2B-4145-80B9-E2A58FF04979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32B-4145-80B9-E2A58FF04979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32B-4145-80B9-E2A58FF04979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32B-4145-80B9-E2A58FF04979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32B-4145-80B9-E2A58FF04979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32B-4145-80B9-E2A58FF04979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319766.28500000003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32B-4145-80B9-E2A58FF04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732B-4145-80B9-E2A58FF04979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32B-4145-80B9-E2A58FF04979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21,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1296193"/>
            <a:ext cx="80149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External Users : 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Last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week: Honeywell, three days 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This week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: No user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1BE5-7D8E-8BF4-02B3-13A0DCF6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34F1-97FF-AEB9-FB5A-B19DD7E38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558" y="1402080"/>
            <a:ext cx="4333237" cy="4815840"/>
          </a:xfrm>
        </p:spPr>
        <p:txBody>
          <a:bodyPr>
            <a:normAutofit/>
          </a:bodyPr>
          <a:lstStyle/>
          <a:p>
            <a:r>
              <a:rPr lang="en-US" sz="1900" dirty="0"/>
              <a:t>Last week  ions for NSRL :</a:t>
            </a:r>
            <a:r>
              <a:rPr lang="en-US" sz="1900" dirty="0">
                <a:effectLst/>
              </a:rPr>
              <a:t>  </a:t>
            </a:r>
            <a:r>
              <a:rPr lang="en-US" sz="1900" dirty="0">
                <a:solidFill>
                  <a:srgbClr val="FF0000"/>
                </a:solidFill>
                <a:effectLst/>
              </a:rPr>
              <a:t>H</a:t>
            </a:r>
            <a:r>
              <a:rPr lang="en-US" sz="1900" dirty="0"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  <a:effectLst/>
              </a:rPr>
              <a:t>He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</a:t>
            </a:r>
            <a:r>
              <a:rPr lang="en-US" sz="19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dirty="0">
                <a:effectLst/>
              </a:rPr>
              <a:t>,</a:t>
            </a:r>
            <a:r>
              <a:rPr lang="en-US" sz="1900" dirty="0">
                <a:solidFill>
                  <a:srgbClr val="FF0000"/>
                </a:solidFill>
                <a:effectLst/>
              </a:rPr>
              <a:t>C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+5 ,</a:t>
            </a:r>
            <a:r>
              <a:rPr lang="en-US" sz="1900" dirty="0">
                <a:solidFill>
                  <a:srgbClr val="FF0000"/>
                </a:solidFill>
                <a:effectLst/>
              </a:rPr>
              <a:t>Ne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+8</a:t>
            </a:r>
            <a:r>
              <a:rPr lang="en-US" sz="1900" dirty="0">
                <a:solidFill>
                  <a:srgbClr val="FF0000"/>
                </a:solidFill>
                <a:effectLst/>
              </a:rPr>
              <a:t>,  </a:t>
            </a:r>
            <a:r>
              <a:rPr lang="en-US" sz="1900" dirty="0">
                <a:solidFill>
                  <a:srgbClr val="FF0000"/>
                </a:solidFill>
              </a:rPr>
              <a:t>O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+7</a:t>
            </a:r>
            <a:r>
              <a:rPr lang="en-US" sz="1900" dirty="0">
                <a:effectLst/>
              </a:rPr>
              <a:t>,</a:t>
            </a:r>
            <a:r>
              <a:rPr lang="en-US" sz="1900" dirty="0">
                <a:solidFill>
                  <a:srgbClr val="FF0000"/>
                </a:solidFill>
              </a:rPr>
              <a:t>Si</a:t>
            </a:r>
            <a:r>
              <a:rPr lang="en-US" sz="1900" baseline="30000" dirty="0">
                <a:solidFill>
                  <a:srgbClr val="FF0000"/>
                </a:solidFill>
              </a:rPr>
              <a:t>+11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dirty="0">
                <a:solidFill>
                  <a:srgbClr val="FF0000"/>
                </a:solidFill>
              </a:rPr>
              <a:t>Ti</a:t>
            </a:r>
            <a:r>
              <a:rPr lang="en-US" sz="1900" baseline="30000" dirty="0">
                <a:solidFill>
                  <a:srgbClr val="FF0000"/>
                </a:solidFill>
              </a:rPr>
              <a:t>+17  </a:t>
            </a:r>
            <a:r>
              <a:rPr lang="en-US" sz="1900" dirty="0">
                <a:solidFill>
                  <a:srgbClr val="FF0000"/>
                </a:solidFill>
                <a:effectLst/>
              </a:rPr>
              <a:t>Fe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+20</a:t>
            </a:r>
            <a:r>
              <a:rPr lang="en-US" sz="1900" dirty="0">
                <a:solidFill>
                  <a:srgbClr val="FF0000"/>
                </a:solidFill>
                <a:effectLst/>
              </a:rPr>
              <a:t>,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dirty="0">
                <a:solidFill>
                  <a:srgbClr val="FF0000"/>
                </a:solidFill>
              </a:rPr>
              <a:t> Au</a:t>
            </a:r>
            <a:r>
              <a:rPr lang="en-US" sz="1900" baseline="30000" dirty="0">
                <a:solidFill>
                  <a:srgbClr val="FF0000"/>
                </a:solidFill>
              </a:rPr>
              <a:t>+32</a:t>
            </a:r>
            <a:r>
              <a:rPr lang="en-US" sz="1900" dirty="0">
                <a:solidFill>
                  <a:srgbClr val="FF0000"/>
                </a:solidFill>
              </a:rPr>
              <a:t>, Bi</a:t>
            </a:r>
            <a:r>
              <a:rPr lang="en-US" sz="1900" baseline="30000" dirty="0">
                <a:solidFill>
                  <a:srgbClr val="FF0000"/>
                </a:solidFill>
              </a:rPr>
              <a:t>+43</a:t>
            </a:r>
          </a:p>
          <a:p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16</a:t>
            </a:r>
            <a:r>
              <a:rPr lang="en-US" sz="1900" dirty="0">
                <a:effectLst/>
              </a:rPr>
              <a:t>hours/day , 5 days/week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954C0A-E02C-0F90-BFBE-C35EC52A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890" y="2921740"/>
            <a:ext cx="1583840" cy="364672"/>
          </a:xfrm>
        </p:spPr>
        <p:txBody>
          <a:bodyPr/>
          <a:lstStyle/>
          <a:p>
            <a:r>
              <a:rPr lang="en-US" dirty="0"/>
              <a:t>Ion to NSRL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9D27-A6AF-CD0D-9636-1C4EB843D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9F8C9-E53E-1BE8-5922-0EF2B163C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78CA9-38C6-7F3B-59FC-86C84137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581400"/>
            <a:ext cx="0" cy="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B3E1C-F69A-CE1F-A600-9503EB41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33800"/>
            <a:ext cx="0" cy="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37AC9-B5BC-F9A7-8DA5-CA147515CD77}"/>
              </a:ext>
            </a:extLst>
          </p:cNvPr>
          <p:cNvSpPr txBox="1"/>
          <p:nvPr/>
        </p:nvSpPr>
        <p:spPr>
          <a:xfrm>
            <a:off x="4473291" y="176279"/>
            <a:ext cx="4333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Au development for RHIC</a:t>
            </a: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12 pulses at 5 Hz ,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0EF68-6585-9427-83E4-7A8CC9DF5526}"/>
              </a:ext>
            </a:extLst>
          </p:cNvPr>
          <p:cNvSpPr txBox="1"/>
          <p:nvPr/>
        </p:nvSpPr>
        <p:spPr>
          <a:xfrm>
            <a:off x="6331962" y="1291106"/>
            <a:ext cx="181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7.1  A e-current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0792C3-FFED-1F21-1D0C-F68CD0700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05" y="3286276"/>
            <a:ext cx="4333236" cy="352921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4505FB5-5C3C-9AE7-177C-2948A012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69" y="5035486"/>
            <a:ext cx="3783724" cy="16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DE61B2D-1CA4-657D-8C00-E62B35B9E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12" y="1595170"/>
            <a:ext cx="3983981" cy="17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53E7475E-F2B8-4BF2-DF3F-0BC0A1BE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48" y="3350010"/>
            <a:ext cx="3739294" cy="15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6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430ACF-7A0F-75B2-8DC7-6D326F88B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116" y="1844927"/>
            <a:ext cx="3785760" cy="2031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275935"/>
            <a:ext cx="8286750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</a:rPr>
              <a:t> 200  MeV Beam to BLIP , NSRL, Booster , AGS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E813-95D6-7378-EDAF-283C1B52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48" y="1382957"/>
            <a:ext cx="4412177" cy="159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BLIP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/>
              <a:t>5/10-5/21: Th, 200 MeV, 150 𝞵A (extended to 4 PM)</a:t>
            </a:r>
          </a:p>
          <a:p>
            <a:pPr marL="0" indent="0">
              <a:buNone/>
            </a:pPr>
            <a:r>
              <a:rPr lang="en-US" sz="1800" dirty="0"/>
              <a:t>6/3-6/14: Th, 200 MeV, 150 𝞵A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9742D-4B66-FFEF-48A4-479F131F1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8750" y="1253331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	polarized H-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305089" y="4551650"/>
            <a:ext cx="5024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(&lt;18 HRS)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 -  RF trips and reset: RFQ, Mod 6, mod7</a:t>
            </a:r>
          </a:p>
          <a:p>
            <a:pPr marL="285750" indent="-285750">
              <a:buFontTx/>
              <a:buChar char="-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Mod 3 quads , mis-pulsing 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-webkit-standard"/>
              </a:rPr>
              <a:t>Mod 2: tube change 8616 , 10:30 HRS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-webkit-standard"/>
              </a:rPr>
              <a:t>Mod 8: three phase monitor relay, 7 HRS</a:t>
            </a:r>
            <a:endParaRPr lang="en-US" b="1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326177" y="3272135"/>
            <a:ext cx="4927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current and polarization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7070158" y="1614463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53A59-2AE5-1B4A-C439-D83BF1150A6C}"/>
              </a:ext>
            </a:extLst>
          </p:cNvPr>
          <p:cNvSpPr txBox="1"/>
          <p:nvPr/>
        </p:nvSpPr>
        <p:spPr>
          <a:xfrm>
            <a:off x="5667659" y="4119681"/>
            <a:ext cx="1883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Polarization @ 200 MeV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0075CCC-AFBF-585C-BFF6-D4C808692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F1DA693-5016-ED07-E6FB-A4A9C5DC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6AA0686-C73B-3B62-226E-4BBD233F2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A5F769-4874-85B1-20B2-8560AF08DE35}"/>
              </a:ext>
            </a:extLst>
          </p:cNvPr>
          <p:cNvSpPr txBox="1"/>
          <p:nvPr/>
        </p:nvSpPr>
        <p:spPr>
          <a:xfrm>
            <a:off x="5983001" y="2134891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Unpolarized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41EF93-73AD-B430-A037-4902AB01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46" y="4347864"/>
            <a:ext cx="4010054" cy="224264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E82996-6B66-6CB1-2969-B04C02764453}"/>
              </a:ext>
            </a:extLst>
          </p:cNvPr>
          <p:cNvCxnSpPr>
            <a:stCxn id="11" idx="2"/>
          </p:cNvCxnSpPr>
          <p:nvPr/>
        </p:nvCxnSpPr>
        <p:spPr>
          <a:xfrm flipH="1">
            <a:off x="6526579" y="2411890"/>
            <a:ext cx="1" cy="11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 flipV="1">
            <a:off x="4943066" y="3589695"/>
            <a:ext cx="473960" cy="24503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315653"/>
              </p:ext>
            </p:extLst>
          </p:nvPr>
        </p:nvGraphicFramePr>
        <p:xfrm>
          <a:off x="237434" y="40219"/>
          <a:ext cx="8832993" cy="681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68848</TotalTime>
  <Words>218</Words>
  <Application>Microsoft Macintosh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</vt:lpstr>
      <vt:lpstr>Linac    200  MeV Beam to BLIP , NSRL, Booster , AGS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312</cp:revision>
  <dcterms:created xsi:type="dcterms:W3CDTF">2021-06-08T16:06:04Z</dcterms:created>
  <dcterms:modified xsi:type="dcterms:W3CDTF">2024-05-21T15:32:37Z</dcterms:modified>
  <cp:category/>
</cp:coreProperties>
</file>