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63-BB42-9077-86011A643D8E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263-BB42-9077-86011A643D8E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263-BB42-9077-86011A643D8E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263-BB42-9077-86011A643D8E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263-BB42-9077-86011A643D8E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263-BB42-9077-86011A643D8E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263-BB42-9077-86011A643D8E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263-BB42-9077-86011A643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E263-BB42-9077-86011A643D8E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263-BB42-9077-86011A643D8E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28,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296193"/>
            <a:ext cx="8014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Last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week: No user , Operator training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This week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: Heated wafer production run postpone 			      to next week 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1BE5-7D8E-8BF4-02B3-13A0DCF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34F1-97FF-AEB9-FB5A-B19DD7E38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58" y="1402080"/>
            <a:ext cx="4333237" cy="4815840"/>
          </a:xfrm>
        </p:spPr>
        <p:txBody>
          <a:bodyPr>
            <a:normAutofit/>
          </a:bodyPr>
          <a:lstStyle/>
          <a:p>
            <a:r>
              <a:rPr lang="en-US" sz="1900" dirty="0"/>
              <a:t>Last week  ions for NSRL :</a:t>
            </a:r>
            <a:r>
              <a:rPr lang="en-US" sz="1900" dirty="0">
                <a:effectLst/>
              </a:rPr>
              <a:t>  </a:t>
            </a:r>
            <a:r>
              <a:rPr lang="en-US" sz="1900" dirty="0">
                <a:solidFill>
                  <a:srgbClr val="FF0000"/>
                </a:solidFill>
                <a:effectLst/>
              </a:rPr>
              <a:t>H</a:t>
            </a:r>
            <a:r>
              <a:rPr lang="en-US" sz="1900" dirty="0"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  <a:effectLst/>
              </a:rPr>
              <a:t>He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</a:t>
            </a:r>
            <a:r>
              <a:rPr lang="en-US" sz="19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,</a:t>
            </a:r>
            <a:r>
              <a:rPr lang="en-US" sz="1900" dirty="0">
                <a:solidFill>
                  <a:srgbClr val="FF0000"/>
                </a:solidFill>
                <a:effectLst/>
              </a:rPr>
              <a:t>Ne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+8</a:t>
            </a:r>
            <a:r>
              <a:rPr lang="en-US" sz="1900" dirty="0">
                <a:effectLst/>
              </a:rPr>
              <a:t>,</a:t>
            </a:r>
            <a:r>
              <a:rPr lang="en-US" sz="1900" dirty="0">
                <a:solidFill>
                  <a:srgbClr val="FF0000"/>
                </a:solidFill>
              </a:rPr>
              <a:t>Si</a:t>
            </a:r>
            <a:r>
              <a:rPr lang="en-US" sz="1900" baseline="30000" dirty="0">
                <a:solidFill>
                  <a:srgbClr val="FF0000"/>
                </a:solidFill>
              </a:rPr>
              <a:t>+11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>
                <a:solidFill>
                  <a:srgbClr val="FF0000"/>
                </a:solidFill>
              </a:rPr>
              <a:t>Ti</a:t>
            </a:r>
            <a:r>
              <a:rPr lang="en-US" sz="1900" baseline="30000" dirty="0">
                <a:solidFill>
                  <a:srgbClr val="FF0000"/>
                </a:solidFill>
              </a:rPr>
              <a:t>+17  </a:t>
            </a:r>
            <a:r>
              <a:rPr lang="en-US" sz="1900" dirty="0">
                <a:solidFill>
                  <a:srgbClr val="FF0000"/>
                </a:solidFill>
                <a:effectLst/>
              </a:rPr>
              <a:t>Fe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+20</a:t>
            </a:r>
            <a:r>
              <a:rPr lang="en-US" sz="1900" dirty="0">
                <a:solidFill>
                  <a:srgbClr val="FF0000"/>
                </a:solidFill>
                <a:effectLst/>
              </a:rPr>
              <a:t>,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 </a:t>
            </a:r>
            <a:r>
              <a:rPr lang="en-US" sz="1900" dirty="0">
                <a:solidFill>
                  <a:srgbClr val="FF0000"/>
                </a:solidFill>
                <a:effectLst/>
              </a:rPr>
              <a:t>Nb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+23</a:t>
            </a:r>
            <a:r>
              <a:rPr lang="en-US" sz="1900" dirty="0">
                <a:solidFill>
                  <a:srgbClr val="FF0000"/>
                </a:solidFill>
                <a:effectLst/>
              </a:rPr>
              <a:t>,  Ag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+29 </a:t>
            </a:r>
            <a:r>
              <a:rPr lang="en-US" sz="1900" dirty="0">
                <a:solidFill>
                  <a:srgbClr val="FF0000"/>
                </a:solidFill>
                <a:effectLst/>
              </a:rPr>
              <a:t>, Tb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+35</a:t>
            </a:r>
            <a:r>
              <a:rPr lang="en-US" sz="1900" dirty="0">
                <a:solidFill>
                  <a:srgbClr val="FF0000"/>
                </a:solidFill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</a:rPr>
              <a:t> Au</a:t>
            </a:r>
            <a:r>
              <a:rPr lang="en-US" sz="1900" baseline="30000" dirty="0">
                <a:solidFill>
                  <a:srgbClr val="FF0000"/>
                </a:solidFill>
              </a:rPr>
              <a:t>+32</a:t>
            </a:r>
            <a:r>
              <a:rPr lang="en-US" sz="1900" dirty="0">
                <a:solidFill>
                  <a:srgbClr val="FF0000"/>
                </a:solidFill>
              </a:rPr>
              <a:t>, Bi</a:t>
            </a:r>
            <a:r>
              <a:rPr lang="en-US" sz="1900" baseline="30000" dirty="0">
                <a:solidFill>
                  <a:srgbClr val="FF0000"/>
                </a:solidFill>
              </a:rPr>
              <a:t>+43</a:t>
            </a:r>
          </a:p>
          <a:p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16</a:t>
            </a:r>
            <a:r>
              <a:rPr lang="en-US" sz="1900" dirty="0">
                <a:effectLst/>
              </a:rPr>
              <a:t>hours/day , </a:t>
            </a:r>
            <a:r>
              <a:rPr lang="en-US" sz="1900" dirty="0"/>
              <a:t>5</a:t>
            </a:r>
            <a:r>
              <a:rPr lang="en-US" sz="1900" dirty="0">
                <a:effectLst/>
              </a:rPr>
              <a:t> days/week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954C0A-E02C-0F90-BFBE-C35EC52A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890" y="2921740"/>
            <a:ext cx="1583840" cy="364672"/>
          </a:xfrm>
        </p:spPr>
        <p:txBody>
          <a:bodyPr/>
          <a:lstStyle/>
          <a:p>
            <a:r>
              <a:rPr lang="en-US" dirty="0"/>
              <a:t>Ion to NSRL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D27-A6AF-CD0D-9636-1C4EB843D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F8C9-E53E-1BE8-5922-0EF2B163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8CA9-38C6-7F3B-59FC-86C84137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8140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B3E1C-F69A-CE1F-A600-9503EB41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33800"/>
            <a:ext cx="0" cy="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37AC9-B5BC-F9A7-8DA5-CA147515CD77}"/>
              </a:ext>
            </a:extLst>
          </p:cNvPr>
          <p:cNvSpPr txBox="1"/>
          <p:nvPr/>
        </p:nvSpPr>
        <p:spPr>
          <a:xfrm>
            <a:off x="4473291" y="176279"/>
            <a:ext cx="4333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Au development for RHIC</a:t>
            </a:r>
            <a:endParaRPr lang="en-US" dirty="0"/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  - Short Trap </a:t>
            </a:r>
            <a:r>
              <a:rPr lang="en-US" dirty="0" err="1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Behlke</a:t>
            </a: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 8  was not firing. Beam was tuned only from the long trap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- Bob Schoepfer replacing   the </a:t>
            </a:r>
            <a:r>
              <a:rPr lang="en-US" dirty="0" err="1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Behlke</a:t>
            </a: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4DA48D-939C-333D-F9E0-612E4666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26" y="2738845"/>
            <a:ext cx="1882373" cy="201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964237F-1F61-5572-45B2-0785004A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84" y="2773103"/>
            <a:ext cx="2153340" cy="17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6F68DB-F66A-684E-348E-FE1024CC9F61}"/>
              </a:ext>
            </a:extLst>
          </p:cNvPr>
          <p:cNvSpPr txBox="1"/>
          <p:nvPr/>
        </p:nvSpPr>
        <p:spPr>
          <a:xfrm>
            <a:off x="5318234" y="246993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5/18/24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07DAA-88AC-8F2C-9FB1-20BE2BE11CD4}"/>
              </a:ext>
            </a:extLst>
          </p:cNvPr>
          <p:cNvSpPr txBox="1"/>
          <p:nvPr/>
        </p:nvSpPr>
        <p:spPr>
          <a:xfrm>
            <a:off x="7662041" y="24699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5/24/24 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E7743A62-79BE-2DE3-AD9D-2A2B8EEC9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71B3E9-FC20-3401-B1B3-627EA4CE5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" y="3286412"/>
            <a:ext cx="3936951" cy="32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75935"/>
            <a:ext cx="828675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NSRL, Booster 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48" y="1382957"/>
            <a:ext cx="4412177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5/10-5/21: Th, 200 MeV, 150 𝞵A (was extended to 4 PM)</a:t>
            </a:r>
          </a:p>
          <a:p>
            <a:pPr marL="0" indent="0">
              <a:buNone/>
            </a:pPr>
            <a:r>
              <a:rPr lang="en-US" sz="1800" dirty="0"/>
              <a:t>6/3-6/14: Th, 200 MeV, 150 𝞵A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9742D-4B66-FFEF-48A4-479F131F1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8750" y="1253331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	polarized H-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411525" y="4805244"/>
            <a:ext cx="5024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(&lt;10 HRS)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 -  RF trips and reset: RFQ, Mod 5,  mod2</a:t>
            </a:r>
          </a:p>
          <a:p>
            <a:pPr marL="285750" indent="-285750">
              <a:buFontTx/>
              <a:buChar char="-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Mod 6: LLRF , </a:t>
            </a:r>
            <a:r>
              <a:rPr lang="en-US" dirty="0">
                <a:solidFill>
                  <a:srgbClr val="000000"/>
                </a:solidFill>
                <a:latin typeface="-webkit-standard"/>
              </a:rPr>
              <a:t> 1 HRS</a:t>
            </a: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-webkit-standard"/>
              </a:rPr>
              <a:t>Mod 7: Breaker reset  ( 3 HRS)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-webkit-standard"/>
              </a:rPr>
              <a:t>Mod 7: </a:t>
            </a:r>
            <a:r>
              <a:rPr lang="en-US" b="1" dirty="0" err="1">
                <a:solidFill>
                  <a:srgbClr val="000000"/>
                </a:solidFill>
                <a:latin typeface="-webkit-standard"/>
              </a:rPr>
              <a:t>Jenning</a:t>
            </a:r>
            <a:r>
              <a:rPr lang="en-US" b="1" dirty="0">
                <a:solidFill>
                  <a:srgbClr val="000000"/>
                </a:solidFill>
                <a:latin typeface="-webkit-standard"/>
              </a:rPr>
              <a:t> relay replaced (3.5 HRS)</a:t>
            </a:r>
            <a:endParaRPr lang="en-US" b="1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419048" y="2628157"/>
            <a:ext cx="4927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current and polarization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Added Rb  on Friday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H-Jet: lost turbo Pump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Warm up , started and will finish   by tomorrow morning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Turbo change by vacuum group : 5-6 HRS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7070158" y="1614463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53A59-2AE5-1B4A-C439-D83BF1150A6C}"/>
              </a:ext>
            </a:extLst>
          </p:cNvPr>
          <p:cNvSpPr txBox="1"/>
          <p:nvPr/>
        </p:nvSpPr>
        <p:spPr>
          <a:xfrm>
            <a:off x="5667659" y="4119681"/>
            <a:ext cx="1883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Polarization @ 200 MeV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D8DFA-3186-AF1B-F57F-5E26CE65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45" y="1886798"/>
            <a:ext cx="3861643" cy="24344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044BB8-E68B-6D67-0003-40954D479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614" y="4321210"/>
            <a:ext cx="3953719" cy="24344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8BEA86-D39E-B533-2F0D-FBA6433B08E3}"/>
              </a:ext>
            </a:extLst>
          </p:cNvPr>
          <p:cNvSpPr txBox="1"/>
          <p:nvPr/>
        </p:nvSpPr>
        <p:spPr>
          <a:xfrm>
            <a:off x="5729863" y="4497467"/>
            <a:ext cx="300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Polarization @ 200 MeV </a:t>
            </a:r>
          </a:p>
        </p:txBody>
      </p:sp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4953576" y="3581747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52466"/>
              </p:ext>
            </p:extLst>
          </p:nvPr>
        </p:nvGraphicFramePr>
        <p:xfrm>
          <a:off x="318290" y="24323"/>
          <a:ext cx="8710095" cy="6833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69165</TotalTime>
  <Words>283</Words>
  <Application>Microsoft Macintosh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</vt:lpstr>
      <vt:lpstr>Linac    200  MeV Beam to BLIP , NSRL, Booster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318</cp:revision>
  <dcterms:created xsi:type="dcterms:W3CDTF">2021-06-08T16:06:04Z</dcterms:created>
  <dcterms:modified xsi:type="dcterms:W3CDTF">2024-05-28T16:58:02Z</dcterms:modified>
  <cp:category/>
</cp:coreProperties>
</file>