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sldIdLst>
    <p:sldId id="259" r:id="rId2"/>
    <p:sldId id="262" r:id="rId3"/>
    <p:sldId id="261" r:id="rId4"/>
    <p:sldId id="260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98"/>
    <p:restoredTop sz="94694"/>
  </p:normalViewPr>
  <p:slideViewPr>
    <p:cSldViewPr snapToGrid="0" snapToObjects="1">
      <p:cViewPr varScale="1">
        <p:scale>
          <a:sx n="99" d="100"/>
          <a:sy n="99" d="100"/>
        </p:scale>
        <p:origin x="208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5/28/24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84E9B2-122D-905F-058F-E533F6931F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65397" y="273980"/>
            <a:ext cx="5164720" cy="34768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B2AE46-B3D2-054A-9F92-273948CE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30" y="0"/>
            <a:ext cx="11049000" cy="51683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Injector Status, 5/28/24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D2EBA-591D-0D41-9C46-2E17C492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36B14F-C8FE-2E9E-B7E2-FDF366D74571}"/>
              </a:ext>
            </a:extLst>
          </p:cNvPr>
          <p:cNvSpPr txBox="1"/>
          <p:nvPr/>
        </p:nvSpPr>
        <p:spPr>
          <a:xfrm rot="16200000">
            <a:off x="6077238" y="811169"/>
            <a:ext cx="122341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AGS User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0B7D4-8D7C-32EE-5AD2-B066D5FF6C4D}"/>
              </a:ext>
            </a:extLst>
          </p:cNvPr>
          <p:cNvSpPr txBox="1"/>
          <p:nvPr/>
        </p:nvSpPr>
        <p:spPr>
          <a:xfrm rot="16200000">
            <a:off x="6167006" y="2620343"/>
            <a:ext cx="104387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Intensity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EA8170-0566-1C8B-2EF4-8C0BDE99F234}"/>
              </a:ext>
            </a:extLst>
          </p:cNvPr>
          <p:cNvSpPr txBox="1"/>
          <p:nvPr/>
        </p:nvSpPr>
        <p:spPr>
          <a:xfrm>
            <a:off x="348250" y="544353"/>
            <a:ext cx="583364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u="sng" dirty="0"/>
              <a:t>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RHIC Stores taking 2.2-2.4x10</a:t>
            </a:r>
            <a:r>
              <a:rPr lang="en-US" sz="1700" baseline="30000" dirty="0"/>
              <a:t>11</a:t>
            </a:r>
            <a:r>
              <a:rPr lang="en-US" sz="1700" dirty="0"/>
              <a:t> AGS 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Polarization is mid 60’s. Slightly closer to ‘good reference line than last week)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Tune jump effect is ~10% relative (this is as expected)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Power Dip last night: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/>
              <a:t>Cold snake lost inventory, but can remain cold at zero current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 err="1"/>
              <a:t>Upolarized</a:t>
            </a:r>
            <a:r>
              <a:rPr lang="en-US" sz="1700" dirty="0"/>
              <a:t> beam </a:t>
            </a:r>
            <a:r>
              <a:rPr lang="en-US" sz="1700"/>
              <a:t>development possible, requires setup in AGS</a:t>
            </a:r>
            <a:endParaRPr lang="en-US" sz="17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AAB971-0494-4153-0DAC-0181EF2CF9AC}"/>
              </a:ext>
            </a:extLst>
          </p:cNvPr>
          <p:cNvSpPr txBox="1"/>
          <p:nvPr/>
        </p:nvSpPr>
        <p:spPr>
          <a:xfrm>
            <a:off x="5170987" y="3886151"/>
            <a:ext cx="173637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AGS Pol by Fill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DA8D9F-1E32-1173-743E-8AAAB04DC770}"/>
              </a:ext>
            </a:extLst>
          </p:cNvPr>
          <p:cNvSpPr txBox="1"/>
          <p:nvPr/>
        </p:nvSpPr>
        <p:spPr>
          <a:xfrm>
            <a:off x="7990379" y="13481"/>
            <a:ext cx="228780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Operations overview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1D73D4-1CA7-684D-A39E-8C2CBD1861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503848" y="4320426"/>
            <a:ext cx="3548673" cy="24540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F9BB7C-4881-C01E-90A7-8E9A6F62A3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001152" y="4318275"/>
            <a:ext cx="3278144" cy="24794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E197ABE-7549-5274-FBFF-BE5C0DF360F3}"/>
              </a:ext>
            </a:extLst>
          </p:cNvPr>
          <p:cNvSpPr txBox="1"/>
          <p:nvPr/>
        </p:nvSpPr>
        <p:spPr>
          <a:xfrm>
            <a:off x="8388037" y="3969278"/>
            <a:ext cx="318548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AGS Pol by Intensity (for fills)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6E7B76-EC23-79C1-5F14-CF51D231478F}"/>
              </a:ext>
            </a:extLst>
          </p:cNvPr>
          <p:cNvSpPr txBox="1"/>
          <p:nvPr/>
        </p:nvSpPr>
        <p:spPr>
          <a:xfrm>
            <a:off x="389022" y="4536309"/>
            <a:ext cx="44613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u="sng" dirty="0"/>
              <a:t>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Mainly focused on reviewing the AGS configuration/performance (see next slides)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5947F0-E9AC-4691-59C0-D5C46B464B6A}"/>
              </a:ext>
            </a:extLst>
          </p:cNvPr>
          <p:cNvCxnSpPr/>
          <p:nvPr/>
        </p:nvCxnSpPr>
        <p:spPr>
          <a:xfrm>
            <a:off x="5247861" y="4677668"/>
            <a:ext cx="29387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43FC9E2-D3C8-6616-B07B-C280E9000CB8}"/>
              </a:ext>
            </a:extLst>
          </p:cNvPr>
          <p:cNvSpPr txBox="1"/>
          <p:nvPr/>
        </p:nvSpPr>
        <p:spPr>
          <a:xfrm rot="679359">
            <a:off x="8965096" y="4687607"/>
            <a:ext cx="5918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(not a fit)</a:t>
            </a:r>
          </a:p>
        </p:txBody>
      </p:sp>
    </p:spTree>
    <p:extLst>
      <p:ext uri="{BB962C8B-B14F-4D97-AF65-F5344CB8AC3E}">
        <p14:creationId xmlns:p14="http://schemas.microsoft.com/office/powerpoint/2010/main" val="1387988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9CEE0-DC21-5693-BC49-5B2BDD568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69" y="43310"/>
            <a:ext cx="11049000" cy="421134"/>
          </a:xfrm>
        </p:spPr>
        <p:txBody>
          <a:bodyPr>
            <a:normAutofit fontScale="90000"/>
          </a:bodyPr>
          <a:lstStyle/>
          <a:p>
            <a:r>
              <a:rPr lang="en-US" dirty="0"/>
              <a:t>AGS Intensity scan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2B8F45-9A95-F3AA-1E15-896B74156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pic>
        <p:nvPicPr>
          <p:cNvPr id="5" name="Picture 4" descr="A graph showing a number of points&#10;&#10;Description automatically generated with medium confidence">
            <a:extLst>
              <a:ext uri="{FF2B5EF4-FFF2-40B4-BE49-F238E27FC236}">
                <a16:creationId xmlns:a16="http://schemas.microsoft.com/office/drawing/2014/main" id="{D2FE6EC2-8799-DDDD-8559-DDDEB17303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9" t="7692" r="8459"/>
          <a:stretch/>
        </p:blipFill>
        <p:spPr>
          <a:xfrm>
            <a:off x="5975797" y="2354419"/>
            <a:ext cx="5937161" cy="4327301"/>
          </a:xfrm>
          <a:prstGeom prst="rect">
            <a:avLst/>
          </a:prstGeom>
        </p:spPr>
      </p:pic>
      <p:pic>
        <p:nvPicPr>
          <p:cNvPr id="7" name="Picture 6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9CE1964E-E4E4-5BE4-859F-F964DAF60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42" y="2483209"/>
            <a:ext cx="5433327" cy="392338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71FA529-1F65-FA04-54FB-5B3CFDFF024C}"/>
              </a:ext>
            </a:extLst>
          </p:cNvPr>
          <p:cNvCxnSpPr/>
          <p:nvPr/>
        </p:nvCxnSpPr>
        <p:spPr>
          <a:xfrm flipV="1">
            <a:off x="4778062" y="3429000"/>
            <a:ext cx="2459865" cy="6664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53FCB03-FD6F-4330-308E-F7143ACEE498}"/>
              </a:ext>
            </a:extLst>
          </p:cNvPr>
          <p:cNvSpPr txBox="1"/>
          <p:nvPr/>
        </p:nvSpPr>
        <p:spPr>
          <a:xfrm>
            <a:off x="386366" y="566670"/>
            <a:ext cx="118310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Adjust AGS extraction intensity with vertical scraping in Booster (fixed Linac output ~6.7e11), measure polarization</a:t>
            </a:r>
          </a:p>
          <a:p>
            <a:r>
              <a:rPr lang="en-US" dirty="0"/>
              <a:t>Slope -5.1 %/1x10</a:t>
            </a:r>
            <a:r>
              <a:rPr lang="en-US" baseline="30000" dirty="0"/>
              <a:t>11</a:t>
            </a:r>
            <a:r>
              <a:rPr lang="en-US" dirty="0"/>
              <a:t> very consistent with previous run nominal operation: transmission in AGS ok</a:t>
            </a:r>
          </a:p>
          <a:p>
            <a:r>
              <a:rPr lang="en-US" dirty="0"/>
              <a:t>Projected zero intensity polarization consistent with measured avg source polarization</a:t>
            </a:r>
          </a:p>
          <a:p>
            <a:r>
              <a:rPr lang="en-US" dirty="0"/>
              <a:t>Overlaid on the “polarization for fill” plots, very consistent with recent performance</a:t>
            </a:r>
          </a:p>
        </p:txBody>
      </p:sp>
    </p:spTree>
    <p:extLst>
      <p:ext uri="{BB962C8B-B14F-4D97-AF65-F5344CB8AC3E}">
        <p14:creationId xmlns:p14="http://schemas.microsoft.com/office/powerpoint/2010/main" val="2901218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4B4DE-3594-E051-362F-87B2703E5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70" y="0"/>
            <a:ext cx="11049000" cy="675861"/>
          </a:xfrm>
        </p:spPr>
        <p:txBody>
          <a:bodyPr>
            <a:normAutofit fontScale="90000"/>
          </a:bodyPr>
          <a:lstStyle/>
          <a:p>
            <a:r>
              <a:rPr lang="en-US" dirty="0"/>
              <a:t>Linac Pulse width study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186C37-402D-1DBE-DDFA-39C19E7D3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pic>
        <p:nvPicPr>
          <p:cNvPr id="5" name="Picture 4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D49E7C6A-CEBA-8D45-9AFE-8FB224F57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888" y="3674524"/>
            <a:ext cx="3968977" cy="294838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B60394A-BD0A-6465-8B06-6CAB48BC9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" t="11079" r="3653" b="9295"/>
          <a:stretch/>
        </p:blipFill>
        <p:spPr bwMode="auto">
          <a:xfrm>
            <a:off x="6688944" y="285374"/>
            <a:ext cx="5078033" cy="343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77FECE-BD59-48BE-11A4-5006FFD9EBC8}"/>
              </a:ext>
            </a:extLst>
          </p:cNvPr>
          <p:cNvSpPr txBox="1"/>
          <p:nvPr/>
        </p:nvSpPr>
        <p:spPr>
          <a:xfrm rot="16200000">
            <a:off x="5779306" y="886428"/>
            <a:ext cx="154401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Booster input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7929B6-3048-0E95-F1E5-228676367427}"/>
              </a:ext>
            </a:extLst>
          </p:cNvPr>
          <p:cNvSpPr txBox="1"/>
          <p:nvPr/>
        </p:nvSpPr>
        <p:spPr>
          <a:xfrm rot="16200000">
            <a:off x="5856251" y="2600629"/>
            <a:ext cx="139012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AGS V emit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84379D-9379-55C5-1FE7-C1AF4B3B3A1B}"/>
              </a:ext>
            </a:extLst>
          </p:cNvPr>
          <p:cNvSpPr txBox="1"/>
          <p:nvPr/>
        </p:nvSpPr>
        <p:spPr>
          <a:xfrm rot="16200000">
            <a:off x="6007308" y="4954514"/>
            <a:ext cx="149271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AGS Pol (%)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43AAAC-7543-D98E-DA42-03032F6FFEFD}"/>
              </a:ext>
            </a:extLst>
          </p:cNvPr>
          <p:cNvSpPr txBox="1"/>
          <p:nvPr/>
        </p:nvSpPr>
        <p:spPr>
          <a:xfrm>
            <a:off x="334851" y="811369"/>
            <a:ext cx="576114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Vary Booster input via pulse width (take varying beam from Linac)</a:t>
            </a:r>
          </a:p>
          <a:p>
            <a:endParaRPr lang="en-US" dirty="0"/>
          </a:p>
          <a:p>
            <a:r>
              <a:rPr lang="en-US" dirty="0"/>
              <a:t>Scrape transversely to same AGS output (2.5e11)</a:t>
            </a:r>
          </a:p>
          <a:p>
            <a:endParaRPr lang="en-US" dirty="0"/>
          </a:p>
          <a:p>
            <a:r>
              <a:rPr lang="en-US" dirty="0"/>
              <a:t>Measure emittance and polarization</a:t>
            </a:r>
          </a:p>
          <a:p>
            <a:endParaRPr lang="en-US" dirty="0"/>
          </a:p>
          <a:p>
            <a:r>
              <a:rPr lang="en-US" u="sng" dirty="0"/>
              <a:t>Results</a:t>
            </a:r>
          </a:p>
          <a:p>
            <a:r>
              <a:rPr lang="en-US" dirty="0"/>
              <a:t>Emittance in AGS constant over a very large range of input (scraping).  A clue: Implies emittance blowup in AGS --&gt; can study space charge effects: injection tunes, optimization of RF defocusing </a:t>
            </a:r>
            <a:r>
              <a:rPr lang="en-US" dirty="0" err="1"/>
              <a:t>etc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/>
              <a:t>Polarization also constant over broad range</a:t>
            </a:r>
          </a:p>
          <a:p>
            <a:r>
              <a:rPr lang="en-US" dirty="0"/>
              <a:t>At lowest input intensity: not understood noise in the 45 deg detectors.</a:t>
            </a:r>
          </a:p>
          <a:p>
            <a:endParaRPr lang="en-US" dirty="0"/>
          </a:p>
          <a:p>
            <a:r>
              <a:rPr lang="en-US" dirty="0"/>
              <a:t>Study important for both luminosity and polarization optimization</a:t>
            </a:r>
          </a:p>
        </p:txBody>
      </p:sp>
    </p:spTree>
    <p:extLst>
      <p:ext uri="{BB962C8B-B14F-4D97-AF65-F5344CB8AC3E}">
        <p14:creationId xmlns:p14="http://schemas.microsoft.com/office/powerpoint/2010/main" val="2731789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63D36-98AD-DDCE-DE22-C839E0E9F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47" y="27196"/>
            <a:ext cx="11049000" cy="618848"/>
          </a:xfrm>
        </p:spPr>
        <p:txBody>
          <a:bodyPr>
            <a:normAutofit fontScale="90000"/>
          </a:bodyPr>
          <a:lstStyle/>
          <a:p>
            <a:r>
              <a:rPr lang="en-US" dirty="0"/>
              <a:t>AGS Polarization in Run 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C27E5B-3D66-764E-31F2-6E4293155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9220" y="6492875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  <p:pic>
        <p:nvPicPr>
          <p:cNvPr id="5" name="Picture 4" descr="A graph of numbers and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B0F04C73-FEA0-E525-89D5-C3BC7AA68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485" y="646044"/>
            <a:ext cx="6629400" cy="508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275EA9-BA8A-5AFB-D94A-58CB6AC87C94}"/>
              </a:ext>
            </a:extLst>
          </p:cNvPr>
          <p:cNvSpPr txBox="1"/>
          <p:nvPr/>
        </p:nvSpPr>
        <p:spPr>
          <a:xfrm rot="16200000">
            <a:off x="4305533" y="2546374"/>
            <a:ext cx="181331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Polarization (%)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8B0A0D-4D91-2DA9-A07B-E7EF3DE4CDD9}"/>
              </a:ext>
            </a:extLst>
          </p:cNvPr>
          <p:cNvSpPr txBox="1"/>
          <p:nvPr/>
        </p:nvSpPr>
        <p:spPr>
          <a:xfrm rot="16200000">
            <a:off x="10930584" y="2450297"/>
            <a:ext cx="164660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Intensity (1e6)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C7C443-BB56-5AB8-1D72-7D4211ECFDD3}"/>
              </a:ext>
            </a:extLst>
          </p:cNvPr>
          <p:cNvSpPr txBox="1"/>
          <p:nvPr/>
        </p:nvSpPr>
        <p:spPr>
          <a:xfrm>
            <a:off x="412124" y="978794"/>
            <a:ext cx="452769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periods of abrupt step down in polarization 5/14, 5/24</a:t>
            </a:r>
          </a:p>
          <a:p>
            <a:endParaRPr lang="en-US" dirty="0"/>
          </a:p>
          <a:p>
            <a:r>
              <a:rPr lang="en-US" dirty="0"/>
              <a:t>Causes not clear: No obvious equipment differences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K. Zeno tracking down noisy tune supply signals (noisy periods correlate with beam losses)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Ops recording more ‘reference’ data (tunes at </a:t>
            </a:r>
            <a:r>
              <a:rPr lang="en-US" dirty="0" err="1"/>
              <a:t>resonance,etc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systematic control of Booster input (7e11, 300 us every fill)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BBDC907-28B3-0E85-27A0-EDA67B8D490F}"/>
              </a:ext>
            </a:extLst>
          </p:cNvPr>
          <p:cNvCxnSpPr/>
          <p:nvPr/>
        </p:nvCxnSpPr>
        <p:spPr>
          <a:xfrm flipH="1" flipV="1">
            <a:off x="9028090" y="2884868"/>
            <a:ext cx="965916" cy="1120462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200D081-9B99-3CE4-9795-54802C6A4641}"/>
              </a:ext>
            </a:extLst>
          </p:cNvPr>
          <p:cNvCxnSpPr>
            <a:cxnSpLocks/>
          </p:cNvCxnSpPr>
          <p:nvPr/>
        </p:nvCxnSpPr>
        <p:spPr>
          <a:xfrm flipV="1">
            <a:off x="9994006" y="2356834"/>
            <a:ext cx="515155" cy="1646606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1E8FA8F-8184-A7D6-7CA2-46C00965C1A4}"/>
              </a:ext>
            </a:extLst>
          </p:cNvPr>
          <p:cNvSpPr txBox="1"/>
          <p:nvPr/>
        </p:nvSpPr>
        <p:spPr>
          <a:xfrm>
            <a:off x="9447022" y="3911728"/>
            <a:ext cx="1448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Step down, slow recovery</a:t>
            </a:r>
          </a:p>
        </p:txBody>
      </p:sp>
    </p:spTree>
    <p:extLst>
      <p:ext uri="{BB962C8B-B14F-4D97-AF65-F5344CB8AC3E}">
        <p14:creationId xmlns:p14="http://schemas.microsoft.com/office/powerpoint/2010/main" val="1803557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BBF4C-2F29-A260-093A-E7943DC6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14" y="0"/>
            <a:ext cx="11049000" cy="811369"/>
          </a:xfrm>
        </p:spPr>
        <p:txBody>
          <a:bodyPr/>
          <a:lstStyle/>
          <a:p>
            <a:r>
              <a:rPr lang="en-US" dirty="0"/>
              <a:t>Booster input stability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40DD49-83C3-A428-D9B4-EC50F100C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3D653E4-2811-29A8-C48A-3DF006043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8" t="11068" r="4397" b="11830"/>
          <a:stretch/>
        </p:blipFill>
        <p:spPr bwMode="auto">
          <a:xfrm>
            <a:off x="3709220" y="1159099"/>
            <a:ext cx="4200339" cy="40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85CEC58-4671-994B-E311-789EE8C803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" t="13415" r="3984" b="9483"/>
          <a:stretch/>
        </p:blipFill>
        <p:spPr bwMode="auto">
          <a:xfrm>
            <a:off x="7909559" y="1261324"/>
            <a:ext cx="4003399" cy="405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9C5B52-2776-E668-1E12-DA968B1D08D5}"/>
              </a:ext>
            </a:extLst>
          </p:cNvPr>
          <p:cNvSpPr txBox="1"/>
          <p:nvPr/>
        </p:nvSpPr>
        <p:spPr>
          <a:xfrm>
            <a:off x="7002799" y="728928"/>
            <a:ext cx="154401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Booster input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7887BF-B1C0-51A3-D3E9-5BDD25F9A5CB}"/>
              </a:ext>
            </a:extLst>
          </p:cNvPr>
          <p:cNvSpPr txBox="1"/>
          <p:nvPr/>
        </p:nvSpPr>
        <p:spPr>
          <a:xfrm>
            <a:off x="5231661" y="1273591"/>
            <a:ext cx="92845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Run 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4EB163-914E-1E1C-CC67-772C0D29309D}"/>
              </a:ext>
            </a:extLst>
          </p:cNvPr>
          <p:cNvSpPr txBox="1"/>
          <p:nvPr/>
        </p:nvSpPr>
        <p:spPr>
          <a:xfrm>
            <a:off x="9432000" y="1273591"/>
            <a:ext cx="92845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Run 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DB90F9-DCDC-FC2F-F073-483C20973C28}"/>
              </a:ext>
            </a:extLst>
          </p:cNvPr>
          <p:cNvSpPr txBox="1"/>
          <p:nvPr/>
        </p:nvSpPr>
        <p:spPr>
          <a:xfrm>
            <a:off x="231821" y="1110527"/>
            <a:ext cx="32504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Downstream performance heavily determined by Booster injection,  early acceleration</a:t>
            </a:r>
          </a:p>
          <a:p>
            <a:endParaRPr lang="en-US" dirty="0"/>
          </a:p>
          <a:p>
            <a:r>
              <a:rPr lang="en-US" dirty="0"/>
              <a:t>Stable, incremental changes necessary for optimization of both emittance and polarization</a:t>
            </a:r>
          </a:p>
        </p:txBody>
      </p:sp>
    </p:spTree>
    <p:extLst>
      <p:ext uri="{BB962C8B-B14F-4D97-AF65-F5344CB8AC3E}">
        <p14:creationId xmlns:p14="http://schemas.microsoft.com/office/powerpoint/2010/main" val="2316222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992B4-DA9F-04B6-C204-ACE3947A2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29" y="1"/>
            <a:ext cx="11049000" cy="682580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5E38BA-AC24-68E2-C3D2-BA008CBB63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0F867E-349B-CC73-B96A-4D464AB174D7}"/>
              </a:ext>
            </a:extLst>
          </p:cNvPr>
          <p:cNvSpPr txBox="1"/>
          <p:nvPr/>
        </p:nvSpPr>
        <p:spPr>
          <a:xfrm>
            <a:off x="463639" y="940158"/>
            <a:ext cx="115394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AGS transmission efficiency for intensity and polarization is consistent with historical performance provided: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Stable inputs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 non-understood ‘lurches’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Going forward: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Optimizing pulse width/scraping recipe for emittance (and polarization)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Can we make use of the extended 360 us pulse?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Investigate AGS emittance behavior at injection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 far in Run 24 ~80% of AGS time used for standard setup, 20% for development of new configurations (mostly earlier in the run, very little in the last 2-3 weeks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Developments should resume:  dual pulse Linac (for luminosity and polarization), skew quad resonance correction (reduce emittance dependent depolarization).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90399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86B1CF4A-AD3C-3042-B2A5-C69E87049FF1}" vid="{FCE94D0E-8B34-5545-ADC3-9E0BB024F5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1864</TotalTime>
  <Words>504</Words>
  <Application>Microsoft Macintosh PowerPoint</Application>
  <PresentationFormat>Widescreen</PresentationFormat>
  <Paragraphs>79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BNL</vt:lpstr>
      <vt:lpstr>Injector Status, 5/28/24</vt:lpstr>
      <vt:lpstr>AGS Intensity scan</vt:lpstr>
      <vt:lpstr>Linac Pulse width study</vt:lpstr>
      <vt:lpstr>AGS Polarization in Run 24</vt:lpstr>
      <vt:lpstr>Booster input stability</vt:lpstr>
      <vt:lpstr>Conclusions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Injector Status, 5/13/24</dc:title>
  <dc:subject/>
  <dc:creator>Schoefer, Vincent</dc:creator>
  <cp:keywords/>
  <dc:description/>
  <cp:lastModifiedBy>Schoefer, Vincent</cp:lastModifiedBy>
  <cp:revision>18</cp:revision>
  <dcterms:created xsi:type="dcterms:W3CDTF">2024-05-13T13:24:43Z</dcterms:created>
  <dcterms:modified xsi:type="dcterms:W3CDTF">2024-05-28T17:28:58Z</dcterms:modified>
  <cp:category/>
</cp:coreProperties>
</file>