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17"/>
    <p:restoredTop sz="94643"/>
  </p:normalViewPr>
  <p:slideViewPr>
    <p:cSldViewPr snapToGrid="0">
      <p:cViewPr varScale="1">
        <p:scale>
          <a:sx n="105" d="100"/>
          <a:sy n="105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FF844-C28B-564A-ACC1-3ADB9F846BB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11696-D0D8-1B43-B6CD-2EDF84432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0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E3BB-59ED-2225-2F08-BB51BD598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2F48C-53E1-8857-E6F5-69DBD41F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22C7B-4779-7035-4814-5A41CDC2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06C5-2BB1-4741-ACE4-3A1186E38D3F}" type="datetime1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11DDE-408C-444C-9831-906684D5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47A34-B531-8C7F-1203-A4670E23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2EE6-A608-B50F-64BE-CD7979FE1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3421D-AF7E-9E19-5911-18371916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A2A35-6125-C241-C2FC-239D922A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A4D4-24B7-C745-8D27-7D6FE3C0E3C7}" type="datetime1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8B7F0-4B4C-1F62-A6F1-EBC0474BD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AFC19-67DA-074B-19D6-544431C3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3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D19EE-7D48-DB2D-A77B-15BDE1A74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0DFF8-C6C2-99AC-7D97-534480108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58F62-9A37-D17E-34DE-119E8D1A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FA0-34B0-404E-8E6B-C605CE7451AD}" type="datetime1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5CDE5-7FC3-A0FC-7DF1-DB4BD321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63ECA-3005-750D-0B1F-F90D0FABA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4F4C9-400E-029F-23F8-1B7A74BCC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AC726-5E50-7361-1392-400B82020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55A87-F7E8-57AE-D767-3592A352E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75E8-6033-0E4E-9FA1-344FCC8AF1E8}" type="datetime1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0A87A-CEDC-D0A3-98C0-2384081C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2C8A2-DE00-092D-000F-0DC636EB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0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1FBAA-117F-68E8-BA84-D778F46E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FB1B4-CF03-9455-A280-74129E759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511-B712-C414-CFE7-D9A12904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1783-3254-CE4D-A221-1C447E3168F0}" type="datetime1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B85DC-7B4F-492A-CE75-AC139146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81849-50B7-F209-4BBB-114E38B9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6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D854F-D787-7085-22C9-AE82C0200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A530F-BE2C-833C-5D8E-D20D31D64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7319F-B53D-42E3-9F5A-CC990816F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7B0F4-49A8-B887-E76D-2E813E1A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AEA9-0853-EC4B-9ED5-D17AEEAE716A}" type="datetime1">
              <a:rPr lang="en-US" smtClean="0"/>
              <a:t>5/28/24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F37E9-8824-EA67-8C86-9FDDB301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5AED7-9F26-F081-2652-8A8E97BD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3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69D9-E206-6E9B-43AA-7DD06050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7D32C-A2A6-9285-7AEC-88905305C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AE4FD-63EA-4BEB-F851-156AE83C5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8EFDA-25E3-F29C-7298-6CD7D5B9E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29074-F772-2CD0-B234-08EAB5CEA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F9A2B-06E5-6188-20F1-33E7369FC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8874-3CBF-8547-AA41-E4D94A434E16}" type="datetime1">
              <a:rPr lang="en-US" smtClean="0"/>
              <a:t>5/28/24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EF8A95-D775-84F0-8588-14743252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93F2A-BC6B-8470-5D25-93222CD5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5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C994-D520-E007-8472-78D44FEC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3E2FE-37F9-3266-EE91-00DB38970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4B1C-6431-B24C-B6BF-CFA294E3D11F}" type="datetime1">
              <a:rPr lang="en-US" smtClean="0"/>
              <a:t>5/28/24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ACFF3-E51B-4451-A4DD-97ACD476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8A1F6-AAAC-95BF-E62E-9661815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6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6CE181-CE26-E20E-7A90-8C7A1166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F1F0-F6CC-9D49-9229-1396E918F132}" type="datetime1">
              <a:rPr lang="en-US" smtClean="0"/>
              <a:t>5/28/24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A9EFE1-5BCF-8D78-BF97-BAAC0C9D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294A-9258-D57D-7BF8-8D5F544D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6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1125-DF0E-D0A8-742F-29D633BF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FE0D-9019-4468-E121-00A2407E5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6ADE-D0EA-8FA3-7B1D-879C452A8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FA2B8-AD3F-2DA8-99F1-1F6C1744D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25C8-8B8D-BC43-9F3F-07E32A5642E9}" type="datetime1">
              <a:rPr lang="en-US" smtClean="0"/>
              <a:t>5/28/24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46AB9-D68C-9428-EE21-5121C32E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082C1-F98A-82C2-C0C7-63DBCE54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5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D3BA-C682-7BD6-5F48-BBA812E2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68AE1-4A2E-8DB3-B0D1-9D80A1028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4B16A-92A9-A69A-75EF-CEBDDAE9C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B9D73-6F44-98C0-9755-ED356004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91C5-B325-8E4C-9037-93C4D8D012B0}" type="datetime1">
              <a:rPr lang="en-US" smtClean="0"/>
              <a:t>5/28/24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06532-6DE4-1FE0-3356-23035D8E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C773D-07D1-B66B-0B28-7CFFD1EB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9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EE7289-0C59-6982-E36A-E1F899D5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F06C9-F9A5-DA4F-AE66-B1E59BB8D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8308D-74B4-6A71-7F34-1F40ED7F8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04F2F1-6AA2-C243-973C-9E2067A00124}" type="datetime1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A9655-46AC-E5D8-16AC-C015441BB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73068-9473-8826-C218-1032109EB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2C2BC8-650F-6A49-8996-6A4ABA0B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FA04A-6FCC-0485-5EFF-C0E7630A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34" y="189358"/>
            <a:ext cx="11109366" cy="1325563"/>
          </a:xfrm>
        </p:spPr>
        <p:txBody>
          <a:bodyPr/>
          <a:lstStyle/>
          <a:p>
            <a:pPr algn="ctr"/>
            <a:r>
              <a:rPr lang="en-US" dirty="0"/>
              <a:t>STAR Weekly Time Report, 05/21 – 05/27</a:t>
            </a:r>
            <a:br>
              <a:rPr lang="en-US" dirty="0"/>
            </a:br>
            <a:r>
              <a:rPr lang="en-US" sz="2400" dirty="0"/>
              <a:t>Zilong Chang (CEEM, Indiana University)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A39B42-F764-3C3F-A8B0-79B25FB556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4568"/>
                <a:ext cx="10515600" cy="165379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High luminosity data taking with radially polarized beams</a:t>
                </a:r>
              </a:p>
              <a:p>
                <a:r>
                  <a:rPr lang="en-US" sz="2400" dirty="0"/>
                  <a:t>Smooth STAR operation, ~ 18 hours a day last weekend</a:t>
                </a:r>
              </a:p>
              <a:p>
                <a:r>
                  <a:rPr lang="en-US" sz="2400" dirty="0"/>
                  <a:t>ZDC local polarimetry shows the beam polarization direction 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2400" dirty="0"/>
                  <a:t>within the horizonal axis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A39B42-F764-3C3F-A8B0-79B25FB556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4568"/>
                <a:ext cx="10515600" cy="1653794"/>
              </a:xfrm>
              <a:blipFill>
                <a:blip r:embed="rId2"/>
                <a:stretch>
                  <a:fillRect l="-844" t="-6870" b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5E2F2-80A2-0FF1-F827-B0B4016A2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349074-87B4-B590-BEF9-6FAEFE9B1FA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41317" y="3074509"/>
            <a:ext cx="4571999" cy="3281841"/>
          </a:xfrm>
          <a:prstGeom prst="rect">
            <a:avLst/>
          </a:prstGeom>
        </p:spPr>
      </p:pic>
      <p:pic>
        <p:nvPicPr>
          <p:cNvPr id="8" name="Picture 7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BC7DD6C1-BDAA-2EC0-044A-C03DA564B5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9883" y="3123978"/>
            <a:ext cx="6400800" cy="34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5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0A8D-7D7A-D686-A8DF-1C749DC4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151204"/>
            <a:ext cx="8705849" cy="659840"/>
          </a:xfrm>
        </p:spPr>
        <p:txBody>
          <a:bodyPr>
            <a:noAutofit/>
          </a:bodyPr>
          <a:lstStyle/>
          <a:p>
            <a:r>
              <a:rPr lang="en-US" sz="4000" dirty="0"/>
              <a:t>Beam conditions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E4F53C-EC9E-19CB-A136-33B03C1DB246}"/>
              </a:ext>
            </a:extLst>
          </p:cNvPr>
          <p:cNvSpPr txBox="1"/>
          <p:nvPr/>
        </p:nvSpPr>
        <p:spPr>
          <a:xfrm>
            <a:off x="959437" y="4737885"/>
            <a:ext cx="9696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Poor lifetime for blue beam at the beginning of the store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Blue beam background improved with new collimator setting, but recently it has become worse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Blue beam is important because STAR forward detector are seeing it, forward physics is a key component of STAR physics program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62A674-F2F4-51ED-3897-6A346ACF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9F120D-313D-9A41-AA86-6D04BFF6F6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26475" y="1273810"/>
            <a:ext cx="5486400" cy="30815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FBD3C4-A1C4-D3AF-A14C-FA6F6A4DB21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096000" y="1318879"/>
            <a:ext cx="5486400" cy="3081528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C14CB850-FC84-3112-2BE0-1CF578F24BA8}"/>
              </a:ext>
            </a:extLst>
          </p:cNvPr>
          <p:cNvSpPr/>
          <p:nvPr/>
        </p:nvSpPr>
        <p:spPr>
          <a:xfrm>
            <a:off x="4334494" y="1610112"/>
            <a:ext cx="1031109" cy="118053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B73AD1-D2F6-9BFD-E199-3879DE060BCE}"/>
              </a:ext>
            </a:extLst>
          </p:cNvPr>
          <p:cNvSpPr/>
          <p:nvPr/>
        </p:nvSpPr>
        <p:spPr>
          <a:xfrm>
            <a:off x="6918960" y="2686085"/>
            <a:ext cx="1173480" cy="6383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83E2655-1529-94E3-0B27-5ECF0973FE4A}"/>
              </a:ext>
            </a:extLst>
          </p:cNvPr>
          <p:cNvSpPr/>
          <p:nvPr/>
        </p:nvSpPr>
        <p:spPr>
          <a:xfrm>
            <a:off x="9899075" y="2079656"/>
            <a:ext cx="990600" cy="12128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EC7187-2280-95B2-C62D-49BB0A56C74C}"/>
              </a:ext>
            </a:extLst>
          </p:cNvPr>
          <p:cNvSpPr txBox="1"/>
          <p:nvPr/>
        </p:nvSpPr>
        <p:spPr>
          <a:xfrm>
            <a:off x="6826396" y="2015715"/>
            <a:ext cx="24254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New collimator setting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38CC60-7A3D-6C10-2851-0598BCC3D3FC}"/>
              </a:ext>
            </a:extLst>
          </p:cNvPr>
          <p:cNvSpPr txBox="1"/>
          <p:nvPr/>
        </p:nvSpPr>
        <p:spPr>
          <a:xfrm>
            <a:off x="9690906" y="1417126"/>
            <a:ext cx="16389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blue bkg.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862213-A013-90D0-0F76-046C33968B41}"/>
              </a:ext>
            </a:extLst>
          </p:cNvPr>
          <p:cNvSpPr txBox="1"/>
          <p:nvPr/>
        </p:nvSpPr>
        <p:spPr>
          <a:xfrm>
            <a:off x="2873829" y="1071564"/>
            <a:ext cx="35701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Significant ion loss for blue beam</a:t>
            </a:r>
          </a:p>
        </p:txBody>
      </p:sp>
    </p:spTree>
    <p:extLst>
      <p:ext uri="{BB962C8B-B14F-4D97-AF65-F5344CB8AC3E}">
        <p14:creationId xmlns:p14="http://schemas.microsoft.com/office/powerpoint/2010/main" val="118372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17245-AF5A-666C-ED8D-CC059CA9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190635"/>
            <a:ext cx="6583680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Beam polarizations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FDBAF-3A46-484D-6BC3-B76E1C73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 descr="Timeline&#10;&#10;Description automatically generated with low confidence">
            <a:extLst>
              <a:ext uri="{FF2B5EF4-FFF2-40B4-BE49-F238E27FC236}">
                <a16:creationId xmlns:a16="http://schemas.microsoft.com/office/drawing/2014/main" id="{6B9C3516-50D6-2233-1D50-15CFA966B7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51"/>
          <a:stretch/>
        </p:blipFill>
        <p:spPr>
          <a:xfrm>
            <a:off x="184330" y="992413"/>
            <a:ext cx="8229600" cy="2411176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B7DEBE31-5CA0-7975-35D1-FF2D04971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0" y="4059409"/>
            <a:ext cx="4389120" cy="2204994"/>
          </a:xfrm>
          <a:prstGeom prst="rect">
            <a:avLst/>
          </a:prstGeom>
        </p:spPr>
      </p:pic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2AF155B6-39B7-E345-B05B-8B66ADF1C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10" y="4006808"/>
            <a:ext cx="4389120" cy="2257461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A6FFA6BB-070D-FE47-885A-C2199C436D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070" y="1409858"/>
            <a:ext cx="3657600" cy="2065333"/>
          </a:xfrm>
          <a:prstGeom prst="rect">
            <a:avLst/>
          </a:prstGeom>
        </p:spPr>
      </p:pic>
      <p:pic>
        <p:nvPicPr>
          <p:cNvPr id="9" name="Picture 8" descr="Chart, box and whisker chart&#10;&#10;Description automatically generated">
            <a:extLst>
              <a:ext uri="{FF2B5EF4-FFF2-40B4-BE49-F238E27FC236}">
                <a16:creationId xmlns:a16="http://schemas.microsoft.com/office/drawing/2014/main" id="{81ADD169-EA7E-550C-D4E9-D430C56530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750" y="3475191"/>
            <a:ext cx="3657600" cy="20765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4BB513-95C9-4C41-4E32-907B6AFCBDD2}"/>
              </a:ext>
            </a:extLst>
          </p:cNvPr>
          <p:cNvSpPr txBox="1"/>
          <p:nvPr/>
        </p:nvSpPr>
        <p:spPr>
          <a:xfrm>
            <a:off x="1774010" y="675682"/>
            <a:ext cx="613555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Beam polarization measurements by H-jet at IP12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CB5207-F9BC-938B-2A23-8D5CB2D30443}"/>
              </a:ext>
            </a:extLst>
          </p:cNvPr>
          <p:cNvSpPr txBox="1"/>
          <p:nvPr/>
        </p:nvSpPr>
        <p:spPr>
          <a:xfrm>
            <a:off x="7909560" y="312555"/>
            <a:ext cx="421386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Polarization transfer efficiency from AGS to RHIC injection, normally &gt; 80% for previous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1B5028-A5F8-5256-CF36-6CA51FE37814}"/>
              </a:ext>
            </a:extLst>
          </p:cNvPr>
          <p:cNvSpPr txBox="1"/>
          <p:nvPr/>
        </p:nvSpPr>
        <p:spPr>
          <a:xfrm>
            <a:off x="9403080" y="2290124"/>
            <a:ext cx="74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70%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3C26C9-F42C-3681-EE54-47D09AF39DC5}"/>
              </a:ext>
            </a:extLst>
          </p:cNvPr>
          <p:cNvSpPr txBox="1"/>
          <p:nvPr/>
        </p:nvSpPr>
        <p:spPr>
          <a:xfrm>
            <a:off x="9415960" y="3696173"/>
            <a:ext cx="67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78%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58A6E9-5705-6ED4-17E9-982FEB4DAA9A}"/>
              </a:ext>
            </a:extLst>
          </p:cNvPr>
          <p:cNvSpPr txBox="1"/>
          <p:nvPr/>
        </p:nvSpPr>
        <p:spPr>
          <a:xfrm>
            <a:off x="8793480" y="5550713"/>
            <a:ext cx="333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Energy ramp efficiency: &gt; 90%; rotator ramp efficiency: ~100%;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E956A7-073B-DB4D-7522-1DBDB5FCBBF0}"/>
                  </a:ext>
                </a:extLst>
              </p:cNvPr>
              <p:cNvSpPr txBox="1"/>
              <p:nvPr/>
            </p:nvSpPr>
            <p:spPr>
              <a:xfrm>
                <a:off x="198120" y="3205469"/>
                <a:ext cx="830725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Polarization profile: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p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is beam intensity in the transverse plane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 means polarization is uniformly distributed across the beam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E956A7-073B-DB4D-7522-1DBDB5FCBB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" y="3205469"/>
                <a:ext cx="8307250" cy="1015663"/>
              </a:xfrm>
              <a:prstGeom prst="rect">
                <a:avLst/>
              </a:prstGeom>
              <a:blipFill>
                <a:blip r:embed="rId7"/>
                <a:stretch>
                  <a:fillRect l="-611" t="-246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B76B3A9-B133-976B-38F2-B74678353C82}"/>
              </a:ext>
            </a:extLst>
          </p:cNvPr>
          <p:cNvSpPr txBox="1"/>
          <p:nvPr/>
        </p:nvSpPr>
        <p:spPr>
          <a:xfrm>
            <a:off x="3939540" y="1349059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Blue: 38%</a:t>
            </a:r>
          </a:p>
          <a:p>
            <a:r>
              <a:rPr lang="en-US" dirty="0">
                <a:solidFill>
                  <a:srgbClr val="FF0000"/>
                </a:solidFill>
              </a:rPr>
              <a:t>Yellow: 43%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2A7884-51A5-AF20-6AA2-7BDE1F3E94D1}"/>
              </a:ext>
            </a:extLst>
          </p:cNvPr>
          <p:cNvSpPr txBox="1"/>
          <p:nvPr/>
        </p:nvSpPr>
        <p:spPr>
          <a:xfrm>
            <a:off x="1992630" y="423127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Blue: R=0.21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0D2533-2F99-3C9F-CDB4-23A91AD1890E}"/>
              </a:ext>
            </a:extLst>
          </p:cNvPr>
          <p:cNvSpPr txBox="1"/>
          <p:nvPr/>
        </p:nvSpPr>
        <p:spPr>
          <a:xfrm>
            <a:off x="6051730" y="4185555"/>
            <a:ext cx="185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Yellow: R=0.15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725940F-4360-E7A5-B56F-0B3E859C9B5D}"/>
                  </a:ext>
                </a:extLst>
              </p:cNvPr>
              <p:cNvSpPr txBox="1"/>
              <p:nvPr/>
            </p:nvSpPr>
            <p:spPr>
              <a:xfrm>
                <a:off x="396239" y="6322315"/>
                <a:ext cx="93296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𝑏𝑒𝑎𝑚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=254</m:t>
                    </m:r>
                  </m:oMath>
                </a14:m>
                <a:r>
                  <a:rPr lang="en-US" sz="2000" dirty="0"/>
                  <a:t> GeV from run22, R ~ 0.15, </a:t>
                </a:r>
                <a:r>
                  <a:rPr lang="en-US" sz="2000" b="1" dirty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𝒃𝒆𝒂𝒎</m:t>
                        </m:r>
                      </m:sub>
                    </m:sSub>
                    <m:r>
                      <a:rPr lang="en-US" sz="20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en-US" sz="2000" b="1" dirty="0"/>
                  <a:t> GeV from run15, R ~ 0.1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725940F-4360-E7A5-B56F-0B3E859C9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" y="6322315"/>
                <a:ext cx="9329651" cy="400110"/>
              </a:xfrm>
              <a:prstGeom prst="rect">
                <a:avLst/>
              </a:prstGeom>
              <a:blipFill>
                <a:blip r:embed="rId8"/>
                <a:stretch>
                  <a:fillRect l="-680" t="-3030" r="-13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E7759D4-6CCE-EA2E-3787-50169B46EFEA}"/>
              </a:ext>
            </a:extLst>
          </p:cNvPr>
          <p:cNvSpPr txBox="1"/>
          <p:nvPr/>
        </p:nvSpPr>
        <p:spPr>
          <a:xfrm>
            <a:off x="6313220" y="2701945"/>
            <a:ext cx="2168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Yellow improves recently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FB0BE8-5F4A-C194-B7F8-C221F460316E}"/>
              </a:ext>
            </a:extLst>
          </p:cNvPr>
          <p:cNvSpPr txBox="1"/>
          <p:nvPr/>
        </p:nvSpPr>
        <p:spPr>
          <a:xfrm>
            <a:off x="4281492" y="5988821"/>
            <a:ext cx="2947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from </a:t>
            </a:r>
            <a:r>
              <a:rPr lang="en-US" sz="1800" i="1" dirty="0" err="1"/>
              <a:t>pC</a:t>
            </a:r>
            <a:r>
              <a:rPr lang="en-US" sz="1800" dirty="0"/>
              <a:t> polarimetry at IP12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3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2863C0-A172-4767-C338-04DD793306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62000" y="2487167"/>
            <a:ext cx="5486399" cy="3715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02A246-E99D-2461-B073-C4CBB39A0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136526"/>
            <a:ext cx="10210800" cy="663674"/>
          </a:xfrm>
        </p:spPr>
        <p:txBody>
          <a:bodyPr>
            <a:normAutofit/>
          </a:bodyPr>
          <a:lstStyle/>
          <a:p>
            <a:r>
              <a:rPr lang="en-US" sz="4000" dirty="0"/>
              <a:t>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DEC3E-187F-3ED8-821C-3CBC90D63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816858"/>
            <a:ext cx="11475719" cy="2192866"/>
          </a:xfrm>
        </p:spPr>
        <p:txBody>
          <a:bodyPr>
            <a:normAutofit/>
          </a:bodyPr>
          <a:lstStyle/>
          <a:p>
            <a:r>
              <a:rPr lang="en-US" sz="2400" dirty="0"/>
              <a:t>Goal: </a:t>
            </a:r>
            <a:r>
              <a:rPr lang="en-US" sz="2400" dirty="0">
                <a:solidFill>
                  <a:srgbClr val="FF0000"/>
                </a:solidFill>
              </a:rPr>
              <a:t>Luminosity = 170 1/pb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Figure of Merit (</a:t>
            </a:r>
            <a:r>
              <a:rPr lang="en-US" sz="2400" dirty="0" err="1">
                <a:solidFill>
                  <a:srgbClr val="FF0000"/>
                </a:solidFill>
              </a:rPr>
              <a:t>FoM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L) = 55 1/pb </a:t>
            </a:r>
            <a:r>
              <a:rPr lang="en-US" sz="2400" dirty="0"/>
              <a:t>assuming 57% polarization quoted from CAD</a:t>
            </a:r>
          </a:p>
          <a:p>
            <a:r>
              <a:rPr lang="en-US" sz="2400" dirty="0"/>
              <a:t>At current pace, we would fall well short our goals, 1/3 of Luminosity and 1/5 of </a:t>
            </a:r>
            <a:r>
              <a:rPr lang="en-US" sz="2400" dirty="0" err="1"/>
              <a:t>FoM</a:t>
            </a:r>
            <a:endParaRPr lang="en-US" sz="2400" dirty="0"/>
          </a:p>
          <a:p>
            <a:r>
              <a:rPr lang="en-US" sz="2400" dirty="0"/>
              <a:t>We are already in the ~4 weeks normally reserved for ramping up the collider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E53C23-BCC1-AC2F-7DA9-8414668927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278880" y="2487168"/>
            <a:ext cx="5486399" cy="371565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BAF1E-CAF4-B870-5234-099D02BC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2BC8-650F-6A49-8996-6A4ABA0B4A0D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116AA6-39D8-DD3A-B644-C92940C3B583}"/>
              </a:ext>
            </a:extLst>
          </p:cNvPr>
          <p:cNvSpPr txBox="1"/>
          <p:nvPr/>
        </p:nvSpPr>
        <p:spPr>
          <a:xfrm>
            <a:off x="2468880" y="3051048"/>
            <a:ext cx="2682240" cy="655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</a:t>
            </a:r>
            <a:r>
              <a:rPr lang="en-US" sz="1800" dirty="0">
                <a:solidFill>
                  <a:srgbClr val="0070C0"/>
                </a:solidFill>
              </a:rPr>
              <a:t>id-rapidity</a:t>
            </a:r>
            <a:r>
              <a:rPr lang="en-US" sz="1800" dirty="0">
                <a:solidFill>
                  <a:srgbClr val="FF0000"/>
                </a:solidFill>
              </a:rPr>
              <a:t> high energy jet events</a:t>
            </a:r>
            <a:r>
              <a:rPr lang="en-US" dirty="0">
                <a:solidFill>
                  <a:srgbClr val="FF0000"/>
                </a:solidFill>
              </a:rPr>
              <a:t> (JP2)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7477EA-B30A-DF46-1189-AD28FA9CB723}"/>
              </a:ext>
            </a:extLst>
          </p:cNvPr>
          <p:cNvSpPr txBox="1"/>
          <p:nvPr/>
        </p:nvSpPr>
        <p:spPr>
          <a:xfrm>
            <a:off x="7711439" y="3060037"/>
            <a:ext cx="309372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sz="1800" dirty="0">
                <a:solidFill>
                  <a:srgbClr val="0070C0"/>
                </a:solidFill>
              </a:rPr>
              <a:t>orward-rapidity</a:t>
            </a:r>
            <a:r>
              <a:rPr lang="en-US" sz="1800" dirty="0">
                <a:solidFill>
                  <a:srgbClr val="FF0000"/>
                </a:solidFill>
              </a:rPr>
              <a:t> high electro-magnetic energy events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235544-68AA-2BF6-EBB9-837048D86889}"/>
              </a:ext>
            </a:extLst>
          </p:cNvPr>
          <p:cNvSpPr txBox="1"/>
          <p:nvPr/>
        </p:nvSpPr>
        <p:spPr>
          <a:xfrm>
            <a:off x="2400298" y="3855530"/>
            <a:ext cx="134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Luminosity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8AD4FC-4E3A-2937-DB0C-2CF7F95052BE}"/>
                  </a:ext>
                </a:extLst>
              </p:cNvPr>
              <p:cNvSpPr txBox="1"/>
              <p:nvPr/>
            </p:nvSpPr>
            <p:spPr>
              <a:xfrm>
                <a:off x="7711439" y="3911710"/>
                <a:ext cx="1516379" cy="380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FoM,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𝐵𝑙𝑢𝑒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8AD4FC-4E3A-2937-DB0C-2CF7F9505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439" y="3911710"/>
                <a:ext cx="1516379" cy="380297"/>
              </a:xfrm>
              <a:prstGeom prst="rect">
                <a:avLst/>
              </a:prstGeom>
              <a:blipFill>
                <a:blip r:embed="rId4"/>
                <a:stretch>
                  <a:fillRect l="-3333" t="-6667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2D47894-E6BE-7205-FC52-E8ADAF948CEB}"/>
              </a:ext>
            </a:extLst>
          </p:cNvPr>
          <p:cNvSpPr txBox="1"/>
          <p:nvPr/>
        </p:nvSpPr>
        <p:spPr>
          <a:xfrm>
            <a:off x="420624" y="6303116"/>
            <a:ext cx="9460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STAR recommend to concentrate on polarization too, given </a:t>
            </a:r>
            <a:r>
              <a:rPr lang="en-US" sz="2400" b="1" dirty="0" err="1"/>
              <a:t>FoM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026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334</Words>
  <Application>Microsoft Macintosh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Cambria Math</vt:lpstr>
      <vt:lpstr>Office Theme</vt:lpstr>
      <vt:lpstr>STAR Weekly Time Report, 05/21 – 05/27 Zilong Chang (CEEM, Indiana University)</vt:lpstr>
      <vt:lpstr>Beam conditions</vt:lpstr>
      <vt:lpstr>Beam polarizations</vt:lpstr>
      <vt:lpstr>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Weekly Time Report</dc:title>
  <dc:creator>Chang, Zilong</dc:creator>
  <cp:lastModifiedBy>Chang, Zilong</cp:lastModifiedBy>
  <cp:revision>51</cp:revision>
  <dcterms:created xsi:type="dcterms:W3CDTF">2024-05-20T18:47:43Z</dcterms:created>
  <dcterms:modified xsi:type="dcterms:W3CDTF">2024-05-28T17:13:44Z</dcterms:modified>
</cp:coreProperties>
</file>