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60" r:id="rId6"/>
    <p:sldId id="1596" r:id="rId7"/>
    <p:sldId id="258" r:id="rId8"/>
    <p:sldId id="1593" r:id="rId9"/>
    <p:sldId id="1594"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00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25" autoAdjust="0"/>
  </p:normalViewPr>
  <p:slideViewPr>
    <p:cSldViewPr snapToGrid="0">
      <p:cViewPr varScale="1">
        <p:scale>
          <a:sx n="100" d="100"/>
          <a:sy n="100"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7486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813174" y="4501443"/>
            <a:ext cx="10334626" cy="1259608"/>
          </a:xfrm>
          <a:prstGeom prst="rect">
            <a:avLst/>
          </a:prstGeom>
        </p:spPr>
        <p:txBody>
          <a:body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8386082" y="5755087"/>
            <a:ext cx="3238501" cy="419101"/>
          </a:xfrm>
          <a:prstGeom prst="rect">
            <a:avLst/>
          </a:prstGeom>
          <a:ln w="12700">
            <a:miter lim="400000"/>
          </a:ln>
        </p:spPr>
      </p:pic>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839787" y="2057400"/>
            <a:ext cx="3932239" cy="3811588"/>
          </a:xfrm>
          <a:prstGeom prst="rect">
            <a:avLst/>
          </a:prstGeom>
        </p:spPr>
        <p:txBody>
          <a:bodyPr/>
          <a:lstStyle>
            <a:lvl1pPr marL="0" indent="0">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415599" y="593366"/>
            <a:ext cx="11360802" cy="763601"/>
          </a:xfrm>
          <a:prstGeom prst="rect">
            <a:avLst/>
          </a:prstGeom>
        </p:spPr>
        <p:txBody>
          <a:bodyPr lIns="121899" tIns="121899" rIns="121899" bIns="121899" anchor="t"/>
          <a:lstStyle>
            <a:lvl1pPr defTabSz="1219200">
              <a:lnSpc>
                <a:spcPct val="100000"/>
              </a:lnSpc>
              <a:defRPr sz="3600" b="0"/>
            </a:lvl1pPr>
          </a:lstStyle>
          <a:p>
            <a:r>
              <a:t>Title Text</a:t>
            </a:r>
          </a:p>
        </p:txBody>
      </p:sp>
      <p:sp>
        <p:nvSpPr>
          <p:cNvPr id="115" name="Body Level One…"/>
          <p:cNvSpPr txBox="1">
            <a:spLocks noGrp="1"/>
          </p:cNvSpPr>
          <p:nvPr>
            <p:ph type="body" sz="half" idx="1"/>
          </p:nvPr>
        </p:nvSpPr>
        <p:spPr>
          <a:xfrm>
            <a:off x="415599" y="1536633"/>
            <a:ext cx="5333202" cy="4555201"/>
          </a:xfrm>
          <a:prstGeom prst="rect">
            <a:avLst/>
          </a:prstGeom>
        </p:spPr>
        <p:txBody>
          <a:bodyPr lIns="121899" tIns="121899" rIns="121899" bIns="121899"/>
          <a:lstStyle>
            <a:lvl1pPr marL="547914" indent="-408214" defTabSz="1219200">
              <a:lnSpc>
                <a:spcPct val="115000"/>
              </a:lnSpc>
              <a:spcBef>
                <a:spcPts val="0"/>
              </a:spcBef>
              <a:buClr>
                <a:srgbClr val="595959"/>
              </a:buClr>
              <a:buSzPts val="1800"/>
              <a:buFont typeface="Arial"/>
              <a:buChar char="●"/>
              <a:defRPr sz="1800">
                <a:solidFill>
                  <a:srgbClr val="595959"/>
                </a:solidFill>
              </a:defRPr>
            </a:lvl1pPr>
            <a:lvl2pPr marL="1066800" indent="-457200" defTabSz="1219200">
              <a:lnSpc>
                <a:spcPct val="115000"/>
              </a:lnSpc>
              <a:spcBef>
                <a:spcPts val="0"/>
              </a:spcBef>
              <a:buClr>
                <a:srgbClr val="595959"/>
              </a:buClr>
              <a:buSzPts val="1800"/>
              <a:buFont typeface="Arial"/>
              <a:buChar char="○"/>
              <a:defRPr sz="1800">
                <a:solidFill>
                  <a:srgbClr val="595959"/>
                </a:solidFill>
              </a:defRPr>
            </a:lvl2pPr>
            <a:lvl3pPr marL="1524000" indent="-457200" defTabSz="1219200">
              <a:lnSpc>
                <a:spcPct val="115000"/>
              </a:lnSpc>
              <a:spcBef>
                <a:spcPts val="0"/>
              </a:spcBef>
              <a:buClr>
                <a:srgbClr val="595959"/>
              </a:buClr>
              <a:buSzPts val="1800"/>
              <a:buFont typeface="Arial"/>
              <a:buChar char="■"/>
              <a:defRPr sz="1800">
                <a:solidFill>
                  <a:srgbClr val="595959"/>
                </a:solidFill>
              </a:defRPr>
            </a:lvl3pPr>
            <a:lvl4pPr marL="1981200" indent="-457200" defTabSz="1219200">
              <a:lnSpc>
                <a:spcPct val="115000"/>
              </a:lnSpc>
              <a:spcBef>
                <a:spcPts val="0"/>
              </a:spcBef>
              <a:buClr>
                <a:srgbClr val="595959"/>
              </a:buClr>
              <a:buSzPts val="1800"/>
              <a:buFont typeface="Arial"/>
              <a:buChar char="●"/>
              <a:defRPr sz="1800">
                <a:solidFill>
                  <a:srgbClr val="595959"/>
                </a:solidFill>
              </a:defRPr>
            </a:lvl4pPr>
            <a:lvl5pPr marL="2438400" indent="-457200" defTabSz="1219200">
              <a:lnSpc>
                <a:spcPct val="115000"/>
              </a:lnSpc>
              <a:spcBef>
                <a:spcPts val="0"/>
              </a:spcBef>
              <a:buClr>
                <a:srgbClr val="595959"/>
              </a:buClr>
              <a:buSzPts val="1800"/>
              <a:buFont typeface="Arial"/>
              <a:buChar char="○"/>
              <a:defRPr sz="18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6443200" y="1536633"/>
            <a:ext cx="5333201" cy="4555201"/>
          </a:xfrm>
          <a:prstGeom prst="rect">
            <a:avLst/>
          </a:prstGeom>
        </p:spPr>
        <p:txBody>
          <a:bodyPr lIns="121899" tIns="121899" rIns="121899" bIns="121899"/>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11602195" y="6271715"/>
            <a:ext cx="426016" cy="416615"/>
          </a:xfrm>
          <a:prstGeom prst="rect">
            <a:avLst/>
          </a:prstGeom>
        </p:spPr>
        <p:txBody>
          <a:bodyPr lIns="121899" tIns="121899" rIns="121899" bIns="121899">
            <a:normAutofit/>
          </a:bodyPr>
          <a:lstStyle>
            <a:lvl1pPr defTabSz="1219200">
              <a:defRPr sz="12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8737600" y="6407944"/>
            <a:ext cx="2792096" cy="365760"/>
          </a:xfrm>
        </p:spPr>
        <p:txBody>
          <a:bodyPr/>
          <a:lstStyle>
            <a:lvl1pPr>
              <a:defRPr sz="900"/>
            </a:lvl1pPr>
            <a:extLst/>
          </a:lstStyle>
          <a:p>
            <a:r>
              <a:rPr lang="en-US" altLang="zh-CN"/>
              <a:t>Run24 Readiness</a:t>
            </a:r>
            <a:endParaRPr lang="en-US" dirty="0"/>
          </a:p>
        </p:txBody>
      </p:sp>
      <p:sp>
        <p:nvSpPr>
          <p:cNvPr id="5" name="页脚占位符 4"/>
          <p:cNvSpPr>
            <a:spLocks noGrp="1"/>
          </p:cNvSpPr>
          <p:nvPr>
            <p:ph type="ftr" sz="quarter" idx="11"/>
          </p:nvPr>
        </p:nvSpPr>
        <p:spPr>
          <a:xfrm>
            <a:off x="5994401" y="6407947"/>
            <a:ext cx="2743200" cy="365125"/>
          </a:xfrm>
        </p:spPr>
        <p:txBody>
          <a:bodyPr/>
          <a:lstStyle>
            <a:lvl1pPr>
              <a:defRPr sz="900"/>
            </a:lvl1pPr>
            <a:extLst/>
          </a:lstStyle>
          <a:p>
            <a:r>
              <a:rPr lang="fi-FI"/>
              <a:t>Jin Huang &lt;jhuang@bnl.gov&gt;</a:t>
            </a:r>
            <a:endParaRPr lang="en-US" dirty="0"/>
          </a:p>
        </p:txBody>
      </p:sp>
      <p:sp>
        <p:nvSpPr>
          <p:cNvPr id="6" name="灯片编号占位符 5"/>
          <p:cNvSpPr>
            <a:spLocks noGrp="1"/>
          </p:cNvSpPr>
          <p:nvPr>
            <p:ph type="sldNum" sz="quarter" idx="12"/>
          </p:nvPr>
        </p:nvSpPr>
        <p:spPr/>
        <p:txBody>
          <a:bodyPr/>
          <a:lstStyle>
            <a:lvl1pPr>
              <a:defRPr sz="900"/>
            </a:lvl1pPr>
            <a:extLst/>
          </a:lstStyle>
          <a:p>
            <a:fld id="{EDE73889-8752-428C-A11C-8679396BAC9B}" type="slidenum">
              <a:rPr lang="en-US" smtClean="0"/>
              <a:pPr/>
              <a:t>‹#›</a:t>
            </a:fld>
            <a:endParaRPr lang="en-US" dirty="0"/>
          </a:p>
        </p:txBody>
      </p:sp>
      <p:sp>
        <p:nvSpPr>
          <p:cNvPr id="7" name="标题 6"/>
          <p:cNvSpPr>
            <a:spLocks noGrp="1"/>
          </p:cNvSpPr>
          <p:nvPr>
            <p:ph type="title"/>
          </p:nvPr>
        </p:nvSpPr>
        <p:spPr/>
        <p:txBody>
          <a:bodyPr rtlCol="0"/>
          <a:lstStyle/>
          <a:p>
            <a:r>
              <a:rPr kumimoji="0" lang="zh-CN" altLang="en-US"/>
              <a:t>单击此处编辑母版标题样式</a:t>
            </a:r>
            <a:endParaRPr kumimoji="0" lang="en-US"/>
          </a:p>
        </p:txBody>
      </p:sp>
    </p:spTree>
    <p:extLst>
      <p:ext uri="{BB962C8B-B14F-4D97-AF65-F5344CB8AC3E}">
        <p14:creationId xmlns:p14="http://schemas.microsoft.com/office/powerpoint/2010/main" val="3444798124"/>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23"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lvl1pPr>
            <a:lvl2pPr marL="0" indent="457200">
              <a:buSzTx/>
              <a:buNone/>
              <a:defRPr sz="1800"/>
            </a:lvl2pPr>
            <a:lvl3pPr marL="0" indent="914400">
              <a:buSzTx/>
              <a:buNone/>
              <a:defRPr sz="1800"/>
            </a:lvl3pPr>
            <a:lvl4pPr marL="0" indent="1371600">
              <a:buSzTx/>
              <a:buNone/>
              <a:defRPr sz="1800"/>
            </a:lvl4pPr>
            <a:lvl5pPr marL="0" indent="1828800">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813174" y="4501443"/>
            <a:ext cx="10334626" cy="1259608"/>
          </a:xfrm>
          <a:prstGeom prst="rect">
            <a:avLst/>
          </a:prstGeom>
        </p:spPr>
        <p:txBody>
          <a:body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8386082" y="5742909"/>
            <a:ext cx="3238501" cy="419101"/>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solidFill>
                  <a:srgbClr val="FFFFFF"/>
                </a:solidFill>
              </a:defRPr>
            </a:lvl1pPr>
            <a:lvl2pPr marL="0" indent="457200">
              <a:buSzTx/>
              <a:buNone/>
              <a:defRPr sz="2400">
                <a:solidFill>
                  <a:srgbClr val="FFFFFF"/>
                </a:solidFill>
              </a:defRPr>
            </a:lvl2pPr>
            <a:lvl3pPr marL="0" indent="914400">
              <a:buSzTx/>
              <a:buNone/>
              <a:defRPr sz="2400">
                <a:solidFill>
                  <a:srgbClr val="FFFFFF"/>
                </a:solidFill>
              </a:defRPr>
            </a:lvl3pPr>
            <a:lvl4pPr marL="0" indent="1371600">
              <a:buSzTx/>
              <a:buNone/>
              <a:defRPr sz="2400">
                <a:solidFill>
                  <a:srgbClr val="FFFFFF"/>
                </a:solidFill>
              </a:defRPr>
            </a:lvl4pPr>
            <a:lvl5pPr marL="0" indent="18288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53"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571500" y="1825625"/>
            <a:ext cx="51816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571500" y="365125"/>
            <a:ext cx="10515600" cy="1325563"/>
          </a:xfrm>
          <a:prstGeom prst="rect">
            <a:avLst/>
          </a:prstGeom>
        </p:spPr>
        <p:txBody>
          <a:bodyPr/>
          <a:lstStyle/>
          <a:p>
            <a:r>
              <a:t>Title Text</a:t>
            </a:r>
          </a:p>
        </p:txBody>
      </p:sp>
      <p:sp>
        <p:nvSpPr>
          <p:cNvPr id="70" name="Body Level One…"/>
          <p:cNvSpPr txBox="1">
            <a:spLocks noGrp="1"/>
          </p:cNvSpPr>
          <p:nvPr>
            <p:ph type="body" sz="quarter" idx="1"/>
          </p:nvPr>
        </p:nvSpPr>
        <p:spPr>
          <a:xfrm>
            <a:off x="571500" y="1681163"/>
            <a:ext cx="5157788" cy="823913"/>
          </a:xfrm>
          <a:prstGeom prst="rect">
            <a:avLst/>
          </a:prstGeom>
        </p:spPr>
        <p:txBody>
          <a:bodyPr anchor="b"/>
          <a:lstStyle>
            <a:lvl1pPr marL="0" indent="0">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6096000" y="1681163"/>
            <a:ext cx="5183188" cy="823913"/>
          </a:xfrm>
          <a:prstGeom prst="rect">
            <a:avLst/>
          </a:prstGeom>
        </p:spPr>
        <p:txBody>
          <a:bodyPr anchor="b"/>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5" name="Body Level One…"/>
          <p:cNvSpPr txBox="1">
            <a:spLocks noGrp="1"/>
          </p:cNvSpPr>
          <p:nvPr>
            <p:ph type="body" sz="half" idx="1"/>
          </p:nvPr>
        </p:nvSpPr>
        <p:spPr>
          <a:xfrm>
            <a:off x="5183187" y="987425"/>
            <a:ext cx="6172201" cy="4873625"/>
          </a:xfrm>
          <a:prstGeom prst="rect">
            <a:avLst/>
          </a:prstGeom>
        </p:spPr>
        <p:txBody>
          <a:bodyPr/>
          <a:lstStyle>
            <a:lvl1pPr>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839787" y="2057400"/>
            <a:ext cx="3932238" cy="3811588"/>
          </a:xfrm>
          <a:prstGeom prst="rect">
            <a:avLst/>
          </a:prstGeom>
        </p:spPr>
        <p:txBody>
          <a:body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365125"/>
            <a:ext cx="110490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571500" y="1825625"/>
            <a:ext cx="11049000" cy="4207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66537" y="6431384"/>
            <a:ext cx="153964" cy="135547"/>
          </a:xfrm>
          <a:prstGeom prst="rect">
            <a:avLst/>
          </a:prstGeom>
          <a:ln w="12700">
            <a:miter lim="400000"/>
          </a:ln>
        </p:spPr>
        <p:txBody>
          <a:bodyPr wrap="none" lIns="0" tIns="0" rIns="0" bIns="0"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813174" y="2227481"/>
            <a:ext cx="10334626" cy="1947461"/>
          </a:xfrm>
          <a:prstGeom prst="rect">
            <a:avLst/>
          </a:prstGeom>
        </p:spPr>
        <p:txBody>
          <a:bodyPr/>
          <a:lstStyle/>
          <a:p>
            <a:r>
              <a:rPr dirty="0">
                <a:latin typeface="Times New Roman" panose="02020603050405020304" pitchFamily="18" charset="0"/>
                <a:cs typeface="Times New Roman" panose="02020603050405020304" pitchFamily="18" charset="0"/>
              </a:rPr>
              <a:t>sPHENIX status</a:t>
            </a:r>
          </a:p>
        </p:txBody>
      </p:sp>
      <p:sp>
        <p:nvSpPr>
          <p:cNvPr id="127" name="RHC time meeting &amp; RHIC coordination meeting…"/>
          <p:cNvSpPr txBox="1">
            <a:spLocks noGrp="1"/>
          </p:cNvSpPr>
          <p:nvPr>
            <p:ph type="subTitle" sz="quarter" idx="1"/>
          </p:nvPr>
        </p:nvSpPr>
        <p:spPr>
          <a:xfrm>
            <a:off x="813174" y="5658929"/>
            <a:ext cx="10334626" cy="746185"/>
          </a:xfrm>
          <a:prstGeom prst="rect">
            <a:avLst/>
          </a:prstGeom>
        </p:spPr>
        <p:txBody>
          <a:bodyPr>
            <a:normAutofit lnSpcReduction="10000"/>
          </a:bodyPr>
          <a:lstStyle/>
          <a:p>
            <a:r>
              <a:rPr lang="en-US" sz="2400" dirty="0">
                <a:latin typeface="Times New Roman" panose="02020603050405020304" pitchFamily="18" charset="0"/>
                <a:cs typeface="Times New Roman" panose="02020603050405020304" pitchFamily="18" charset="0"/>
              </a:rPr>
              <a:t>Time </a:t>
            </a:r>
            <a:r>
              <a:rPr sz="2400" dirty="0">
                <a:latin typeface="Times New Roman" panose="02020603050405020304" pitchFamily="18" charset="0"/>
                <a:cs typeface="Times New Roman" panose="02020603050405020304" pitchFamily="18" charset="0"/>
              </a:rPr>
              <a:t>meeting</a:t>
            </a:r>
          </a:p>
          <a:p>
            <a:r>
              <a:rPr lang="en-US" dirty="0">
                <a:latin typeface="Times New Roman" panose="02020603050405020304" pitchFamily="18" charset="0"/>
                <a:cs typeface="Times New Roman" panose="02020603050405020304" pitchFamily="18" charset="0"/>
              </a:rPr>
              <a:t>June</a:t>
            </a:r>
            <a:r>
              <a:rP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a:t>
            </a:r>
            <a:r>
              <a:rPr dirty="0">
                <a:latin typeface="Times New Roman" panose="02020603050405020304" pitchFamily="18" charset="0"/>
                <a:cs typeface="Times New Roman" panose="02020603050405020304" pitchFamily="18" charset="0"/>
              </a:rPr>
              <a:t>, 2024</a:t>
            </a:r>
          </a:p>
        </p:txBody>
      </p:sp>
      <p:sp>
        <p:nvSpPr>
          <p:cNvPr id="128" name="Text Placeholder 4"/>
          <p:cNvSpPr>
            <a:spLocks noGrp="1"/>
          </p:cNvSpPr>
          <p:nvPr>
            <p:ph type="body" idx="21"/>
          </p:nvPr>
        </p:nvSpPr>
        <p:spPr>
          <a:xfrm>
            <a:off x="813174" y="3939468"/>
            <a:ext cx="10334626" cy="12596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defRPr sz="2400">
                <a:solidFill>
                  <a:srgbClr val="FFFFFF"/>
                </a:solidFill>
              </a:defRPr>
            </a:pPr>
            <a:r>
              <a:rPr dirty="0">
                <a:latin typeface="Times New Roman" panose="02020603050405020304" pitchFamily="18" charset="0"/>
                <a:cs typeface="Times New Roman" panose="02020603050405020304" pitchFamily="18" charset="0"/>
              </a:rPr>
              <a:t>Kin Yip</a:t>
            </a:r>
          </a:p>
          <a:p>
            <a:pPr marL="0" indent="0">
              <a:defRPr sz="2400">
                <a:solidFill>
                  <a:srgbClr val="FFFFFF"/>
                </a:solidFill>
              </a:defRPr>
            </a:pPr>
            <a:r>
              <a:rPr dirty="0">
                <a:latin typeface="Times New Roman" panose="02020603050405020304" pitchFamily="18" charset="0"/>
                <a:cs typeface="Times New Roman" panose="02020603050405020304" pitchFamily="18" charset="0"/>
              </a:rPr>
              <a:t>sPHENIX Director</a:t>
            </a:r>
            <a:r>
              <a:rPr lang="en-US" dirty="0">
                <a:latin typeface="Times New Roman" panose="02020603050405020304" pitchFamily="18" charset="0"/>
                <a:cs typeface="Times New Roman" panose="02020603050405020304" pitchFamily="18" charset="0"/>
              </a:rPr>
              <a:t> of Operations </a:t>
            </a:r>
            <a:endParaRPr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8388B72-A781-1CF5-8AD5-9EDBF0B53CBB}"/>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6DA0A0-F59B-315F-2E2A-3CDCA18C8CD3}"/>
              </a:ext>
            </a:extLst>
          </p:cNvPr>
          <p:cNvSpPr txBox="1"/>
          <p:nvPr/>
        </p:nvSpPr>
        <p:spPr>
          <a:xfrm>
            <a:off x="3075940" y="3208774"/>
            <a:ext cx="6151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4" name="TPC status">
            <a:extLst>
              <a:ext uri="{FF2B5EF4-FFF2-40B4-BE49-F238E27FC236}">
                <a16:creationId xmlns:a16="http://schemas.microsoft.com/office/drawing/2014/main" id="{04CEE190-A2C5-C483-09EA-25E944D9B152}"/>
              </a:ext>
            </a:extLst>
          </p:cNvPr>
          <p:cNvSpPr txBox="1">
            <a:spLocks/>
          </p:cNvSpPr>
          <p:nvPr/>
        </p:nvSpPr>
        <p:spPr>
          <a:xfrm>
            <a:off x="335280" y="-517985"/>
            <a:ext cx="11285222" cy="1937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50000"/>
              </a:lnSpc>
            </a:pPr>
            <a:r>
              <a:rPr lang="en-US" sz="3800" dirty="0">
                <a:solidFill>
                  <a:srgbClr val="006666"/>
                </a:solidFill>
                <a:latin typeface="Times New Roman" panose="02020603050405020304" pitchFamily="18" charset="0"/>
                <a:cs typeface="Times New Roman" panose="02020603050405020304" pitchFamily="18" charset="0"/>
              </a:rPr>
              <a:t>Status of </a:t>
            </a:r>
            <a:r>
              <a:rPr lang="en-US" sz="3800" dirty="0" err="1">
                <a:solidFill>
                  <a:srgbClr val="006666"/>
                </a:solidFill>
                <a:latin typeface="Times New Roman" panose="02020603050405020304" pitchFamily="18" charset="0"/>
                <a:cs typeface="Times New Roman" panose="02020603050405020304" pitchFamily="18" charset="0"/>
              </a:rPr>
              <a:t>sPHENIX</a:t>
            </a:r>
            <a:r>
              <a:rPr lang="en-US" sz="3800" dirty="0">
                <a:solidFill>
                  <a:srgbClr val="006666"/>
                </a:solidFill>
                <a:latin typeface="Times New Roman" panose="02020603050405020304" pitchFamily="18" charset="0"/>
                <a:cs typeface="Times New Roman" panose="02020603050405020304" pitchFamily="18" charset="0"/>
              </a:rPr>
              <a:t>:</a:t>
            </a:r>
            <a:r>
              <a:rPr lang="en-US" altLang="zh-TW" sz="3800" dirty="0">
                <a:solidFill>
                  <a:srgbClr val="006666"/>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TW" sz="3800" dirty="0">
                <a:solidFill>
                  <a:srgbClr val="006666"/>
                </a:solidFill>
                <a:latin typeface="Times New Roman" panose="02020603050405020304" pitchFamily="18" charset="0"/>
                <a:cs typeface="Times New Roman" panose="02020603050405020304" pitchFamily="18" charset="0"/>
              </a:rPr>
              <a:t>Physics Running</a:t>
            </a:r>
            <a:endParaRPr lang="en-US" sz="3800" dirty="0">
              <a:solidFill>
                <a:srgbClr val="7030A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6" name="Google Shape;108;p21">
            <a:extLst>
              <a:ext uri="{FF2B5EF4-FFF2-40B4-BE49-F238E27FC236}">
                <a16:creationId xmlns:a16="http://schemas.microsoft.com/office/drawing/2014/main" id="{39F605F5-5F9A-882E-3F88-918404B033D7}"/>
              </a:ext>
            </a:extLst>
          </p:cNvPr>
          <p:cNvSpPr txBox="1">
            <a:spLocks/>
          </p:cNvSpPr>
          <p:nvPr/>
        </p:nvSpPr>
        <p:spPr>
          <a:xfrm>
            <a:off x="409303" y="770917"/>
            <a:ext cx="11287398" cy="4970963"/>
          </a:xfrm>
          <a:prstGeom prst="rect">
            <a:avLst/>
          </a:prstGeom>
          <a:solidFill>
            <a:schemeClr val="bg1"/>
          </a:solidFill>
        </p:spPr>
        <p:txBody>
          <a:bodyPr>
            <a:noAutofit/>
          </a:bodyPr>
          <a:lst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a:lstStyle>
          <a:p>
            <a:pPr marL="91440" indent="0" defTabSz="612648" hangingPunct="1">
              <a:spcBef>
                <a:spcPts val="300"/>
              </a:spcBef>
              <a:spcAft>
                <a:spcPts val="300"/>
              </a:spcAft>
              <a:buFont typeface="Arial" panose="020B0604020202020204" pitchFamily="34" charset="0"/>
              <a:buChar char="•"/>
              <a:defRPr sz="2144"/>
            </a:pPr>
            <a:r>
              <a:rPr lang="en-US" sz="2750" dirty="0">
                <a:solidFill>
                  <a:srgbClr val="002060"/>
                </a:solidFill>
                <a:latin typeface="Times New Roman" panose="02020603050405020304" pitchFamily="18" charset="0"/>
                <a:cs typeface="Times New Roman" panose="02020603050405020304" pitchFamily="18" charset="0"/>
              </a:rPr>
              <a:t> </a:t>
            </a:r>
            <a:r>
              <a:rPr lang="en-US" sz="2750" i="0" u="none" strike="noStrike" dirty="0">
                <a:solidFill>
                  <a:srgbClr val="002060"/>
                </a:solidFill>
                <a:effectLst/>
                <a:latin typeface="Times New Roman" panose="02020603050405020304" pitchFamily="18" charset="0"/>
                <a:cs typeface="Times New Roman" panose="02020603050405020304" pitchFamily="18" charset="0"/>
              </a:rPr>
              <a:t>Global Timing Module/Global Level</a:t>
            </a:r>
            <a:r>
              <a:rPr lang="en-US" sz="2750" dirty="0">
                <a:solidFill>
                  <a:srgbClr val="002060"/>
                </a:solidFill>
                <a:latin typeface="Times New Roman" panose="02020603050405020304" pitchFamily="18" charset="0"/>
                <a:cs typeface="Times New Roman" panose="02020603050405020304" pitchFamily="18" charset="0"/>
              </a:rPr>
              <a:t> 1 </a:t>
            </a:r>
            <a:r>
              <a:rPr lang="en-US" sz="2750" b="0" i="0" u="none" strike="noStrike" dirty="0">
                <a:solidFill>
                  <a:srgbClr val="002060"/>
                </a:solidFill>
                <a:effectLst/>
                <a:latin typeface="Times New Roman" panose="02020603050405020304" pitchFamily="18" charset="0"/>
                <a:cs typeface="Times New Roman" panose="02020603050405020304" pitchFamily="18" charset="0"/>
              </a:rPr>
              <a:t>has been upgraded to firmware v66. This fixes the live/scaler trigger vectors that are now available and verified to work.</a:t>
            </a:r>
          </a:p>
          <a:p>
            <a:pPr marL="929640" lvl="1" indent="-342900" defTabSz="612648" hangingPunct="1">
              <a:spcBef>
                <a:spcPts val="300"/>
              </a:spcBef>
              <a:spcAft>
                <a:spcPts val="300"/>
              </a:spcAft>
              <a:buFont typeface="Courier New" panose="02070309020205020404" pitchFamily="49" charset="0"/>
              <a:buChar char="o"/>
              <a:defRPr sz="2144"/>
            </a:pPr>
            <a:r>
              <a:rPr lang="en-US" sz="2750" dirty="0">
                <a:solidFill>
                  <a:srgbClr val="000066"/>
                </a:solidFill>
                <a:latin typeface="Times New Roman" panose="02020603050405020304" pitchFamily="18" charset="0"/>
                <a:cs typeface="Times New Roman" panose="02020603050405020304" pitchFamily="18" charset="0"/>
              </a:rPr>
              <a:t>This finally allows us to reliably put in various trigger mixes in data taking that we can easily identify in data reconstruction.</a:t>
            </a:r>
            <a:endParaRPr lang="en-US" sz="2750" b="0" i="0" u="none" strike="noStrike" dirty="0">
              <a:solidFill>
                <a:srgbClr val="000066"/>
              </a:solidFill>
              <a:effectLst/>
              <a:latin typeface="Times New Roman" panose="02020603050405020304" pitchFamily="18" charset="0"/>
              <a:cs typeface="Times New Roman" panose="02020603050405020304" pitchFamily="18" charset="0"/>
            </a:endParaRPr>
          </a:p>
          <a:p>
            <a:pPr marL="91440" indent="0" defTabSz="612648" hangingPunct="1">
              <a:spcBef>
                <a:spcPts val="300"/>
              </a:spcBef>
              <a:spcAft>
                <a:spcPts val="300"/>
              </a:spcAft>
              <a:defRPr sz="2144"/>
            </a:pPr>
            <a:endParaRPr lang="en-US" sz="2750" b="0" i="0" u="none" strike="noStrike" dirty="0">
              <a:solidFill>
                <a:srgbClr val="000066"/>
              </a:solidFill>
              <a:effectLst/>
              <a:latin typeface="Times New Roman" panose="02020603050405020304" pitchFamily="18" charset="0"/>
              <a:cs typeface="Times New Roman" panose="02020603050405020304" pitchFamily="18" charset="0"/>
            </a:endParaRPr>
          </a:p>
          <a:p>
            <a:pPr marL="91440" indent="0" defTabSz="612648" hangingPunct="1">
              <a:spcBef>
                <a:spcPts val="300"/>
              </a:spcBef>
              <a:spcAft>
                <a:spcPts val="300"/>
              </a:spcAft>
              <a:buFont typeface="Arial" panose="020B0604020202020204" pitchFamily="34" charset="0"/>
              <a:buChar char="•"/>
              <a:defRPr sz="2144"/>
            </a:pPr>
            <a:r>
              <a:rPr lang="en-US" sz="2750" dirty="0">
                <a:solidFill>
                  <a:srgbClr val="000066"/>
                </a:solidFill>
                <a:latin typeface="Times New Roman" panose="02020603050405020304" pitchFamily="18" charset="0"/>
                <a:cs typeface="Times New Roman" panose="02020603050405020304" pitchFamily="18" charset="0"/>
              </a:rPr>
              <a:t> The TPC group have continued to work towards a set of sustainable working points, including High Voltages and temperature/dew-points.</a:t>
            </a:r>
          </a:p>
          <a:p>
            <a:pPr marL="91440" indent="0" defTabSz="612648" hangingPunct="1">
              <a:spcBef>
                <a:spcPts val="300"/>
              </a:spcBef>
              <a:spcAft>
                <a:spcPts val="300"/>
              </a:spcAft>
              <a:buFont typeface="Arial" panose="020B0604020202020204" pitchFamily="34" charset="0"/>
              <a:buChar char="•"/>
              <a:defRPr sz="2144"/>
            </a:pPr>
            <a:endParaRPr lang="en-US" sz="2750" dirty="0">
              <a:solidFill>
                <a:srgbClr val="000066"/>
              </a:solidFill>
              <a:latin typeface="Times New Roman" panose="02020603050405020304" pitchFamily="18" charset="0"/>
              <a:cs typeface="Times New Roman" panose="02020603050405020304" pitchFamily="18" charset="0"/>
            </a:endParaRPr>
          </a:p>
          <a:p>
            <a:pPr marL="91440" indent="0" defTabSz="612648" hangingPunct="1">
              <a:spcBef>
                <a:spcPts val="300"/>
              </a:spcBef>
              <a:spcAft>
                <a:spcPts val="300"/>
              </a:spcAft>
              <a:buFont typeface="Arial" panose="020B0604020202020204" pitchFamily="34" charset="0"/>
              <a:buChar char="•"/>
              <a:defRPr sz="2144"/>
            </a:pPr>
            <a:r>
              <a:rPr lang="en-US" sz="2750" dirty="0">
                <a:solidFill>
                  <a:srgbClr val="000066"/>
                </a:solidFill>
                <a:latin typeface="Times New Roman" panose="02020603050405020304" pitchFamily="18" charset="0"/>
                <a:cs typeface="Times New Roman" panose="02020603050405020304" pitchFamily="18" charset="0"/>
              </a:rPr>
              <a:t> Detector groups (esp. TPC and MVTX) are all trying to cope with and understand the beam backgrounds.  E.g. the beam may contribute to the sparking in TPC.  This is why we asked for single-beam to study the beam effects on TPC and MVTX.</a:t>
            </a:r>
          </a:p>
        </p:txBody>
      </p:sp>
    </p:spTree>
    <p:extLst>
      <p:ext uri="{BB962C8B-B14F-4D97-AF65-F5344CB8AC3E}">
        <p14:creationId xmlns:p14="http://schemas.microsoft.com/office/powerpoint/2010/main" val="30772892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6DA0A0-F59B-315F-2E2A-3CDCA18C8CD3}"/>
              </a:ext>
            </a:extLst>
          </p:cNvPr>
          <p:cNvSpPr txBox="1"/>
          <p:nvPr/>
        </p:nvSpPr>
        <p:spPr>
          <a:xfrm>
            <a:off x="3075940" y="3208774"/>
            <a:ext cx="6151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4" name="TPC status">
            <a:extLst>
              <a:ext uri="{FF2B5EF4-FFF2-40B4-BE49-F238E27FC236}">
                <a16:creationId xmlns:a16="http://schemas.microsoft.com/office/drawing/2014/main" id="{04CEE190-A2C5-C483-09EA-25E944D9B152}"/>
              </a:ext>
            </a:extLst>
          </p:cNvPr>
          <p:cNvSpPr txBox="1">
            <a:spLocks/>
          </p:cNvSpPr>
          <p:nvPr/>
        </p:nvSpPr>
        <p:spPr>
          <a:xfrm>
            <a:off x="335279" y="-247650"/>
            <a:ext cx="11521441" cy="1447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50000"/>
              </a:lnSpc>
            </a:pPr>
            <a:r>
              <a:rPr lang="en-US" sz="3800" dirty="0">
                <a:solidFill>
                  <a:srgbClr val="002060"/>
                </a:solidFill>
                <a:latin typeface="Times New Roman" panose="02020603050405020304" pitchFamily="18" charset="0"/>
                <a:cs typeface="Times New Roman" panose="02020603050405020304" pitchFamily="18" charset="0"/>
              </a:rPr>
              <a:t>TPC dimensions and backgrounds</a:t>
            </a: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a:xfrm>
            <a:off x="11856720" y="6612359"/>
            <a:ext cx="153964" cy="135547"/>
          </a:xfrm>
        </p:spPr>
        <p:txBody>
          <a:bodyPr/>
          <a:lstStyle/>
          <a:p>
            <a:fld id="{86CB4B4D-7CA3-9044-876B-883B54F8677D}" type="slidenum">
              <a:rPr lang="en-US" smtClean="0"/>
              <a:t>3</a:t>
            </a:fld>
            <a:endParaRPr lang="en-US" dirty="0"/>
          </a:p>
        </p:txBody>
      </p:sp>
      <p:pic>
        <p:nvPicPr>
          <p:cNvPr id="7" name="Picture 6">
            <a:extLst>
              <a:ext uri="{FF2B5EF4-FFF2-40B4-BE49-F238E27FC236}">
                <a16:creationId xmlns:a16="http://schemas.microsoft.com/office/drawing/2014/main" id="{54D61031-5D5F-42BC-F666-72C3AA746613}"/>
              </a:ext>
            </a:extLst>
          </p:cNvPr>
          <p:cNvPicPr>
            <a:picLocks noChangeAspect="1"/>
          </p:cNvPicPr>
          <p:nvPr/>
        </p:nvPicPr>
        <p:blipFill>
          <a:blip r:embed="rId2"/>
          <a:stretch>
            <a:fillRect/>
          </a:stretch>
        </p:blipFill>
        <p:spPr>
          <a:xfrm>
            <a:off x="141698" y="711081"/>
            <a:ext cx="5561418" cy="3441617"/>
          </a:xfrm>
          <a:prstGeom prst="rect">
            <a:avLst/>
          </a:prstGeom>
        </p:spPr>
      </p:pic>
      <p:pic>
        <p:nvPicPr>
          <p:cNvPr id="2" name="Picture 1">
            <a:extLst>
              <a:ext uri="{FF2B5EF4-FFF2-40B4-BE49-F238E27FC236}">
                <a16:creationId xmlns:a16="http://schemas.microsoft.com/office/drawing/2014/main" id="{D1A0D4E4-F256-17A9-79AA-7CCB199F8539}"/>
              </a:ext>
            </a:extLst>
          </p:cNvPr>
          <p:cNvPicPr>
            <a:picLocks noChangeAspect="1"/>
          </p:cNvPicPr>
          <p:nvPr/>
        </p:nvPicPr>
        <p:blipFill>
          <a:blip r:embed="rId3"/>
          <a:stretch>
            <a:fillRect/>
          </a:stretch>
        </p:blipFill>
        <p:spPr>
          <a:xfrm>
            <a:off x="5115659" y="3331122"/>
            <a:ext cx="6963218" cy="3137931"/>
          </a:xfrm>
          <a:prstGeom prst="rect">
            <a:avLst/>
          </a:prstGeom>
          <a:ln>
            <a:solidFill>
              <a:schemeClr val="tx1"/>
            </a:solidFill>
          </a:ln>
        </p:spPr>
      </p:pic>
      <p:sp>
        <p:nvSpPr>
          <p:cNvPr id="8" name="TextBox 7">
            <a:extLst>
              <a:ext uri="{FF2B5EF4-FFF2-40B4-BE49-F238E27FC236}">
                <a16:creationId xmlns:a16="http://schemas.microsoft.com/office/drawing/2014/main" id="{7CD875F5-E7CA-D8D0-F35C-80CE6C7B28C3}"/>
              </a:ext>
            </a:extLst>
          </p:cNvPr>
          <p:cNvSpPr txBox="1"/>
          <p:nvPr/>
        </p:nvSpPr>
        <p:spPr>
          <a:xfrm>
            <a:off x="7715250" y="2432022"/>
            <a:ext cx="3311161"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99"/>
                </a:solidFill>
                <a:effectLst/>
                <a:uFillTx/>
                <a:latin typeface="Times New Roman" panose="02020603050405020304" pitchFamily="18" charset="0"/>
                <a:cs typeface="Times New Roman" panose="02020603050405020304" pitchFamily="18" charset="0"/>
                <a:sym typeface="Arial"/>
              </a:rPr>
              <a:t>Horizontal tracks in TPC</a:t>
            </a:r>
          </a:p>
        </p:txBody>
      </p:sp>
    </p:spTree>
    <p:extLst>
      <p:ext uri="{BB962C8B-B14F-4D97-AF65-F5344CB8AC3E}">
        <p14:creationId xmlns:p14="http://schemas.microsoft.com/office/powerpoint/2010/main" val="35145025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CD85-1423-F0A9-E0AC-2FBA8E591381}"/>
              </a:ext>
            </a:extLst>
          </p:cNvPr>
          <p:cNvSpPr>
            <a:spLocks noGrp="1"/>
          </p:cNvSpPr>
          <p:nvPr>
            <p:ph type="title"/>
          </p:nvPr>
        </p:nvSpPr>
        <p:spPr>
          <a:xfrm>
            <a:off x="283028" y="93854"/>
            <a:ext cx="12013756" cy="1325563"/>
          </a:xfrm>
        </p:spPr>
        <p:txBody>
          <a:bodyPr>
            <a:normAutofit fontScale="90000"/>
          </a:bodyPr>
          <a:lstStyle/>
          <a:p>
            <a:r>
              <a:rPr lang="en-US" b="0" dirty="0">
                <a:latin typeface="Times New Roman" panose="02020603050405020304" pitchFamily="18" charset="0"/>
                <a:cs typeface="Times New Roman" panose="02020603050405020304" pitchFamily="18" charset="0"/>
              </a:rPr>
              <a:t>TPC humidity issue has been improved after we replaced air-conditioners with dehumidifiers in the north bore</a:t>
            </a:r>
          </a:p>
        </p:txBody>
      </p:sp>
      <p:pic>
        <p:nvPicPr>
          <p:cNvPr id="7" name="Picture 6" descr="A screenshot of a computer&#10;&#10;Description automatically generated">
            <a:extLst>
              <a:ext uri="{FF2B5EF4-FFF2-40B4-BE49-F238E27FC236}">
                <a16:creationId xmlns:a16="http://schemas.microsoft.com/office/drawing/2014/main" id="{0E481DCE-220E-5FBD-41A3-7105CD187BBD}"/>
              </a:ext>
            </a:extLst>
          </p:cNvPr>
          <p:cNvPicPr>
            <a:picLocks noChangeAspect="1"/>
          </p:cNvPicPr>
          <p:nvPr/>
        </p:nvPicPr>
        <p:blipFill>
          <a:blip r:embed="rId2"/>
          <a:stretch>
            <a:fillRect/>
          </a:stretch>
        </p:blipFill>
        <p:spPr>
          <a:xfrm>
            <a:off x="679029" y="1518751"/>
            <a:ext cx="7709637" cy="4273754"/>
          </a:xfrm>
          <a:prstGeom prst="rect">
            <a:avLst/>
          </a:prstGeom>
        </p:spPr>
      </p:pic>
      <p:cxnSp>
        <p:nvCxnSpPr>
          <p:cNvPr id="8" name="Straight Connector 7">
            <a:extLst>
              <a:ext uri="{FF2B5EF4-FFF2-40B4-BE49-F238E27FC236}">
                <a16:creationId xmlns:a16="http://schemas.microsoft.com/office/drawing/2014/main" id="{8888F877-97C8-0637-3D34-79F369A3A013}"/>
              </a:ext>
            </a:extLst>
          </p:cNvPr>
          <p:cNvCxnSpPr/>
          <p:nvPr/>
        </p:nvCxnSpPr>
        <p:spPr>
          <a:xfrm>
            <a:off x="4007364" y="1550045"/>
            <a:ext cx="0" cy="44057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FEA6DC-9A58-66C9-A80E-1F93635FC715}"/>
              </a:ext>
            </a:extLst>
          </p:cNvPr>
          <p:cNvSpPr txBox="1"/>
          <p:nvPr/>
        </p:nvSpPr>
        <p:spPr>
          <a:xfrm>
            <a:off x="385948" y="6123733"/>
            <a:ext cx="7047122" cy="443198"/>
          </a:xfrm>
          <a:prstGeom prst="rect">
            <a:avLst/>
          </a:prstGeom>
          <a:noFill/>
        </p:spPr>
        <p:txBody>
          <a:bodyPr wrap="none" rtlCol="0">
            <a:spAutoFit/>
          </a:bodyPr>
          <a:lstStyle/>
          <a:p>
            <a:r>
              <a:rPr lang="en-US" sz="2280" dirty="0">
                <a:solidFill>
                  <a:srgbClr val="FF0000"/>
                </a:solidFill>
                <a:latin typeface="Times New Roman" panose="02020603050405020304" pitchFamily="18" charset="0"/>
                <a:cs typeface="Times New Roman" panose="02020603050405020304" pitchFamily="18" charset="0"/>
              </a:rPr>
              <a:t>Replace north portable air conditioners with dehumidifiers</a:t>
            </a:r>
          </a:p>
        </p:txBody>
      </p:sp>
      <p:cxnSp>
        <p:nvCxnSpPr>
          <p:cNvPr id="13" name="Straight Arrow Connector 12">
            <a:extLst>
              <a:ext uri="{FF2B5EF4-FFF2-40B4-BE49-F238E27FC236}">
                <a16:creationId xmlns:a16="http://schemas.microsoft.com/office/drawing/2014/main" id="{66A720D0-6E04-7E72-5EF7-CD65DBC22519}"/>
              </a:ext>
            </a:extLst>
          </p:cNvPr>
          <p:cNvCxnSpPr>
            <a:cxnSpLocks/>
          </p:cNvCxnSpPr>
          <p:nvPr/>
        </p:nvCxnSpPr>
        <p:spPr>
          <a:xfrm flipH="1">
            <a:off x="5780314" y="3399766"/>
            <a:ext cx="2993572" cy="1463965"/>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E35BD4-B250-EA82-216F-7894EAF04785}"/>
              </a:ext>
            </a:extLst>
          </p:cNvPr>
          <p:cNvCxnSpPr>
            <a:cxnSpLocks/>
          </p:cNvCxnSpPr>
          <p:nvPr/>
        </p:nvCxnSpPr>
        <p:spPr>
          <a:xfrm flipH="1">
            <a:off x="5898959" y="2057808"/>
            <a:ext cx="3299470" cy="14228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DCEF3B-FE18-FF95-374A-501E88936759}"/>
              </a:ext>
            </a:extLst>
          </p:cNvPr>
          <p:cNvSpPr txBox="1"/>
          <p:nvPr/>
        </p:nvSpPr>
        <p:spPr>
          <a:xfrm>
            <a:off x="9186691" y="1675368"/>
            <a:ext cx="1093569" cy="446276"/>
          </a:xfrm>
          <a:prstGeom prst="rect">
            <a:avLst/>
          </a:prstGeom>
          <a:noFill/>
        </p:spPr>
        <p:txBody>
          <a:bodyPr wrap="none" rtlCol="0">
            <a:spAutoFit/>
          </a:bodyPr>
          <a:lstStyle/>
          <a:p>
            <a:r>
              <a:rPr lang="en-US" sz="2300" dirty="0">
                <a:solidFill>
                  <a:srgbClr val="0070C0"/>
                </a:solidFill>
                <a:latin typeface="Times New Roman" panose="02020603050405020304" pitchFamily="18" charset="0"/>
                <a:cs typeface="Times New Roman" panose="02020603050405020304" pitchFamily="18" charset="0"/>
              </a:rPr>
              <a:t>TPC on</a:t>
            </a:r>
          </a:p>
        </p:txBody>
      </p:sp>
      <p:sp>
        <p:nvSpPr>
          <p:cNvPr id="6" name="Slide Number Placeholder 5">
            <a:extLst>
              <a:ext uri="{FF2B5EF4-FFF2-40B4-BE49-F238E27FC236}">
                <a16:creationId xmlns:a16="http://schemas.microsoft.com/office/drawing/2014/main" id="{88FEAA64-8941-3D6E-AC56-8FA5BA3C60D4}"/>
              </a:ext>
            </a:extLst>
          </p:cNvPr>
          <p:cNvSpPr>
            <a:spLocks noGrp="1"/>
          </p:cNvSpPr>
          <p:nvPr>
            <p:ph type="sldNum" sz="quarter" idx="2"/>
          </p:nvPr>
        </p:nvSpPr>
        <p:spPr/>
        <p:txBody>
          <a:bodyPr/>
          <a:lstStyle/>
          <a:p>
            <a:fld id="{86CB4B4D-7CA3-9044-876B-883B54F8677D}" type="slidenum">
              <a:rPr lang="en-US" smtClean="0"/>
              <a:t>4</a:t>
            </a:fld>
            <a:endParaRPr lang="en-US"/>
          </a:p>
        </p:txBody>
      </p:sp>
      <p:sp>
        <p:nvSpPr>
          <p:cNvPr id="10" name="TextBox 9">
            <a:extLst>
              <a:ext uri="{FF2B5EF4-FFF2-40B4-BE49-F238E27FC236}">
                <a16:creationId xmlns:a16="http://schemas.microsoft.com/office/drawing/2014/main" id="{0FCA9213-291D-5039-E70F-CC6EAB961309}"/>
              </a:ext>
            </a:extLst>
          </p:cNvPr>
          <p:cNvSpPr txBox="1"/>
          <p:nvPr/>
        </p:nvSpPr>
        <p:spPr>
          <a:xfrm>
            <a:off x="8673452" y="2885906"/>
            <a:ext cx="3811728" cy="794064"/>
          </a:xfrm>
          <a:prstGeom prst="rect">
            <a:avLst/>
          </a:prstGeom>
          <a:noFill/>
        </p:spPr>
        <p:txBody>
          <a:bodyPr wrap="square" rtlCol="0">
            <a:spAutoFit/>
          </a:bodyPr>
          <a:lstStyle/>
          <a:p>
            <a:r>
              <a:rPr lang="en-US" sz="2280" dirty="0">
                <a:solidFill>
                  <a:schemeClr val="tx1"/>
                </a:solidFill>
                <a:latin typeface="Times New Roman" panose="02020603050405020304" pitchFamily="18" charset="0"/>
                <a:cs typeface="Times New Roman" panose="02020603050405020304" pitchFamily="18" charset="0"/>
              </a:rPr>
              <a:t>Dew point sensors inside the magnet bore</a:t>
            </a:r>
          </a:p>
        </p:txBody>
      </p:sp>
      <p:sp>
        <p:nvSpPr>
          <p:cNvPr id="4" name="TextBox 3">
            <a:extLst>
              <a:ext uri="{FF2B5EF4-FFF2-40B4-BE49-F238E27FC236}">
                <a16:creationId xmlns:a16="http://schemas.microsoft.com/office/drawing/2014/main" id="{356C956B-74C9-39C9-5410-C4F565DC27B0}"/>
              </a:ext>
            </a:extLst>
          </p:cNvPr>
          <p:cNvSpPr txBox="1"/>
          <p:nvPr/>
        </p:nvSpPr>
        <p:spPr>
          <a:xfrm>
            <a:off x="8441512" y="4766158"/>
            <a:ext cx="3811728" cy="794064"/>
          </a:xfrm>
          <a:prstGeom prst="rect">
            <a:avLst/>
          </a:prstGeom>
          <a:noFill/>
        </p:spPr>
        <p:txBody>
          <a:bodyPr wrap="square" rtlCol="0">
            <a:spAutoFit/>
          </a:bodyPr>
          <a:lstStyle/>
          <a:p>
            <a:r>
              <a:rPr lang="en-US" sz="2280" dirty="0">
                <a:solidFill>
                  <a:srgbClr val="00B050"/>
                </a:solidFill>
                <a:latin typeface="Times New Roman" panose="02020603050405020304" pitchFamily="18" charset="0"/>
                <a:cs typeface="Times New Roman" panose="02020603050405020304" pitchFamily="18" charset="0"/>
              </a:rPr>
              <a:t>Thanks Marianna (ES&amp;F) for lending us the dehumidifiers.</a:t>
            </a:r>
          </a:p>
        </p:txBody>
      </p:sp>
    </p:spTree>
    <p:extLst>
      <p:ext uri="{BB962C8B-B14F-4D97-AF65-F5344CB8AC3E}">
        <p14:creationId xmlns:p14="http://schemas.microsoft.com/office/powerpoint/2010/main" val="13654182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86902B-80DF-D0AD-48C4-06FCF4EE46E2}"/>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0F6FC6">
                    <a:lumMod val="50000"/>
                  </a:srgbClr>
                </a:solidFill>
                <a:effectLst/>
                <a:uLnTx/>
                <a:uFillTx/>
                <a:latin typeface="Arial" pitchFamily="34" charset="0"/>
                <a:ea typeface="宋体" panose="02010600030101010101" pitchFamily="2" charset="-122"/>
                <a:cs typeface="Arial" pitchFamily="34" charset="0"/>
              </a:rPr>
              <a:t>Run24 Readiness</a:t>
            </a:r>
            <a:endParaRPr kumimoji="0" lang="en-US" sz="900" b="0" i="0" u="none" strike="noStrike" kern="1200" cap="none" spc="0" normalizeH="0" baseline="0" noProof="0" dirty="0">
              <a:ln>
                <a:noFill/>
              </a:ln>
              <a:solidFill>
                <a:srgbClr val="0F6FC6">
                  <a:lumMod val="50000"/>
                </a:srgbClr>
              </a:solidFill>
              <a:effectLst/>
              <a:uLnTx/>
              <a:uFillTx/>
              <a:latin typeface="Arial" pitchFamily="34" charset="0"/>
              <a:ea typeface="+mn-ea"/>
              <a:cs typeface="Arial" pitchFamily="34" charset="0"/>
            </a:endParaRPr>
          </a:p>
        </p:txBody>
      </p:sp>
      <p:sp>
        <p:nvSpPr>
          <p:cNvPr id="5" name="Slide Number Placeholder 4">
            <a:extLst>
              <a:ext uri="{FF2B5EF4-FFF2-40B4-BE49-F238E27FC236}">
                <a16:creationId xmlns:a16="http://schemas.microsoft.com/office/drawing/2014/main" id="{0617AE9B-AF57-F865-DFEC-4710A0B859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E73889-8752-428C-A11C-8679396BAC9B}" type="slidenum">
              <a:rPr kumimoji="0" lang="en-US" sz="900" b="0" i="0" u="none" strike="noStrike" kern="1200" cap="none" spc="0" normalizeH="0" baseline="0" noProof="0" smtClean="0">
                <a:ln>
                  <a:noFill/>
                </a:ln>
                <a:solidFill>
                  <a:srgbClr val="0F6FC6">
                    <a:lumMod val="50000"/>
                  </a:srgbClr>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F6FC6">
                  <a:lumMod val="50000"/>
                </a:srgbClr>
              </a:solidFill>
              <a:effectLst/>
              <a:uLnTx/>
              <a:uFillTx/>
              <a:latin typeface="Arial" pitchFamily="34" charset="0"/>
              <a:ea typeface="+mn-ea"/>
              <a:cs typeface="Arial" pitchFamily="34" charset="0"/>
            </a:endParaRPr>
          </a:p>
        </p:txBody>
      </p:sp>
      <p:sp>
        <p:nvSpPr>
          <p:cNvPr id="6" name="Title 5">
            <a:extLst>
              <a:ext uri="{FF2B5EF4-FFF2-40B4-BE49-F238E27FC236}">
                <a16:creationId xmlns:a16="http://schemas.microsoft.com/office/drawing/2014/main" id="{8F0B77B9-675C-9273-D14B-F6909C5CB58D}"/>
              </a:ext>
            </a:extLst>
          </p:cNvPr>
          <p:cNvSpPr>
            <a:spLocks noGrp="1"/>
          </p:cNvSpPr>
          <p:nvPr>
            <p:ph type="title"/>
          </p:nvPr>
        </p:nvSpPr>
        <p:spPr>
          <a:xfrm>
            <a:off x="329697" y="67614"/>
            <a:ext cx="11049000" cy="1325563"/>
          </a:xfrm>
        </p:spPr>
        <p:txBody>
          <a:bodyPr/>
          <a:lstStyle/>
          <a:p>
            <a:r>
              <a:rPr lang="en-US" dirty="0">
                <a:solidFill>
                  <a:srgbClr val="002060"/>
                </a:solidFill>
                <a:latin typeface="Times New Roman" panose="02020603050405020304" pitchFamily="18" charset="0"/>
                <a:cs typeface="Times New Roman" panose="02020603050405020304" pitchFamily="18" charset="0"/>
              </a:rPr>
              <a:t>Sophisticated monitoring for TPC</a:t>
            </a:r>
          </a:p>
        </p:txBody>
      </p:sp>
      <p:pic>
        <p:nvPicPr>
          <p:cNvPr id="8" name="Picture 7">
            <a:extLst>
              <a:ext uri="{FF2B5EF4-FFF2-40B4-BE49-F238E27FC236}">
                <a16:creationId xmlns:a16="http://schemas.microsoft.com/office/drawing/2014/main" id="{514049E9-7B3E-E80A-A9C0-4F1B59D27AF0}"/>
              </a:ext>
            </a:extLst>
          </p:cNvPr>
          <p:cNvPicPr>
            <a:picLocks noChangeAspect="1"/>
          </p:cNvPicPr>
          <p:nvPr/>
        </p:nvPicPr>
        <p:blipFill>
          <a:blip r:embed="rId2"/>
          <a:stretch>
            <a:fillRect/>
          </a:stretch>
        </p:blipFill>
        <p:spPr>
          <a:xfrm>
            <a:off x="0" y="1723378"/>
            <a:ext cx="3924479" cy="287538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5345FAE-9EF8-CB30-5CFC-01993F7BE65C}"/>
              </a:ext>
            </a:extLst>
          </p:cNvPr>
          <p:cNvPicPr>
            <a:picLocks noChangeAspect="1"/>
          </p:cNvPicPr>
          <p:nvPr/>
        </p:nvPicPr>
        <p:blipFill>
          <a:blip r:embed="rId3"/>
          <a:stretch>
            <a:fillRect/>
          </a:stretch>
        </p:blipFill>
        <p:spPr>
          <a:xfrm>
            <a:off x="8443253" y="1696616"/>
            <a:ext cx="3744081" cy="287538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0AF2584-B4D3-E791-8F64-AADEE48F7A9B}"/>
              </a:ext>
            </a:extLst>
          </p:cNvPr>
          <p:cNvPicPr>
            <a:picLocks noChangeAspect="1"/>
          </p:cNvPicPr>
          <p:nvPr/>
        </p:nvPicPr>
        <p:blipFill>
          <a:blip r:embed="rId4"/>
          <a:stretch>
            <a:fillRect/>
          </a:stretch>
        </p:blipFill>
        <p:spPr>
          <a:xfrm>
            <a:off x="3984631" y="1696616"/>
            <a:ext cx="4309329" cy="287538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E3A3220-46C4-D2C5-90E6-245A4B5C09A1}"/>
              </a:ext>
            </a:extLst>
          </p:cNvPr>
          <p:cNvPicPr>
            <a:picLocks noChangeAspect="1"/>
          </p:cNvPicPr>
          <p:nvPr/>
        </p:nvPicPr>
        <p:blipFill>
          <a:blip r:embed="rId5"/>
          <a:stretch>
            <a:fillRect/>
          </a:stretch>
        </p:blipFill>
        <p:spPr>
          <a:xfrm>
            <a:off x="2743200" y="4889156"/>
            <a:ext cx="4568013" cy="1851474"/>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2FDCED75-B672-D076-EF45-606E68996A19}"/>
              </a:ext>
            </a:extLst>
          </p:cNvPr>
          <p:cNvPicPr>
            <a:picLocks noChangeAspect="1"/>
          </p:cNvPicPr>
          <p:nvPr/>
        </p:nvPicPr>
        <p:blipFill>
          <a:blip r:embed="rId6"/>
          <a:stretch>
            <a:fillRect/>
          </a:stretch>
        </p:blipFill>
        <p:spPr>
          <a:xfrm>
            <a:off x="9717033" y="4889156"/>
            <a:ext cx="1690762" cy="194460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7692E087-FD9F-7DD2-9864-56BAF3E8995C}"/>
              </a:ext>
            </a:extLst>
          </p:cNvPr>
          <p:cNvSpPr txBox="1"/>
          <p:nvPr/>
        </p:nvSpPr>
        <p:spPr>
          <a:xfrm>
            <a:off x="152400" y="1354045"/>
            <a:ext cx="118649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54"/>
                </a:solidFill>
                <a:effectLst/>
                <a:uLnTx/>
                <a:uFillTx/>
                <a:latin typeface="Times New Roman" panose="02020603050405020304" pitchFamily="18" charset="0"/>
                <a:ea typeface="+mn-ea"/>
                <a:cs typeface="Times New Roman" panose="02020603050405020304" pitchFamily="18" charset="0"/>
              </a:rPr>
              <a:t>TPC service                                                        HV system                                                                DAQ pipeline</a:t>
            </a:r>
          </a:p>
        </p:txBody>
      </p:sp>
      <p:sp>
        <p:nvSpPr>
          <p:cNvPr id="19" name="TextBox 18">
            <a:extLst>
              <a:ext uri="{FF2B5EF4-FFF2-40B4-BE49-F238E27FC236}">
                <a16:creationId xmlns:a16="http://schemas.microsoft.com/office/drawing/2014/main" id="{61DF4773-0837-F59A-F41A-D663F98E2B2E}"/>
              </a:ext>
            </a:extLst>
          </p:cNvPr>
          <p:cNvSpPr txBox="1"/>
          <p:nvPr/>
        </p:nvSpPr>
        <p:spPr>
          <a:xfrm>
            <a:off x="329697" y="4857624"/>
            <a:ext cx="24135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54"/>
                </a:solidFill>
                <a:effectLst/>
                <a:uLnTx/>
                <a:uFillTx/>
                <a:latin typeface="Times New Roman" panose="02020603050405020304" pitchFamily="18" charset="0"/>
                <a:ea typeface="+mn-ea"/>
                <a:cs typeface="Times New Roman" panose="02020603050405020304" pitchFamily="18" charset="0"/>
              </a:rPr>
              <a:t>Automated GEM HV trip notification</a:t>
            </a:r>
          </a:p>
        </p:txBody>
      </p:sp>
      <p:sp>
        <p:nvSpPr>
          <p:cNvPr id="20" name="TextBox 19">
            <a:extLst>
              <a:ext uri="{FF2B5EF4-FFF2-40B4-BE49-F238E27FC236}">
                <a16:creationId xmlns:a16="http://schemas.microsoft.com/office/drawing/2014/main" id="{D5D6BC23-2E50-71D9-F556-42C1617745F0}"/>
              </a:ext>
            </a:extLst>
          </p:cNvPr>
          <p:cNvSpPr txBox="1"/>
          <p:nvPr/>
        </p:nvSpPr>
        <p:spPr>
          <a:xfrm>
            <a:off x="7236501" y="4811458"/>
            <a:ext cx="2413503"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54"/>
                </a:solidFill>
                <a:effectLst/>
                <a:uLnTx/>
                <a:uFillTx/>
                <a:latin typeface="Times New Roman" panose="02020603050405020304" pitchFamily="18" charset="0"/>
                <a:ea typeface="+mn-ea"/>
                <a:cs typeface="Times New Roman" panose="02020603050405020304" pitchFamily="18" charset="0"/>
              </a:rPr>
              <a:t>Automated stuck </a:t>
            </a:r>
            <a:br>
              <a:rPr kumimoji="0" lang="en-US" sz="1800" b="0" i="0" u="none" strike="noStrike" kern="1200" cap="none" spc="0" normalizeH="0" baseline="0" noProof="0" dirty="0">
                <a:ln>
                  <a:noFill/>
                </a:ln>
                <a:solidFill>
                  <a:srgbClr val="001C54"/>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1C54"/>
                </a:solidFill>
                <a:effectLst/>
                <a:uLnTx/>
                <a:uFillTx/>
                <a:latin typeface="Times New Roman" panose="02020603050405020304" pitchFamily="18" charset="0"/>
                <a:ea typeface="+mn-ea"/>
                <a:cs typeface="Times New Roman" panose="02020603050405020304" pitchFamily="18" charset="0"/>
              </a:rPr>
              <a:t>FEE masking</a:t>
            </a:r>
          </a:p>
        </p:txBody>
      </p:sp>
    </p:spTree>
    <p:extLst>
      <p:ext uri="{BB962C8B-B14F-4D97-AF65-F5344CB8AC3E}">
        <p14:creationId xmlns:p14="http://schemas.microsoft.com/office/powerpoint/2010/main" val="3251322687"/>
      </p:ext>
    </p:extLst>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6DA0A0-F59B-315F-2E2A-3CDCA18C8CD3}"/>
              </a:ext>
            </a:extLst>
          </p:cNvPr>
          <p:cNvSpPr txBox="1"/>
          <p:nvPr/>
        </p:nvSpPr>
        <p:spPr>
          <a:xfrm>
            <a:off x="3075940" y="3208774"/>
            <a:ext cx="6151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4" name="TPC status">
            <a:extLst>
              <a:ext uri="{FF2B5EF4-FFF2-40B4-BE49-F238E27FC236}">
                <a16:creationId xmlns:a16="http://schemas.microsoft.com/office/drawing/2014/main" id="{04CEE190-A2C5-C483-09EA-25E944D9B152}"/>
              </a:ext>
            </a:extLst>
          </p:cNvPr>
          <p:cNvSpPr txBox="1">
            <a:spLocks/>
          </p:cNvSpPr>
          <p:nvPr/>
        </p:nvSpPr>
        <p:spPr>
          <a:xfrm>
            <a:off x="335279" y="-279859"/>
            <a:ext cx="11521441" cy="1455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50000"/>
              </a:lnSpc>
            </a:pPr>
            <a:r>
              <a:rPr lang="en-US" sz="3800" dirty="0">
                <a:solidFill>
                  <a:srgbClr val="7030A0"/>
                </a:solidFill>
                <a:latin typeface="Times New Roman" panose="02020603050405020304" pitchFamily="18" charset="0"/>
                <a:cs typeface="Times New Roman" panose="02020603050405020304" pitchFamily="18" charset="0"/>
              </a:rPr>
              <a:t>Run 2024 DAQ for MVTX</a:t>
            </a: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6" name="Google Shape;108;p21">
            <a:extLst>
              <a:ext uri="{FF2B5EF4-FFF2-40B4-BE49-F238E27FC236}">
                <a16:creationId xmlns:a16="http://schemas.microsoft.com/office/drawing/2014/main" id="{39F605F5-5F9A-882E-3F88-918404B033D7}"/>
              </a:ext>
            </a:extLst>
          </p:cNvPr>
          <p:cNvSpPr txBox="1">
            <a:spLocks/>
          </p:cNvSpPr>
          <p:nvPr/>
        </p:nvSpPr>
        <p:spPr>
          <a:xfrm>
            <a:off x="237305" y="780772"/>
            <a:ext cx="11829150" cy="6077227"/>
          </a:xfrm>
          <a:prstGeom prst="rect">
            <a:avLst/>
          </a:prstGeom>
          <a:solidFill>
            <a:schemeClr val="bg1"/>
          </a:solidFill>
        </p:spPr>
        <p:txBody>
          <a:bodyPr>
            <a:noAutofit/>
          </a:bodyPr>
          <a:lst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a:lstStyle>
          <a:p>
            <a:pPr marL="0" indent="0" algn="l"/>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Lots of work went into MVTX driver, firmware and software improvements</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Start of run, MVTX recorded data in 89 </a:t>
            </a:r>
            <a:r>
              <a:rPr lang="en-US" sz="2400" b="0" i="0" u="none" strike="noStrike" baseline="0" dirty="0" err="1">
                <a:solidFill>
                  <a:srgbClr val="002060"/>
                </a:solidFill>
                <a:latin typeface="Times New Roman" panose="02020603050405020304" pitchFamily="18" charset="0"/>
                <a:cs typeface="Times New Roman" panose="02020603050405020304" pitchFamily="18" charset="0"/>
              </a:rPr>
              <a:t>μs</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 windows </a:t>
            </a:r>
          </a:p>
          <a:p>
            <a:pPr algn="l"/>
            <a:r>
              <a:rPr lang="en-US" sz="24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n</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ow tunable to different windows: 10 </a:t>
            </a:r>
            <a:r>
              <a:rPr lang="en-US" sz="2400" b="0" i="0" u="none" strike="noStrike" baseline="0" dirty="0" err="1">
                <a:solidFill>
                  <a:srgbClr val="002060"/>
                </a:solidFill>
                <a:latin typeface="Times New Roman" panose="02020603050405020304" pitchFamily="18" charset="0"/>
                <a:cs typeface="Times New Roman" panose="02020603050405020304" pitchFamily="18" charset="0"/>
              </a:rPr>
              <a:t>μs</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 and 5 </a:t>
            </a:r>
            <a:r>
              <a:rPr lang="en-US" sz="2400" b="0" i="0" u="none" strike="noStrike" baseline="0" dirty="0" err="1">
                <a:solidFill>
                  <a:srgbClr val="002060"/>
                </a:solidFill>
                <a:latin typeface="Times New Roman" panose="02020603050405020304" pitchFamily="18" charset="0"/>
                <a:cs typeface="Times New Roman" panose="02020603050405020304" pitchFamily="18" charset="0"/>
              </a:rPr>
              <a:t>μs</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 would be most common</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We saw increased data errors at 5 </a:t>
            </a:r>
            <a:r>
              <a:rPr lang="en-US" sz="2400" b="0" i="0" u="none" strike="noStrike" baseline="0" dirty="0" err="1">
                <a:solidFill>
                  <a:srgbClr val="002060"/>
                </a:solidFill>
                <a:latin typeface="Times New Roman" panose="02020603050405020304" pitchFamily="18" charset="0"/>
                <a:cs typeface="Times New Roman" panose="02020603050405020304" pitchFamily="18" charset="0"/>
              </a:rPr>
              <a:t>μs</a:t>
            </a:r>
            <a:r>
              <a:rPr lang="en-US" sz="2400" dirty="0">
                <a:solidFill>
                  <a:srgbClr val="002060"/>
                </a:solidFill>
                <a:latin typeface="Times New Roman" panose="02020603050405020304" pitchFamily="18" charset="0"/>
                <a:cs typeface="Times New Roman" panose="02020603050405020304" pitchFamily="18" charset="0"/>
              </a:rPr>
              <a:t> and so “</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Standard” became 10 </a:t>
            </a:r>
            <a:r>
              <a:rPr lang="el-GR" sz="2400" b="0" i="0" u="none" strike="noStrike" baseline="0" dirty="0">
                <a:solidFill>
                  <a:srgbClr val="002060"/>
                </a:solidFill>
                <a:latin typeface="Times New Roman" panose="02020603050405020304" pitchFamily="18" charset="0"/>
                <a:cs typeface="Times New Roman" panose="02020603050405020304" pitchFamily="18" charset="0"/>
              </a:rPr>
              <a:t>μ</a:t>
            </a:r>
            <a:r>
              <a:rPr lang="en-US" sz="2400" b="0" i="0" u="none" strike="noStrike" baseline="0" dirty="0">
                <a:solidFill>
                  <a:srgbClr val="002060"/>
                </a:solidFill>
                <a:latin typeface="Times New Roman" panose="02020603050405020304" pitchFamily="18" charset="0"/>
                <a:cs typeface="Times New Roman" panose="02020603050405020304" pitchFamily="18" charset="0"/>
              </a:rPr>
              <a:t>s</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Unfortunately, DAQ rate became unstable</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Two issues:</a:t>
            </a:r>
          </a:p>
          <a:p>
            <a:pPr marL="274320" lvl="1" indent="-91440"/>
            <a:r>
              <a:rPr lang="en-US" sz="2000" b="0" i="0" u="none" strike="noStrike" baseline="0" dirty="0">
                <a:solidFill>
                  <a:srgbClr val="002060"/>
                </a:solidFill>
                <a:latin typeface="Times New Roman" panose="02020603050405020304" pitchFamily="18" charset="0"/>
                <a:cs typeface="Times New Roman" panose="02020603050405020304" pitchFamily="18" charset="0"/>
              </a:rPr>
              <a:t> Data rate would fluctuate and fill DMA, </a:t>
            </a:r>
            <a:br>
              <a:rPr lang="en-US" sz="2000" b="0" i="0" u="none" strike="noStrike" baseline="0" dirty="0">
                <a:solidFill>
                  <a:srgbClr val="002060"/>
                </a:solidFill>
                <a:latin typeface="Times New Roman" panose="02020603050405020304" pitchFamily="18" charset="0"/>
                <a:cs typeface="Times New Roman" panose="02020603050405020304" pitchFamily="18" charset="0"/>
              </a:rPr>
            </a:br>
            <a:r>
              <a:rPr lang="en-US" sz="2000" b="0" i="0" u="none" strike="noStrike" baseline="0" dirty="0">
                <a:solidFill>
                  <a:srgbClr val="002060"/>
                </a:solidFill>
                <a:latin typeface="Times New Roman" panose="02020603050405020304" pitchFamily="18" charset="0"/>
                <a:cs typeface="Times New Roman" panose="02020603050405020304" pitchFamily="18" charset="0"/>
              </a:rPr>
              <a:t>then DMA stops</a:t>
            </a:r>
          </a:p>
          <a:p>
            <a:pPr marL="274320" lvl="1" indent="-91440"/>
            <a:r>
              <a:rPr lang="en-US" sz="2000" dirty="0">
                <a:solidFill>
                  <a:srgbClr val="002060"/>
                </a:solidFill>
                <a:latin typeface="Times New Roman" panose="02020603050405020304" pitchFamily="18" charset="0"/>
                <a:cs typeface="Times New Roman" panose="02020603050405020304" pitchFamily="18" charset="0"/>
              </a:rPr>
              <a:t> </a:t>
            </a:r>
            <a:r>
              <a:rPr lang="en-US" sz="2000" b="0" i="0" u="none" strike="noStrike" baseline="0" dirty="0">
                <a:solidFill>
                  <a:srgbClr val="002060"/>
                </a:solidFill>
                <a:latin typeface="Times New Roman" panose="02020603050405020304" pitchFamily="18" charset="0"/>
                <a:cs typeface="Times New Roman" panose="02020603050405020304" pitchFamily="18" charset="0"/>
              </a:rPr>
              <a:t>Clock error would stop data from one end </a:t>
            </a:r>
            <a:br>
              <a:rPr lang="en-US" sz="2000" b="0" i="0" u="none" strike="noStrike" baseline="0" dirty="0">
                <a:solidFill>
                  <a:srgbClr val="002060"/>
                </a:solidFill>
                <a:latin typeface="Times New Roman" panose="02020603050405020304" pitchFamily="18" charset="0"/>
                <a:cs typeface="Times New Roman" panose="02020603050405020304" pitchFamily="18" charset="0"/>
              </a:rPr>
            </a:br>
            <a:r>
              <a:rPr lang="en-US" sz="2000" b="0" i="0" u="none" strike="noStrike" baseline="0" dirty="0">
                <a:solidFill>
                  <a:srgbClr val="002060"/>
                </a:solidFill>
                <a:latin typeface="Times New Roman" panose="02020603050405020304" pitchFamily="18" charset="0"/>
                <a:cs typeface="Times New Roman" panose="02020603050405020304" pitchFamily="18" charset="0"/>
              </a:rPr>
              <a:t>point</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We’re investigating improvements to</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RCDAQ plugin for better data transfer</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Also looking at FELIX firmware for better data transfer</a:t>
            </a:r>
          </a:p>
          <a:p>
            <a:pPr algn="l"/>
            <a:r>
              <a:rPr lang="en-US" sz="2400" b="0" i="0" u="none" strike="noStrike" baseline="0" dirty="0">
                <a:solidFill>
                  <a:srgbClr val="002060"/>
                </a:solidFill>
                <a:latin typeface="Times New Roman" panose="02020603050405020304" pitchFamily="18" charset="0"/>
                <a:cs typeface="Times New Roman" panose="02020603050405020304" pitchFamily="18" charset="0"/>
              </a:rPr>
              <a:t>• Increase of DMA size from 4 GB to 8 GB did not solve the issue</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623667-C6CD-7B1D-D466-6EA0098215BF}"/>
              </a:ext>
            </a:extLst>
          </p:cNvPr>
          <p:cNvPicPr>
            <a:picLocks noChangeAspect="1"/>
          </p:cNvPicPr>
          <p:nvPr/>
        </p:nvPicPr>
        <p:blipFill>
          <a:blip r:embed="rId2">
            <a:alphaModFix amt="85000"/>
            <a:lum/>
          </a:blip>
          <a:stretch>
            <a:fillRect/>
          </a:stretch>
        </p:blipFill>
        <p:spPr>
          <a:xfrm>
            <a:off x="5162567" y="3085123"/>
            <a:ext cx="6981236" cy="2433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6333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CBBCDF-7363-AA89-896D-75B7197B7C7A}"/>
              </a:ext>
            </a:extLst>
          </p:cNvPr>
          <p:cNvPicPr>
            <a:picLocks noChangeAspect="1"/>
          </p:cNvPicPr>
          <p:nvPr/>
        </p:nvPicPr>
        <p:blipFill>
          <a:blip r:embed="rId3"/>
          <a:stretch>
            <a:fillRect/>
          </a:stretch>
        </p:blipFill>
        <p:spPr>
          <a:xfrm>
            <a:off x="5104862" y="3459653"/>
            <a:ext cx="6973108" cy="3319032"/>
          </a:xfrm>
          <a:prstGeom prst="rect">
            <a:avLst/>
          </a:prstGeom>
        </p:spPr>
      </p:pic>
      <p:pic>
        <p:nvPicPr>
          <p:cNvPr id="4" name="Picture 3">
            <a:extLst>
              <a:ext uri="{FF2B5EF4-FFF2-40B4-BE49-F238E27FC236}">
                <a16:creationId xmlns:a16="http://schemas.microsoft.com/office/drawing/2014/main" id="{325CA0C6-543A-FBEF-FD42-2D1A5487CD57}"/>
              </a:ext>
            </a:extLst>
          </p:cNvPr>
          <p:cNvPicPr>
            <a:picLocks noChangeAspect="1"/>
          </p:cNvPicPr>
          <p:nvPr/>
        </p:nvPicPr>
        <p:blipFill>
          <a:blip r:embed="rId4"/>
          <a:stretch>
            <a:fillRect/>
          </a:stretch>
        </p:blipFill>
        <p:spPr>
          <a:xfrm>
            <a:off x="5116704" y="41695"/>
            <a:ext cx="6983035" cy="3319032"/>
          </a:xfrm>
          <a:prstGeom prst="rect">
            <a:avLst/>
          </a:prstGeom>
        </p:spPr>
      </p:pic>
      <p:sp>
        <p:nvSpPr>
          <p:cNvPr id="9" name="Google Shape;108;p21">
            <a:extLst>
              <a:ext uri="{FF2B5EF4-FFF2-40B4-BE49-F238E27FC236}">
                <a16:creationId xmlns:a16="http://schemas.microsoft.com/office/drawing/2014/main" id="{32758055-1E9C-5CD0-B76F-4D1BE34E8FC9}"/>
              </a:ext>
            </a:extLst>
          </p:cNvPr>
          <p:cNvSpPr txBox="1">
            <a:spLocks/>
          </p:cNvSpPr>
          <p:nvPr/>
        </p:nvSpPr>
        <p:spPr>
          <a:xfrm>
            <a:off x="293095" y="897792"/>
            <a:ext cx="4459522" cy="5924830"/>
          </a:xfrm>
          <a:prstGeom prst="rect">
            <a:avLst/>
          </a:prstGeom>
          <a:solidFill>
            <a:schemeClr val="bg1"/>
          </a:solidFill>
        </p:spPr>
        <p:txBody>
          <a:bodyPr>
            <a:normAutofit/>
          </a:bodyPr>
          <a:lst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a:lstStyle>
          <a:p>
            <a:pPr marL="91440" indent="0" defTabSz="612648" hangingPunct="1">
              <a:lnSpc>
                <a:spcPct val="100000"/>
              </a:lnSpc>
              <a:spcBef>
                <a:spcPts val="300"/>
              </a:spcBef>
              <a:spcAft>
                <a:spcPts val="300"/>
              </a:spcAft>
              <a:buFont typeface="Arial" panose="020B0604020202020204" pitchFamily="34" charset="0"/>
              <a:buChar char="•"/>
              <a:defRPr sz="2144"/>
            </a:pPr>
            <a:r>
              <a:rPr lang="en-US" sz="2500" dirty="0">
                <a:solidFill>
                  <a:srgbClr val="002060"/>
                </a:solidFill>
                <a:latin typeface="Times New Roman" panose="02020603050405020304" pitchFamily="18" charset="0"/>
                <a:cs typeface="Times New Roman" panose="02020603050405020304" pitchFamily="18" charset="0"/>
              </a:rPr>
              <a:t> After sorting out event alignment problem, our ZDC/SMD/polarization group in </a:t>
            </a:r>
            <a:r>
              <a:rPr lang="en-US" sz="2500" dirty="0" err="1">
                <a:solidFill>
                  <a:srgbClr val="002060"/>
                </a:solidFill>
                <a:latin typeface="Times New Roman" panose="02020603050405020304" pitchFamily="18" charset="0"/>
                <a:cs typeface="Times New Roman" panose="02020603050405020304" pitchFamily="18" charset="0"/>
              </a:rPr>
              <a:t>sPHENIX</a:t>
            </a:r>
            <a:r>
              <a:rPr lang="en-US" sz="2500" dirty="0">
                <a:solidFill>
                  <a:srgbClr val="002060"/>
                </a:solidFill>
                <a:latin typeface="Times New Roman" panose="02020603050405020304" pitchFamily="18" charset="0"/>
                <a:cs typeface="Times New Roman" panose="02020603050405020304" pitchFamily="18" charset="0"/>
              </a:rPr>
              <a:t> has managed to find the expected local polarization asymmetries in IP8.</a:t>
            </a:r>
          </a:p>
          <a:p>
            <a:pPr marL="91440" indent="0" defTabSz="612648" hangingPunct="1">
              <a:lnSpc>
                <a:spcPct val="100000"/>
              </a:lnSpc>
              <a:spcBef>
                <a:spcPts val="300"/>
              </a:spcBef>
              <a:spcAft>
                <a:spcPts val="300"/>
              </a:spcAft>
              <a:buFont typeface="Arial" panose="020B0604020202020204" pitchFamily="34" charset="0"/>
              <a:buChar char="•"/>
              <a:defRPr sz="2144"/>
            </a:pPr>
            <a:endParaRPr lang="en-US" sz="2500" dirty="0">
              <a:solidFill>
                <a:srgbClr val="002060"/>
              </a:solidFill>
              <a:latin typeface="Times New Roman" panose="02020603050405020304" pitchFamily="18" charset="0"/>
              <a:cs typeface="Times New Roman" panose="02020603050405020304" pitchFamily="18" charset="0"/>
            </a:endParaRPr>
          </a:p>
          <a:p>
            <a:pPr marL="91440" indent="0" defTabSz="612648" hangingPunct="1">
              <a:lnSpc>
                <a:spcPct val="100000"/>
              </a:lnSpc>
              <a:spcBef>
                <a:spcPts val="300"/>
              </a:spcBef>
              <a:spcAft>
                <a:spcPts val="300"/>
              </a:spcAft>
              <a:buFont typeface="Arial" panose="020B0604020202020204" pitchFamily="34" charset="0"/>
              <a:buChar char="•"/>
              <a:defRPr sz="2144"/>
            </a:pPr>
            <a:r>
              <a:rPr lang="en-US" sz="2500" dirty="0">
                <a:solidFill>
                  <a:srgbClr val="002060"/>
                </a:solidFill>
                <a:latin typeface="Times New Roman" panose="02020603050405020304" pitchFamily="18" charset="0"/>
                <a:cs typeface="Times New Roman" panose="02020603050405020304" pitchFamily="18" charset="0"/>
              </a:rPr>
              <a:t> This is after a lot of efforts in optimizing the operating conditions (HV, thresholds, timing etc.)</a:t>
            </a:r>
          </a:p>
          <a:p>
            <a:pPr marL="91440" indent="0" defTabSz="612648" hangingPunct="1">
              <a:lnSpc>
                <a:spcPct val="100000"/>
              </a:lnSpc>
              <a:spcBef>
                <a:spcPts val="300"/>
              </a:spcBef>
              <a:spcAft>
                <a:spcPts val="300"/>
              </a:spcAft>
              <a:buFont typeface="Arial" panose="020B0604020202020204" pitchFamily="34" charset="0"/>
              <a:buChar char="•"/>
              <a:defRPr sz="2144"/>
            </a:pPr>
            <a:endParaRPr lang="en-US" sz="2500" dirty="0">
              <a:solidFill>
                <a:srgbClr val="002060"/>
              </a:solidFill>
              <a:latin typeface="Times New Roman" panose="02020603050405020304" pitchFamily="18" charset="0"/>
              <a:cs typeface="Times New Roman" panose="02020603050405020304" pitchFamily="18" charset="0"/>
            </a:endParaRPr>
          </a:p>
          <a:p>
            <a:pPr marL="91440" indent="0" defTabSz="612648" hangingPunct="1">
              <a:lnSpc>
                <a:spcPct val="100000"/>
              </a:lnSpc>
              <a:spcBef>
                <a:spcPts val="300"/>
              </a:spcBef>
              <a:spcAft>
                <a:spcPts val="300"/>
              </a:spcAft>
              <a:buFont typeface="Arial" panose="020B0604020202020204" pitchFamily="34" charset="0"/>
              <a:buChar char="•"/>
              <a:defRPr sz="2144"/>
            </a:pPr>
            <a:r>
              <a:rPr lang="en-US" sz="2500" dirty="0">
                <a:solidFill>
                  <a:srgbClr val="002060"/>
                </a:solidFill>
                <a:latin typeface="Times New Roman" panose="02020603050405020304" pitchFamily="18" charset="0"/>
                <a:cs typeface="Times New Roman" panose="02020603050405020304" pitchFamily="18" charset="0"/>
              </a:rPr>
              <a:t> Production time (~hours) may need to be speeded up.</a:t>
            </a:r>
          </a:p>
        </p:txBody>
      </p:sp>
      <p:sp>
        <p:nvSpPr>
          <p:cNvPr id="6" name="TextBox 5">
            <a:extLst>
              <a:ext uri="{FF2B5EF4-FFF2-40B4-BE49-F238E27FC236}">
                <a16:creationId xmlns:a16="http://schemas.microsoft.com/office/drawing/2014/main" id="{7C425014-8692-FA3B-B0A0-9F90F085273A}"/>
              </a:ext>
            </a:extLst>
          </p:cNvPr>
          <p:cNvSpPr txBox="1"/>
          <p:nvPr/>
        </p:nvSpPr>
        <p:spPr>
          <a:xfrm>
            <a:off x="293911" y="-70020"/>
            <a:ext cx="465908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dirty="0">
                <a:solidFill>
                  <a:srgbClr val="0000FF"/>
                </a:solidFill>
                <a:latin typeface="Times New Roman" panose="02020603050405020304" pitchFamily="18" charset="0"/>
                <a:cs typeface="Times New Roman" panose="02020603050405020304" pitchFamily="18" charset="0"/>
              </a:rPr>
              <a:t>E</a:t>
            </a:r>
            <a:r>
              <a:rPr kumimoji="0" lang="en-US" sz="2800" b="0" i="0" u="none" strike="noStrike" cap="none" spc="0" normalizeH="0" baseline="0" dirty="0">
                <a:ln>
                  <a:noFill/>
                </a:ln>
                <a:solidFill>
                  <a:srgbClr val="0000FF"/>
                </a:solidFill>
                <a:effectLst/>
                <a:uFillTx/>
                <a:latin typeface="Times New Roman" panose="02020603050405020304" pitchFamily="18" charset="0"/>
                <a:cs typeface="Times New Roman" panose="02020603050405020304" pitchFamily="18" charset="0"/>
                <a:sym typeface="Arial"/>
              </a:rPr>
              <a:t>xpected local asymmetry </a:t>
            </a:r>
            <a:r>
              <a:rPr lang="en-US" sz="2800" dirty="0">
                <a:solidFill>
                  <a:srgbClr val="0000FF"/>
                </a:solidFill>
                <a:latin typeface="Times New Roman" panose="02020603050405020304" pitchFamily="18" charset="0"/>
                <a:cs typeface="Times New Roman" panose="02020603050405020304" pitchFamily="18" charset="0"/>
              </a:rPr>
              <a:t>established</a:t>
            </a:r>
            <a:endParaRPr kumimoji="0" lang="en-US" sz="2800" b="0" i="0" u="none" strike="noStrike" cap="none" spc="0" normalizeH="0" baseline="0" dirty="0">
              <a:ln>
                <a:noFill/>
              </a:ln>
              <a:solidFill>
                <a:srgbClr val="0000FF"/>
              </a:solidFill>
              <a:effectLst/>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18B9944C-9F71-AA12-F8DB-04F1B497012E}"/>
              </a:ext>
            </a:extLst>
          </p:cNvPr>
          <p:cNvSpPr txBox="1"/>
          <p:nvPr/>
        </p:nvSpPr>
        <p:spPr>
          <a:xfrm>
            <a:off x="5907622" y="1598367"/>
            <a:ext cx="8745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800" b="0" i="0" u="none" strike="noStrike" dirty="0">
                <a:solidFill>
                  <a:srgbClr val="FF0000"/>
                </a:solidFill>
                <a:effectLst/>
                <a:latin typeface="Times New Roman" panose="02020603050405020304" pitchFamily="18" charset="0"/>
                <a:cs typeface="Times New Roman" panose="02020603050405020304" pitchFamily="18" charset="0"/>
              </a:rPr>
              <a:t>Forward</a:t>
            </a:r>
          </a:p>
        </p:txBody>
      </p:sp>
      <p:sp>
        <p:nvSpPr>
          <p:cNvPr id="8" name="TextBox 7">
            <a:extLst>
              <a:ext uri="{FF2B5EF4-FFF2-40B4-BE49-F238E27FC236}">
                <a16:creationId xmlns:a16="http://schemas.microsoft.com/office/drawing/2014/main" id="{EBCED520-8DE1-D027-CF73-5CF6EBE8051A}"/>
              </a:ext>
            </a:extLst>
          </p:cNvPr>
          <p:cNvSpPr txBox="1"/>
          <p:nvPr/>
        </p:nvSpPr>
        <p:spPr>
          <a:xfrm>
            <a:off x="9387765" y="3881592"/>
            <a:ext cx="8745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800" b="0" i="0" u="none" strike="noStrike" dirty="0">
                <a:solidFill>
                  <a:srgbClr val="FF0000"/>
                </a:solidFill>
                <a:effectLst/>
                <a:latin typeface="Times New Roman" panose="02020603050405020304" pitchFamily="18" charset="0"/>
                <a:cs typeface="Times New Roman" panose="02020603050405020304" pitchFamily="18" charset="0"/>
              </a:rPr>
              <a:t>Forward</a:t>
            </a:r>
          </a:p>
        </p:txBody>
      </p:sp>
      <p:sp>
        <p:nvSpPr>
          <p:cNvPr id="21" name="Slide Number Placeholder 20">
            <a:extLst>
              <a:ext uri="{FF2B5EF4-FFF2-40B4-BE49-F238E27FC236}">
                <a16:creationId xmlns:a16="http://schemas.microsoft.com/office/drawing/2014/main" id="{84EB51B4-758D-DFED-F2EF-99C5F221001A}"/>
              </a:ext>
            </a:extLst>
          </p:cNvPr>
          <p:cNvSpPr>
            <a:spLocks noGrp="1"/>
          </p:cNvSpPr>
          <p:nvPr>
            <p:ph type="sldNum" sz="quarter" idx="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3001292952"/>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3" ma:contentTypeDescription="Create a new document." ma:contentTypeScope="" ma:versionID="c64e1d17e88f2b7efb4dea87ed51cde5">
  <xsd:schema xmlns:xsd="http://www.w3.org/2001/XMLSchema" xmlns:xs="http://www.w3.org/2001/XMLSchema" xmlns:p="http://schemas.microsoft.com/office/2006/metadata/properties" xmlns:ns2="46d32cf5-67aa-4169-8b5a-b88b5954077c" xmlns:ns3="a15366be-a11d-406f-97c0-25efe51bccc8" targetNamespace="http://schemas.microsoft.com/office/2006/metadata/properties" ma:root="true" ma:fieldsID="8c1823be4573f49d13bfd99609298735" ns2:_="" ns3:_="">
    <xsd:import namespace="46d32cf5-67aa-4169-8b5a-b88b5954077c"/>
    <xsd:import namespace="a15366be-a11d-406f-97c0-25efe51bc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FC6D0-1318-4919-89B5-CF65DF79CEF6}">
  <ds:schemaRefs>
    <ds:schemaRef ds:uri="http://schemas.microsoft.com/office/2006/metadata/properties"/>
    <ds:schemaRef ds:uri="http://schemas.microsoft.com/office/infopath/2007/PartnerControls"/>
    <ds:schemaRef ds:uri="46d32cf5-67aa-4169-8b5a-b88b5954077c"/>
  </ds:schemaRefs>
</ds:datastoreItem>
</file>

<file path=customXml/itemProps2.xml><?xml version="1.0" encoding="utf-8"?>
<ds:datastoreItem xmlns:ds="http://schemas.openxmlformats.org/officeDocument/2006/customXml" ds:itemID="{C717D499-D297-406A-B54B-E48C4AD09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F2207-6B5B-489E-9C4F-A860AF040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12845</TotalTime>
  <Words>442</Words>
  <Application>Microsoft Office PowerPoint</Application>
  <PresentationFormat>Widescreen</PresentationFormat>
  <Paragraphs>55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Times New Roman</vt:lpstr>
      <vt:lpstr>BNL</vt:lpstr>
      <vt:lpstr>sPHENIX status</vt:lpstr>
      <vt:lpstr>PowerPoint Presentation</vt:lpstr>
      <vt:lpstr>PowerPoint Presentation</vt:lpstr>
      <vt:lpstr>TPC humidity issue has been improved after we replaced air-conditioners with dehumidifiers in the north bore</vt:lpstr>
      <vt:lpstr>Sophisticated monitoring for TPC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May. 21, 2024</dc:title>
  <cp:lastModifiedBy>Kin Yip</cp:lastModifiedBy>
  <cp:revision>135</cp:revision>
  <dcterms:modified xsi:type="dcterms:W3CDTF">2024-06-04T11:31:38Z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ies>
</file>