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7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70"/>
    <p:restoredTop sz="94615"/>
  </p:normalViewPr>
  <p:slideViewPr>
    <p:cSldViewPr snapToGrid="0">
      <p:cViewPr varScale="1">
        <p:scale>
          <a:sx n="96" d="100"/>
          <a:sy n="96" d="100"/>
        </p:scale>
        <p:origin x="17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FF844-C28B-564A-ACC1-3ADB9F846BB0}" type="datetimeFigureOut">
              <a:rPr lang="en-US" smtClean="0"/>
              <a:t>6/4/24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11696-D0D8-1B43-B6CD-2EDF84432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02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3E3BB-59ED-2225-2F08-BB51BD598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72F48C-53E1-8857-E6F5-69DBD41F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22C7B-4779-7035-4814-5A41CDC2C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06C5-2BB1-4741-ACE4-3A1186E38D3F}" type="datetime1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11DDE-408C-444C-9831-906684D5A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47A34-B531-8C7F-1203-A4670E232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2BC8-650F-6A49-8996-6A4ABA0B4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31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22EE6-A608-B50F-64BE-CD7979FE1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43421D-AF7E-9E19-5911-183719164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A2A35-6125-C241-C2FC-239D922AB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4D4-24B7-C745-8D27-7D6FE3C0E3C7}" type="datetime1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8B7F0-4B4C-1F62-A6F1-EBC0474BD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AFC19-67DA-074B-19D6-544431C3C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2BC8-650F-6A49-8996-6A4ABA0B4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37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CD19EE-7D48-DB2D-A77B-15BDE1A746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0DFF8-C6C2-99AC-7D97-534480108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58F62-9A37-D17E-34DE-119E8D1AF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7FA0-34B0-404E-8E6B-C605CE7451AD}" type="datetime1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5CDE5-7FC3-A0FC-7DF1-DB4BD3214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63ECA-3005-750D-0B1F-F90D0FAB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2BC8-650F-6A49-8996-6A4ABA0B4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2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4F4C9-400E-029F-23F8-1B7A74BCC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AC726-5E50-7361-1392-400B82020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55A87-F7E8-57AE-D767-3592A352E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875E8-6033-0E4E-9FA1-344FCC8AF1E8}" type="datetime1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0A87A-CEDC-D0A3-98C0-2384081CB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2C8A2-DE00-092D-000F-0DC636EB8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2BC8-650F-6A49-8996-6A4ABA0B4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09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1FBAA-117F-68E8-BA84-D778F46EF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FB1B4-CF03-9455-A280-74129E759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87511-B712-C414-CFE7-D9A12904B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1783-3254-CE4D-A221-1C447E3168F0}" type="datetime1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B85DC-7B4F-492A-CE75-AC139146A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81849-50B7-F209-4BBB-114E38B93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2BC8-650F-6A49-8996-6A4ABA0B4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63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D854F-D787-7085-22C9-AE82C0200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A530F-BE2C-833C-5D8E-D20D31D64B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47319F-B53D-42E3-9F5A-CC990816F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07B0F4-49A8-B887-E76D-2E813E1A9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3AEA9-0853-EC4B-9ED5-D17AEEAE716A}" type="datetime1">
              <a:rPr lang="en-US" smtClean="0"/>
              <a:t>6/4/24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1F37E9-8824-EA67-8C86-9FDDB301D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55AED7-9F26-F081-2652-8A8E97BD7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2BC8-650F-6A49-8996-6A4ABA0B4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38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969D9-E206-6E9B-43AA-7DD060501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7D32C-A2A6-9285-7AEC-88905305C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3AE4FD-63EA-4BEB-F851-156AE83C5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48EFDA-25E3-F29C-7298-6CD7D5B9E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729074-F772-2CD0-B234-08EAB5CEAD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BF9A2B-06E5-6188-20F1-33E7369FC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8874-3CBF-8547-AA41-E4D94A434E16}" type="datetime1">
              <a:rPr lang="en-US" smtClean="0"/>
              <a:t>6/4/24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EF8A95-D775-84F0-8588-147432523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293F2A-BC6B-8470-5D25-93222CD5E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2BC8-650F-6A49-8996-6A4ABA0B4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5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EC994-D520-E007-8472-78D44FECC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53E2FE-37F9-3266-EE91-00DB38970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F4B1C-6431-B24C-B6BF-CFA294E3D11F}" type="datetime1">
              <a:rPr lang="en-US" smtClean="0"/>
              <a:t>6/4/24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EACFF3-E51B-4451-A4DD-97ACD4766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98A1F6-AAAC-95BF-E62E-9661815C9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2BC8-650F-6A49-8996-6A4ABA0B4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66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6CE181-CE26-E20E-7A90-8C7A11661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F1F0-F6CC-9D49-9229-1396E918F132}" type="datetime1">
              <a:rPr lang="en-US" smtClean="0"/>
              <a:t>6/4/24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A9EFE1-5BCF-8D78-BF97-BAAC0C9D3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C294A-9258-D57D-7BF8-8D5F544D5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2BC8-650F-6A49-8996-6A4ABA0B4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68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F1125-DF0E-D0A8-742F-29D633BFE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1FE0D-9019-4468-E121-00A2407E5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3B6ADE-D0EA-8FA3-7B1D-879C452A8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EFA2B8-AD3F-2DA8-99F1-1F6C1744D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25C8-8B8D-BC43-9F3F-07E32A5642E9}" type="datetime1">
              <a:rPr lang="en-US" smtClean="0"/>
              <a:t>6/4/24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046AB9-D68C-9428-EE21-5121C32EE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4082C1-F98A-82C2-C0C7-63DBCE548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2BC8-650F-6A49-8996-6A4ABA0B4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5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0D3BA-C682-7BD6-5F48-BBA812E21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268AE1-4A2E-8DB3-B0D1-9D80A10285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F4B16A-92A9-A69A-75EF-CEBDDAE9C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B9D73-6F44-98C0-9755-ED3560048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91C5-B325-8E4C-9037-93C4D8D012B0}" type="datetime1">
              <a:rPr lang="en-US" smtClean="0"/>
              <a:t>6/4/24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06532-6DE4-1FE0-3356-23035D8E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C773D-07D1-B66B-0B28-7CFFD1EB1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2BC8-650F-6A49-8996-6A4ABA0B4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9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EE7289-0C59-6982-E36A-E1F899D53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F06C9-F9A5-DA4F-AE66-B1E59BB8D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8308D-74B4-6A71-7F34-1F40ED7F86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04F2F1-6AA2-C243-973C-9E2067A00124}" type="datetime1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A9655-46AC-E5D8-16AC-C015441BB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73068-9473-8826-C218-1032109EB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2C2BC8-650F-6A49-8996-6A4ABA0B4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6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FA04A-6FCC-0485-5EFF-C0E7630AA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34" y="138558"/>
            <a:ext cx="11109366" cy="1325563"/>
          </a:xfrm>
        </p:spPr>
        <p:txBody>
          <a:bodyPr/>
          <a:lstStyle/>
          <a:p>
            <a:pPr algn="ctr"/>
            <a:r>
              <a:rPr lang="en-US" dirty="0"/>
              <a:t>STAR Weekly Time Report, 05/28 – 06/03</a:t>
            </a:r>
            <a:br>
              <a:rPr lang="en-US" dirty="0"/>
            </a:br>
            <a:r>
              <a:rPr lang="en-US" sz="2400" dirty="0"/>
              <a:t>Zilong Chang (CEEM, Indiana University)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A39B42-F764-3C3F-A8B0-79B25FB556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1317" y="1274793"/>
                <a:ext cx="10987112" cy="212818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sz="2400" dirty="0"/>
                  <a:t>High luminosity data taking with radially polarized beams</a:t>
                </a:r>
              </a:p>
              <a:p>
                <a:r>
                  <a:rPr lang="en-US" sz="2400" dirty="0"/>
                  <a:t>Smooth STAR operation, &gt; 10 hours data taking per day on average since May, 16</a:t>
                </a:r>
                <a:r>
                  <a:rPr lang="en-US" sz="2400" baseline="30000" dirty="0"/>
                  <a:t>th</a:t>
                </a:r>
                <a:r>
                  <a:rPr lang="en-US" sz="2400" dirty="0"/>
                  <a:t> (day 137)</a:t>
                </a:r>
              </a:p>
              <a:p>
                <a:r>
                  <a:rPr lang="en-US" sz="2400" dirty="0"/>
                  <a:t>Fill 34574 on June 3</a:t>
                </a:r>
                <a:r>
                  <a:rPr lang="en-US" sz="2400" baseline="30000" dirty="0"/>
                  <a:t>rd</a:t>
                </a:r>
                <a:r>
                  <a:rPr lang="en-US" sz="2400" dirty="0"/>
                  <a:t>  had the highest delivered luminosity in a fill so far 0.32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32</m:t>
                        </m:r>
                      </m:sup>
                    </m:sSup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/>
                  <a:t>(CAD projection 0.63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/>
                  <a:t>)</a:t>
                </a:r>
              </a:p>
              <a:p>
                <a:r>
                  <a:rPr lang="en-US" sz="2400" dirty="0"/>
                  <a:t>Improvements in beam polarizations in latest fills, as measured by the </a:t>
                </a:r>
                <a:r>
                  <a:rPr lang="en-US" sz="2400" dirty="0" err="1"/>
                  <a:t>pC</a:t>
                </a:r>
                <a:r>
                  <a:rPr lang="en-US" sz="2400" dirty="0"/>
                  <a:t> polarimetry at IP12, blue beam ~ 57%, yellow beam ~60% (CAD projection 57%)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A39B42-F764-3C3F-A8B0-79B25FB556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317" y="1274793"/>
                <a:ext cx="10987112" cy="2128188"/>
              </a:xfrm>
              <a:blipFill>
                <a:blip r:embed="rId2"/>
                <a:stretch>
                  <a:fillRect l="-462" t="-4167" r="-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5E2F2-80A2-0FF1-F827-B0B4016A2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2BC8-650F-6A49-8996-6A4ABA0B4A0D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349074-87B4-B590-BEF9-6FAEFE9B1F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1317" y="3162395"/>
            <a:ext cx="5029199" cy="3610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8FD269-14AE-AEA3-70B9-478322D57C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408023" y="3455019"/>
            <a:ext cx="5945777" cy="300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51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00A8D-7D7A-D686-A8DF-1C749DC44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151204"/>
            <a:ext cx="8705849" cy="659840"/>
          </a:xfrm>
        </p:spPr>
        <p:txBody>
          <a:bodyPr>
            <a:noAutofit/>
          </a:bodyPr>
          <a:lstStyle/>
          <a:p>
            <a:r>
              <a:rPr lang="en-US" sz="3600" dirty="0"/>
              <a:t>Beam conditions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E4F53C-EC9E-19CB-A136-33B03C1DB246}"/>
              </a:ext>
            </a:extLst>
          </p:cNvPr>
          <p:cNvSpPr txBox="1"/>
          <p:nvPr/>
        </p:nvSpPr>
        <p:spPr>
          <a:xfrm>
            <a:off x="928435" y="6188312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Higher background for blue beam than for yellow beam, especially at the beginning of a fill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62A674-F2F4-51ED-3897-6A346ACF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2BC8-650F-6A49-8996-6A4ABA0B4A0D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 descr="A graph of blue lines&#10;&#10;Description automatically generated">
            <a:extLst>
              <a:ext uri="{FF2B5EF4-FFF2-40B4-BE49-F238E27FC236}">
                <a16:creationId xmlns:a16="http://schemas.microsoft.com/office/drawing/2014/main" id="{C2848869-5C4F-DA11-928E-67F3FABC1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5" y="827475"/>
            <a:ext cx="5486400" cy="2743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B01C35-C682-D233-BD88-BAE14C358B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46431" y="954951"/>
            <a:ext cx="5486400" cy="2743200"/>
          </a:xfrm>
          <a:prstGeom prst="rect">
            <a:avLst/>
          </a:prstGeom>
        </p:spPr>
      </p:pic>
      <p:pic>
        <p:nvPicPr>
          <p:cNvPr id="12" name="Picture 11" descr="A screen shot of a graph&#10;&#10;Description automatically generated">
            <a:extLst>
              <a:ext uri="{FF2B5EF4-FFF2-40B4-BE49-F238E27FC236}">
                <a16:creationId xmlns:a16="http://schemas.microsoft.com/office/drawing/2014/main" id="{0149737B-1C6B-1DF0-A530-E833DDBA6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05" y="3426291"/>
            <a:ext cx="5486400" cy="2743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D281344-B35E-CFD6-F386-4D4EE1ED7EE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520305" y="3430745"/>
            <a:ext cx="5486400" cy="27432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674A44D-AFDF-0C40-0660-55F03A82EE74}"/>
              </a:ext>
            </a:extLst>
          </p:cNvPr>
          <p:cNvSpPr txBox="1"/>
          <p:nvPr/>
        </p:nvSpPr>
        <p:spPr>
          <a:xfrm>
            <a:off x="5053723" y="4605854"/>
            <a:ext cx="2084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Blue </a:t>
            </a:r>
            <a:r>
              <a:rPr lang="en-US" dirty="0" err="1">
                <a:solidFill>
                  <a:srgbClr val="0070C0"/>
                </a:solidFill>
              </a:rPr>
              <a:t>bkg</a:t>
            </a:r>
            <a:r>
              <a:rPr lang="en-US" dirty="0">
                <a:solidFill>
                  <a:srgbClr val="0070C0"/>
                </a:solidFill>
              </a:rPr>
              <a:t> / E&amp;W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FEC158-4FC2-1C76-F7B8-7DAAB3255004}"/>
              </a:ext>
            </a:extLst>
          </p:cNvPr>
          <p:cNvSpPr txBox="1"/>
          <p:nvPr/>
        </p:nvSpPr>
        <p:spPr>
          <a:xfrm>
            <a:off x="5053724" y="4920745"/>
            <a:ext cx="2265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Yellow </a:t>
            </a:r>
            <a:r>
              <a:rPr lang="en-US" dirty="0" err="1">
                <a:solidFill>
                  <a:srgbClr val="FF0000"/>
                </a:solidFill>
              </a:rPr>
              <a:t>bkg</a:t>
            </a:r>
            <a:r>
              <a:rPr lang="en-US" dirty="0">
                <a:solidFill>
                  <a:srgbClr val="FF0000"/>
                </a:solidFill>
              </a:rPr>
              <a:t> / E&amp;W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3A8C60-E5C2-0737-754C-34B35E246E68}"/>
              </a:ext>
            </a:extLst>
          </p:cNvPr>
          <p:cNvSpPr txBox="1"/>
          <p:nvPr/>
        </p:nvSpPr>
        <p:spPr>
          <a:xfrm>
            <a:off x="5382467" y="1161711"/>
            <a:ext cx="1242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BBC</a:t>
            </a:r>
            <a:r>
              <a:rPr lang="en-US" dirty="0"/>
              <a:t> E&amp;W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1CD09C-7A17-7079-0E8B-C25B32E7B824}"/>
              </a:ext>
            </a:extLst>
          </p:cNvPr>
          <p:cNvSpPr txBox="1"/>
          <p:nvPr/>
        </p:nvSpPr>
        <p:spPr>
          <a:xfrm>
            <a:off x="5035326" y="1716799"/>
            <a:ext cx="1936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factor of ~2 difference in luminosity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0EBBCF-E4FD-6BFA-01B0-7724FF0437DC}"/>
              </a:ext>
            </a:extLst>
          </p:cNvPr>
          <p:cNvSpPr txBox="1"/>
          <p:nvPr/>
        </p:nvSpPr>
        <p:spPr>
          <a:xfrm>
            <a:off x="4199021" y="673768"/>
            <a:ext cx="85470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Run15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1F37AB-598A-08A7-99D2-F3E230F9B505}"/>
              </a:ext>
            </a:extLst>
          </p:cNvPr>
          <p:cNvSpPr txBox="1"/>
          <p:nvPr/>
        </p:nvSpPr>
        <p:spPr>
          <a:xfrm>
            <a:off x="10864411" y="673768"/>
            <a:ext cx="85470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Run24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1320AE-5A8C-0034-F7B2-D59B471D6EDB}"/>
              </a:ext>
            </a:extLst>
          </p:cNvPr>
          <p:cNvSpPr txBox="1"/>
          <p:nvPr/>
        </p:nvSpPr>
        <p:spPr>
          <a:xfrm>
            <a:off x="4946294" y="3377802"/>
            <a:ext cx="208455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Blue </a:t>
            </a:r>
            <a:r>
              <a:rPr lang="en-US" sz="1200" dirty="0" err="1">
                <a:solidFill>
                  <a:srgbClr val="0070C0"/>
                </a:solidFill>
              </a:rPr>
              <a:t>bkg</a:t>
            </a:r>
            <a:r>
              <a:rPr lang="en-US" sz="1200" dirty="0">
                <a:solidFill>
                  <a:srgbClr val="0070C0"/>
                </a:solidFill>
              </a:rPr>
              <a:t> (E delayed &amp; W) </a:t>
            </a:r>
            <a:r>
              <a:rPr lang="en-US" sz="1200" dirty="0"/>
              <a:t>and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  <a:r>
              <a:rPr lang="en-US" sz="1200" dirty="0">
                <a:solidFill>
                  <a:srgbClr val="FF0000"/>
                </a:solidFill>
              </a:rPr>
              <a:t>Yellow </a:t>
            </a:r>
            <a:r>
              <a:rPr lang="en-US" sz="1200" dirty="0" err="1">
                <a:solidFill>
                  <a:srgbClr val="FF0000"/>
                </a:solidFill>
              </a:rPr>
              <a:t>bkg</a:t>
            </a:r>
            <a:r>
              <a:rPr lang="en-US" sz="1200" dirty="0">
                <a:solidFill>
                  <a:srgbClr val="FF0000"/>
                </a:solidFill>
              </a:rPr>
              <a:t> (W delayed &amp; E) </a:t>
            </a:r>
            <a:r>
              <a:rPr lang="en-US" sz="1200" dirty="0"/>
              <a:t>normalized by E&amp;W</a:t>
            </a:r>
          </a:p>
        </p:txBody>
      </p:sp>
    </p:spTree>
    <p:extLst>
      <p:ext uri="{BB962C8B-B14F-4D97-AF65-F5344CB8AC3E}">
        <p14:creationId xmlns:p14="http://schemas.microsoft.com/office/powerpoint/2010/main" val="1183724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2863C0-A172-4767-C338-04DD793306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2000" y="2779267"/>
            <a:ext cx="5486398" cy="3715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02A246-E99D-2461-B073-C4CBB39A0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136526"/>
            <a:ext cx="10210800" cy="663674"/>
          </a:xfrm>
        </p:spPr>
        <p:txBody>
          <a:bodyPr>
            <a:normAutofit/>
          </a:bodyPr>
          <a:lstStyle/>
          <a:p>
            <a:r>
              <a:rPr lang="en-US" sz="3600" dirty="0"/>
              <a:t>Outlook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BDEC3E-187F-3ED8-821C-3CBC90D633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8140" y="841002"/>
                <a:ext cx="11475719" cy="187555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Sampled  Luminosity since May 16</a:t>
                </a:r>
                <a:r>
                  <a:rPr lang="en-US" sz="2400" baseline="30000" dirty="0"/>
                  <a:t>th</a:t>
                </a:r>
                <a:r>
                  <a:rPr lang="en-US" sz="2400" dirty="0"/>
                  <a:t>: ~ 10 out of </a:t>
                </a:r>
                <a:r>
                  <a:rPr lang="en-US" sz="2400" dirty="0">
                    <a:solidFill>
                      <a:srgbClr val="FF0000"/>
                    </a:solidFill>
                  </a:rPr>
                  <a:t>170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𝑝𝑏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/>
                  <a:t>(6%) and Figure of Merit (</a:t>
                </a:r>
                <a:r>
                  <a:rPr lang="en-US" sz="2400" dirty="0" err="1"/>
                  <a:t>FoM</a:t>
                </a:r>
                <a:r>
                  <a:rPr lang="en-US" sz="2400" dirty="0"/>
                  <a:t> = P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L) ~ 2.7 out of </a:t>
                </a:r>
                <a:r>
                  <a:rPr lang="en-US" sz="2400" dirty="0">
                    <a:solidFill>
                      <a:srgbClr val="FF0000"/>
                    </a:solidFill>
                  </a:rPr>
                  <a:t>55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𝑝𝑏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/>
                  <a:t> (5%)</a:t>
                </a:r>
              </a:p>
              <a:p>
                <a:r>
                  <a:rPr lang="en-US" sz="2400" dirty="0"/>
                  <a:t>At current pace, we would fall well short our goals</a:t>
                </a:r>
              </a:p>
              <a:p>
                <a:r>
                  <a:rPr lang="en-US" sz="2400" dirty="0"/>
                  <a:t>Incoming period coordinator from 06/04 to 06/24: Jaroslav Adam (Czech Technical University in Prague)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BDEC3E-187F-3ED8-821C-3CBC90D633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8140" y="841002"/>
                <a:ext cx="11475719" cy="1875552"/>
              </a:xfrm>
              <a:blipFill>
                <a:blip r:embed="rId3"/>
                <a:stretch>
                  <a:fillRect l="-774" t="-6040" b="-4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F6E53C23-BCC1-AC2F-7DA9-8414668927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78880" y="2779268"/>
            <a:ext cx="5486398" cy="371565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BAF1E-CAF4-B870-5234-099D02BC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2BC8-650F-6A49-8996-6A4ABA0B4A0D}" type="slidenum">
              <a:rPr lang="en-US" smtClean="0"/>
              <a:t>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116AA6-39D8-DD3A-B644-C92940C3B583}"/>
              </a:ext>
            </a:extLst>
          </p:cNvPr>
          <p:cNvSpPr txBox="1"/>
          <p:nvPr/>
        </p:nvSpPr>
        <p:spPr>
          <a:xfrm>
            <a:off x="2468880" y="3444748"/>
            <a:ext cx="2682240" cy="655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</a:t>
            </a:r>
            <a:r>
              <a:rPr lang="en-US" sz="1800" dirty="0">
                <a:solidFill>
                  <a:srgbClr val="0070C0"/>
                </a:solidFill>
              </a:rPr>
              <a:t>id-rapidity</a:t>
            </a:r>
            <a:r>
              <a:rPr lang="en-US" sz="1800" dirty="0">
                <a:solidFill>
                  <a:srgbClr val="FF0000"/>
                </a:solidFill>
              </a:rPr>
              <a:t> high energy jet events</a:t>
            </a:r>
            <a:r>
              <a:rPr lang="en-US" dirty="0">
                <a:solidFill>
                  <a:srgbClr val="FF0000"/>
                </a:solidFill>
              </a:rPr>
              <a:t> (JP2)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7477EA-B30A-DF46-1189-AD28FA9CB723}"/>
              </a:ext>
            </a:extLst>
          </p:cNvPr>
          <p:cNvSpPr txBox="1"/>
          <p:nvPr/>
        </p:nvSpPr>
        <p:spPr>
          <a:xfrm>
            <a:off x="7711439" y="3352137"/>
            <a:ext cx="309372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</a:t>
            </a:r>
            <a:r>
              <a:rPr lang="en-US" sz="1800" dirty="0">
                <a:solidFill>
                  <a:srgbClr val="0070C0"/>
                </a:solidFill>
              </a:rPr>
              <a:t>orward-rapidity</a:t>
            </a:r>
            <a:r>
              <a:rPr lang="en-US" sz="1800" dirty="0">
                <a:solidFill>
                  <a:srgbClr val="FF0000"/>
                </a:solidFill>
              </a:rPr>
              <a:t> high electro-magnetic energy events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235544-68AA-2BF6-EBB9-837048D86889}"/>
              </a:ext>
            </a:extLst>
          </p:cNvPr>
          <p:cNvSpPr txBox="1"/>
          <p:nvPr/>
        </p:nvSpPr>
        <p:spPr>
          <a:xfrm>
            <a:off x="2400298" y="4147630"/>
            <a:ext cx="134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Luminosity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8AD4FC-4E3A-2937-DB0C-2CF7F95052BE}"/>
                  </a:ext>
                </a:extLst>
              </p:cNvPr>
              <p:cNvSpPr txBox="1"/>
              <p:nvPr/>
            </p:nvSpPr>
            <p:spPr>
              <a:xfrm>
                <a:off x="7711439" y="4203810"/>
                <a:ext cx="1516379" cy="380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FoM,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𝐵𝑙𝑢𝑒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8AD4FC-4E3A-2937-DB0C-2CF7F9505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439" y="4203810"/>
                <a:ext cx="1516379" cy="380297"/>
              </a:xfrm>
              <a:prstGeom prst="rect">
                <a:avLst/>
              </a:prstGeom>
              <a:blipFill>
                <a:blip r:embed="rId5"/>
                <a:stretch>
                  <a:fillRect l="-3333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0263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2994</TotalTime>
  <Words>257</Words>
  <Application>Microsoft Macintosh PowerPoint</Application>
  <PresentationFormat>Widescreen</PresentationFormat>
  <Paragraphs>25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Cambria Math</vt:lpstr>
      <vt:lpstr>Office Theme</vt:lpstr>
      <vt:lpstr>STAR Weekly Time Report, 05/28 – 06/03 Zilong Chang (CEEM, Indiana University)</vt:lpstr>
      <vt:lpstr>Beam conditions</vt:lpstr>
      <vt:lpstr>Outlook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Weekly Time Report</dc:title>
  <dc:creator>Chang, Zilong</dc:creator>
  <cp:lastModifiedBy>Chang, Zilong</cp:lastModifiedBy>
  <cp:revision>71</cp:revision>
  <dcterms:created xsi:type="dcterms:W3CDTF">2024-05-20T18:47:43Z</dcterms:created>
  <dcterms:modified xsi:type="dcterms:W3CDTF">2024-06-04T16:58:56Z</dcterms:modified>
</cp:coreProperties>
</file>