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7"/>
  </p:notesMasterIdLst>
  <p:sldIdLst>
    <p:sldId id="350" r:id="rId5"/>
    <p:sldId id="352" r:id="rId6"/>
    <p:sldId id="351" r:id="rId7"/>
    <p:sldId id="353" r:id="rId8"/>
    <p:sldId id="318" r:id="rId9"/>
    <p:sldId id="345" r:id="rId10"/>
    <p:sldId id="339" r:id="rId11"/>
    <p:sldId id="306" r:id="rId12"/>
    <p:sldId id="303" r:id="rId13"/>
    <p:sldId id="331" r:id="rId14"/>
    <p:sldId id="354" r:id="rId15"/>
    <p:sldId id="304" r:id="rId16"/>
  </p:sldIdLst>
  <p:sldSz cx="12192000" cy="6858000"/>
  <p:notesSz cx="6858000" cy="2409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E0BDF8-ECE0-4286-9BFB-BC9EBC520193}" v="38" dt="2024-06-04T16:56:44.7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92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r, Gregory" userId="3561ba5d-ecd2-4074-b30a-c8c766e651bb" providerId="ADAL" clId="{BDE0BDF8-ECE0-4286-9BFB-BC9EBC520193}"/>
    <pc:docChg chg="undo custSel modSld">
      <pc:chgData name="Marr, Gregory" userId="3561ba5d-ecd2-4074-b30a-c8c766e651bb" providerId="ADAL" clId="{BDE0BDF8-ECE0-4286-9BFB-BC9EBC520193}" dt="2024-06-04T17:14:38.102" v="1340" actId="20577"/>
      <pc:docMkLst>
        <pc:docMk/>
      </pc:docMkLst>
      <pc:sldChg chg="addSp delSp modSp mod">
        <pc:chgData name="Marr, Gregory" userId="3561ba5d-ecd2-4074-b30a-c8c766e651bb" providerId="ADAL" clId="{BDE0BDF8-ECE0-4286-9BFB-BC9EBC520193}" dt="2024-06-04T16:29:49.305" v="598" actId="1076"/>
        <pc:sldMkLst>
          <pc:docMk/>
          <pc:sldMk cId="1278840012" sldId="303"/>
        </pc:sldMkLst>
        <pc:picChg chg="add mod">
          <ac:chgData name="Marr, Gregory" userId="3561ba5d-ecd2-4074-b30a-c8c766e651bb" providerId="ADAL" clId="{BDE0BDF8-ECE0-4286-9BFB-BC9EBC520193}" dt="2024-06-04T16:29:03.518" v="593" actId="14100"/>
          <ac:picMkLst>
            <pc:docMk/>
            <pc:sldMk cId="1278840012" sldId="303"/>
            <ac:picMk id="3" creationId="{606DABED-A9C5-37D3-8153-EB8A98BB3966}"/>
          </ac:picMkLst>
        </pc:picChg>
        <pc:picChg chg="add mod ord">
          <ac:chgData name="Marr, Gregory" userId="3561ba5d-ecd2-4074-b30a-c8c766e651bb" providerId="ADAL" clId="{BDE0BDF8-ECE0-4286-9BFB-BC9EBC520193}" dt="2024-06-04T16:29:49.305" v="598" actId="1076"/>
          <ac:picMkLst>
            <pc:docMk/>
            <pc:sldMk cId="1278840012" sldId="303"/>
            <ac:picMk id="5" creationId="{7CFE34EA-0CE6-AD2E-9906-E0C26186BA9D}"/>
          </ac:picMkLst>
        </pc:picChg>
        <pc:picChg chg="add mod">
          <ac:chgData name="Marr, Gregory" userId="3561ba5d-ecd2-4074-b30a-c8c766e651bb" providerId="ADAL" clId="{BDE0BDF8-ECE0-4286-9BFB-BC9EBC520193}" dt="2024-06-04T16:29:26.510" v="594" actId="14100"/>
          <ac:picMkLst>
            <pc:docMk/>
            <pc:sldMk cId="1278840012" sldId="303"/>
            <ac:picMk id="7" creationId="{4496A6FC-F434-C98C-ADF3-537DE44497F7}"/>
          </ac:picMkLst>
        </pc:picChg>
        <pc:picChg chg="del">
          <ac:chgData name="Marr, Gregory" userId="3561ba5d-ecd2-4074-b30a-c8c766e651bb" providerId="ADAL" clId="{BDE0BDF8-ECE0-4286-9BFB-BC9EBC520193}" dt="2024-06-04T16:27:53.702" v="588" actId="478"/>
          <ac:picMkLst>
            <pc:docMk/>
            <pc:sldMk cId="1278840012" sldId="303"/>
            <ac:picMk id="9" creationId="{D7C4EC37-96AA-810E-E2F3-10635BCF367B}"/>
          </ac:picMkLst>
        </pc:picChg>
        <pc:picChg chg="del">
          <ac:chgData name="Marr, Gregory" userId="3561ba5d-ecd2-4074-b30a-c8c766e651bb" providerId="ADAL" clId="{BDE0BDF8-ECE0-4286-9BFB-BC9EBC520193}" dt="2024-06-04T16:27:38.434" v="585" actId="478"/>
          <ac:picMkLst>
            <pc:docMk/>
            <pc:sldMk cId="1278840012" sldId="303"/>
            <ac:picMk id="12" creationId="{D5D255D2-73D9-C753-29B7-1E9E07CD4557}"/>
          </ac:picMkLst>
        </pc:picChg>
        <pc:picChg chg="del">
          <ac:chgData name="Marr, Gregory" userId="3561ba5d-ecd2-4074-b30a-c8c766e651bb" providerId="ADAL" clId="{BDE0BDF8-ECE0-4286-9BFB-BC9EBC520193}" dt="2024-06-04T16:26:39.700" v="576" actId="478"/>
          <ac:picMkLst>
            <pc:docMk/>
            <pc:sldMk cId="1278840012" sldId="303"/>
            <ac:picMk id="14" creationId="{C3E8A3AC-B585-E510-FB28-BA5CF0B52D21}"/>
          </ac:picMkLst>
        </pc:picChg>
      </pc:sldChg>
      <pc:sldChg chg="modSp mod">
        <pc:chgData name="Marr, Gregory" userId="3561ba5d-ecd2-4074-b30a-c8c766e651bb" providerId="ADAL" clId="{BDE0BDF8-ECE0-4286-9BFB-BC9EBC520193}" dt="2024-06-04T16:38:44.654" v="660" actId="20577"/>
        <pc:sldMkLst>
          <pc:docMk/>
          <pc:sldMk cId="3919863926" sldId="306"/>
        </pc:sldMkLst>
        <pc:spChg chg="mod">
          <ac:chgData name="Marr, Gregory" userId="3561ba5d-ecd2-4074-b30a-c8c766e651bb" providerId="ADAL" clId="{BDE0BDF8-ECE0-4286-9BFB-BC9EBC520193}" dt="2024-06-04T16:38:44.654" v="660" actId="20577"/>
          <ac:spMkLst>
            <pc:docMk/>
            <pc:sldMk cId="3919863926" sldId="306"/>
            <ac:spMk id="3" creationId="{CE05BAB3-93A9-4362-AA58-BF024EA3D008}"/>
          </ac:spMkLst>
        </pc:spChg>
      </pc:sldChg>
      <pc:sldChg chg="addSp delSp modSp mod">
        <pc:chgData name="Marr, Gregory" userId="3561ba5d-ecd2-4074-b30a-c8c766e651bb" providerId="ADAL" clId="{BDE0BDF8-ECE0-4286-9BFB-BC9EBC520193}" dt="2024-06-04T16:16:08.001" v="251" actId="14100"/>
        <pc:sldMkLst>
          <pc:docMk/>
          <pc:sldMk cId="1351841527" sldId="318"/>
        </pc:sldMkLst>
        <pc:spChg chg="mod">
          <ac:chgData name="Marr, Gregory" userId="3561ba5d-ecd2-4074-b30a-c8c766e651bb" providerId="ADAL" clId="{BDE0BDF8-ECE0-4286-9BFB-BC9EBC520193}" dt="2024-06-04T16:12:13.043" v="246" actId="20577"/>
          <ac:spMkLst>
            <pc:docMk/>
            <pc:sldMk cId="1351841527" sldId="318"/>
            <ac:spMk id="4" creationId="{40F1692A-327B-4A38-A46D-758905412178}"/>
          </ac:spMkLst>
        </pc:spChg>
        <pc:picChg chg="add mod">
          <ac:chgData name="Marr, Gregory" userId="3561ba5d-ecd2-4074-b30a-c8c766e651bb" providerId="ADAL" clId="{BDE0BDF8-ECE0-4286-9BFB-BC9EBC520193}" dt="2024-06-04T16:16:08.001" v="251" actId="14100"/>
          <ac:picMkLst>
            <pc:docMk/>
            <pc:sldMk cId="1351841527" sldId="318"/>
            <ac:picMk id="6" creationId="{EC404709-4BE0-CA7D-54FF-F985C59C67F0}"/>
          </ac:picMkLst>
        </pc:picChg>
        <pc:picChg chg="del">
          <ac:chgData name="Marr, Gregory" userId="3561ba5d-ecd2-4074-b30a-c8c766e651bb" providerId="ADAL" clId="{BDE0BDF8-ECE0-4286-9BFB-BC9EBC520193}" dt="2024-06-04T16:07:16.634" v="164" actId="478"/>
          <ac:picMkLst>
            <pc:docMk/>
            <pc:sldMk cId="1351841527" sldId="318"/>
            <ac:picMk id="7" creationId="{AAB8389B-14E4-D0F6-280C-F2ECFCBB303A}"/>
          </ac:picMkLst>
        </pc:picChg>
      </pc:sldChg>
      <pc:sldChg chg="modSp mod">
        <pc:chgData name="Marr, Gregory" userId="3561ba5d-ecd2-4074-b30a-c8c766e651bb" providerId="ADAL" clId="{BDE0BDF8-ECE0-4286-9BFB-BC9EBC520193}" dt="2024-06-04T16:36:45.038" v="607" actId="27918"/>
        <pc:sldMkLst>
          <pc:docMk/>
          <pc:sldMk cId="1039228555" sldId="331"/>
        </pc:sldMkLst>
        <pc:graphicFrameChg chg="mod">
          <ac:chgData name="Marr, Gregory" userId="3561ba5d-ecd2-4074-b30a-c8c766e651bb" providerId="ADAL" clId="{BDE0BDF8-ECE0-4286-9BFB-BC9EBC520193}" dt="2024-06-04T16:31:32.736" v="603"/>
          <ac:graphicFrameMkLst>
            <pc:docMk/>
            <pc:sldMk cId="1039228555" sldId="331"/>
            <ac:graphicFrameMk id="6" creationId="{DB3D119E-886F-44D0-AD37-D8E5EE4D90F3}"/>
          </ac:graphicFrameMkLst>
        </pc:graphicFrameChg>
      </pc:sldChg>
      <pc:sldChg chg="addSp delSp modSp mod">
        <pc:chgData name="Marr, Gregory" userId="3561ba5d-ecd2-4074-b30a-c8c766e651bb" providerId="ADAL" clId="{BDE0BDF8-ECE0-4286-9BFB-BC9EBC520193}" dt="2024-06-04T17:14:38.102" v="1340" actId="20577"/>
        <pc:sldMkLst>
          <pc:docMk/>
          <pc:sldMk cId="1336046822" sldId="339"/>
        </pc:sldMkLst>
        <pc:spChg chg="mod ord">
          <ac:chgData name="Marr, Gregory" userId="3561ba5d-ecd2-4074-b30a-c8c766e651bb" providerId="ADAL" clId="{BDE0BDF8-ECE0-4286-9BFB-BC9EBC520193}" dt="2024-06-04T16:04:56.055" v="163" actId="13822"/>
          <ac:spMkLst>
            <pc:docMk/>
            <pc:sldMk cId="1336046822" sldId="339"/>
            <ac:spMk id="6" creationId="{A1D0ED99-E705-BF9B-1FAE-B45059A20762}"/>
          </ac:spMkLst>
        </pc:spChg>
        <pc:spChg chg="mod">
          <ac:chgData name="Marr, Gregory" userId="3561ba5d-ecd2-4074-b30a-c8c766e651bb" providerId="ADAL" clId="{BDE0BDF8-ECE0-4286-9BFB-BC9EBC520193}" dt="2024-06-04T17:14:38.102" v="1340" actId="20577"/>
          <ac:spMkLst>
            <pc:docMk/>
            <pc:sldMk cId="1336046822" sldId="339"/>
            <ac:spMk id="10" creationId="{C77E873D-E72B-4BE0-99D3-3CB079EDDDF1}"/>
          </ac:spMkLst>
        </pc:spChg>
        <pc:picChg chg="add mod">
          <ac:chgData name="Marr, Gregory" userId="3561ba5d-ecd2-4074-b30a-c8c766e651bb" providerId="ADAL" clId="{BDE0BDF8-ECE0-4286-9BFB-BC9EBC520193}" dt="2024-06-04T16:04:35.956" v="161" actId="1076"/>
          <ac:picMkLst>
            <pc:docMk/>
            <pc:sldMk cId="1336046822" sldId="339"/>
            <ac:picMk id="4" creationId="{D087108F-313C-1392-EA1F-268B48BB2ACA}"/>
          </ac:picMkLst>
        </pc:picChg>
        <pc:picChg chg="del">
          <ac:chgData name="Marr, Gregory" userId="3561ba5d-ecd2-4074-b30a-c8c766e651bb" providerId="ADAL" clId="{BDE0BDF8-ECE0-4286-9BFB-BC9EBC520193}" dt="2024-06-04T16:15:41.345" v="247" actId="478"/>
          <ac:picMkLst>
            <pc:docMk/>
            <pc:sldMk cId="1336046822" sldId="339"/>
            <ac:picMk id="5" creationId="{74C0ABEF-C9CD-9FC8-D4D5-7AFD43B2DBEE}"/>
          </ac:picMkLst>
        </pc:picChg>
        <pc:picChg chg="add mod">
          <ac:chgData name="Marr, Gregory" userId="3561ba5d-ecd2-4074-b30a-c8c766e651bb" providerId="ADAL" clId="{BDE0BDF8-ECE0-4286-9BFB-BC9EBC520193}" dt="2024-06-04T16:16:38.976" v="254" actId="1076"/>
          <ac:picMkLst>
            <pc:docMk/>
            <pc:sldMk cId="1336046822" sldId="339"/>
            <ac:picMk id="8" creationId="{66728B4E-C479-15C9-C8F6-C773EC29EEF5}"/>
          </ac:picMkLst>
        </pc:picChg>
        <pc:picChg chg="del">
          <ac:chgData name="Marr, Gregory" userId="3561ba5d-ecd2-4074-b30a-c8c766e651bb" providerId="ADAL" clId="{BDE0BDF8-ECE0-4286-9BFB-BC9EBC520193}" dt="2024-06-04T16:03:31.721" v="134" actId="478"/>
          <ac:picMkLst>
            <pc:docMk/>
            <pc:sldMk cId="1336046822" sldId="339"/>
            <ac:picMk id="9" creationId="{9F7E9E18-6DFA-128B-8FD8-428C8E69E4AC}"/>
          </ac:picMkLst>
        </pc:picChg>
      </pc:sldChg>
      <pc:sldChg chg="modSp mod">
        <pc:chgData name="Marr, Gregory" userId="3561ba5d-ecd2-4074-b30a-c8c766e651bb" providerId="ADAL" clId="{BDE0BDF8-ECE0-4286-9BFB-BC9EBC520193}" dt="2024-06-04T16:46:36.776" v="683" actId="207"/>
        <pc:sldMkLst>
          <pc:docMk/>
          <pc:sldMk cId="1973591361" sldId="345"/>
        </pc:sldMkLst>
        <pc:spChg chg="mod">
          <ac:chgData name="Marr, Gregory" userId="3561ba5d-ecd2-4074-b30a-c8c766e651bb" providerId="ADAL" clId="{BDE0BDF8-ECE0-4286-9BFB-BC9EBC520193}" dt="2024-06-04T16:46:36.776" v="683" actId="207"/>
          <ac:spMkLst>
            <pc:docMk/>
            <pc:sldMk cId="1973591361" sldId="345"/>
            <ac:spMk id="3" creationId="{9B498A92-B3B2-49BC-A076-391E836286E6}"/>
          </ac:spMkLst>
        </pc:spChg>
        <pc:spChg chg="mod">
          <ac:chgData name="Marr, Gregory" userId="3561ba5d-ecd2-4074-b30a-c8c766e651bb" providerId="ADAL" clId="{BDE0BDF8-ECE0-4286-9BFB-BC9EBC520193}" dt="2024-06-04T15:47:09.740" v="13" actId="207"/>
          <ac:spMkLst>
            <pc:docMk/>
            <pc:sldMk cId="1973591361" sldId="345"/>
            <ac:spMk id="7" creationId="{DDAD2342-837F-44BE-A9A7-5BCD33A79969}"/>
          </ac:spMkLst>
        </pc:spChg>
      </pc:sldChg>
      <pc:sldChg chg="modSp mod">
        <pc:chgData name="Marr, Gregory" userId="3561ba5d-ecd2-4074-b30a-c8c766e651bb" providerId="ADAL" clId="{BDE0BDF8-ECE0-4286-9BFB-BC9EBC520193}" dt="2024-06-04T15:45:32.475" v="5" actId="113"/>
        <pc:sldMkLst>
          <pc:docMk/>
          <pc:sldMk cId="443697827" sldId="352"/>
        </pc:sldMkLst>
        <pc:graphicFrameChg chg="mod">
          <ac:chgData name="Marr, Gregory" userId="3561ba5d-ecd2-4074-b30a-c8c766e651bb" providerId="ADAL" clId="{BDE0BDF8-ECE0-4286-9BFB-BC9EBC520193}" dt="2024-06-04T15:45:32.475" v="5" actId="113"/>
          <ac:graphicFrameMkLst>
            <pc:docMk/>
            <pc:sldMk cId="443697827" sldId="352"/>
            <ac:graphicFrameMk id="2" creationId="{00000000-0008-0000-0000-000049AAD500}"/>
          </ac:graphicFrameMkLst>
        </pc:graphicFrameChg>
      </pc:sldChg>
      <pc:sldChg chg="mod">
        <pc:chgData name="Marr, Gregory" userId="3561ba5d-ecd2-4074-b30a-c8c766e651bb" providerId="ADAL" clId="{BDE0BDF8-ECE0-4286-9BFB-BC9EBC520193}" dt="2024-06-04T15:46:15.309" v="7" actId="27918"/>
        <pc:sldMkLst>
          <pc:docMk/>
          <pc:sldMk cId="3322965960" sldId="353"/>
        </pc:sldMkLst>
      </pc:sldChg>
      <pc:sldChg chg="mod modShow">
        <pc:chgData name="Marr, Gregory" userId="3561ba5d-ecd2-4074-b30a-c8c766e651bb" providerId="ADAL" clId="{BDE0BDF8-ECE0-4286-9BFB-BC9EBC520193}" dt="2024-06-04T16:37:02.877" v="608" actId="729"/>
        <pc:sldMkLst>
          <pc:docMk/>
          <pc:sldMk cId="482215022" sldId="35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4/FY24Q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4/FY24Q3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brookhavenlab.sharepoint.com/sites/Availability_Data/Shared%20Documents/quarterly/fy24/FY24Q3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https://brookhavenlab.sharepoint.com/sites/Availability_Data/Shared%20Documents/quarterly/fy24/FY24Q3.xlsx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Presentation%20templates/nsrl%20time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brookhavenlab.sharepoint.com/sites/Availability_Data/Shared%20Documents/quarterly/fy24/FY24Q3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April 2024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45-486E-A730-DEBA04690A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NORMAL!$G$704:$K$704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7.93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05D-4C23-A041-0EB16A54EEA6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NORMAL!$G$705:$K$705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05D-4C23-A041-0EB16A54EEA6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NORMAL!$G$712:$K$712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05D-4C23-A041-0EB16A54EEA6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fld id="{92063870-E12F-4EDC-AD67-3444097039B1}" type="VALUE">
                      <a:rPr lang="en-US" sz="1600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885-46B8-8833-127715428E3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NORMAL!$G$707:$K$707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46.72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05D-4C23-A041-0EB16A54EEA6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39-40EA-9F21-B64CB4AC52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NORMAL!$G$706:$K$706</c:f>
              <c:numCache>
                <c:formatCode>0</c:formatCode>
                <c:ptCount val="4"/>
                <c:pt idx="0">
                  <c:v>0</c:v>
                </c:pt>
                <c:pt idx="1">
                  <c:v>22.77</c:v>
                </c:pt>
                <c:pt idx="2">
                  <c:v>78.3</c:v>
                </c:pt>
                <c:pt idx="3">
                  <c:v>77.7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05D-4C23-A041-0EB16A54EEA6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39-40EA-9F21-B64CB4AC524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39-40EA-9F21-B64CB4AC524B}"/>
                </c:ext>
              </c:extLst>
            </c:dLbl>
            <c:dLbl>
              <c:idx val="2"/>
              <c:layout>
                <c:manualLayout>
                  <c:x val="-6.9777547646360613E-2"/>
                  <c:y val="-2.89675150010345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39-40EA-9F21-B64CB4AC524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F39-40EA-9F21-B64CB4AC524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NORMAL!$G$708:$K$708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3.57</c:v>
                </c:pt>
                <c:pt idx="3">
                  <c:v>10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505D-4C23-A041-0EB16A54EEA6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17D6645-71D0-4BEE-AF3F-05A60ACE73EE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505D-4C23-A041-0EB16A54EEA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17D6645-71D0-4BEE-AF3F-05A60ACE73EE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05D-4C23-A041-0EB16A54EEA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17D6645-71D0-4BEE-AF3F-05A60ACE73EE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505D-4C23-A041-0EB16A54EEA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89-47AB-8BAF-D38752B0A9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NORMAL!$G$711:$K$711</c:f>
              <c:numCache>
                <c:formatCode>0</c:formatCode>
                <c:ptCount val="4"/>
                <c:pt idx="0">
                  <c:v>168</c:v>
                </c:pt>
                <c:pt idx="1">
                  <c:v>144</c:v>
                </c:pt>
                <c:pt idx="2">
                  <c:v>27.83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505D-4C23-A041-0EB16A54EEA6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NORMAL!$G$710:$K$710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505D-4C23-A041-0EB16A54EEA6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05D-4C23-A041-0EB16A54EEA6}"/>
                </c:ext>
              </c:extLst>
            </c:dLbl>
            <c:dLbl>
              <c:idx val="1"/>
              <c:layout>
                <c:manualLayout>
                  <c:x val="-7.4006489927958136E-2"/>
                  <c:y val="4.2941489855667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05D-4C23-A041-0EB16A54EEA6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39-40EA-9F21-B64CB4AC52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NORMAL!$G$709:$K$709</c:f>
              <c:numCache>
                <c:formatCode>0</c:formatCode>
                <c:ptCount val="4"/>
                <c:pt idx="0">
                  <c:v>0</c:v>
                </c:pt>
                <c:pt idx="1">
                  <c:v>1.23</c:v>
                </c:pt>
                <c:pt idx="2">
                  <c:v>58.3</c:v>
                </c:pt>
                <c:pt idx="3">
                  <c:v>25.65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505D-4C23-A041-0EB16A54EE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
C-AD ACTIVITY       MAY 2024</a:t>
            </a:r>
          </a:p>
        </c:rich>
      </c:tx>
      <c:layout>
        <c:manualLayout>
          <c:xMode val="edge"/>
          <c:yMode val="edge"/>
          <c:x val="0.30292204290573516"/>
          <c:y val="6.2543981238085864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8874701767997556E-2"/>
          <c:y val="0.17824524276025147"/>
          <c:w val="0.73690803772157321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116.45</c:v>
                </c:pt>
                <c:pt idx="1">
                  <c:v>76.3</c:v>
                </c:pt>
                <c:pt idx="2">
                  <c:v>74.13</c:v>
                </c:pt>
                <c:pt idx="3">
                  <c:v>106.45</c:v>
                </c:pt>
                <c:pt idx="4">
                  <c:v>90.83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590-42A0-8176-6BD3EB6E7A33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8766382482701376E-2"/>
                  <c:y val="1.66414533361200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90-42A0-8176-6BD3EB6E7A33}"/>
                </c:ext>
              </c:extLst>
            </c:dLbl>
            <c:dLbl>
              <c:idx val="1"/>
              <c:layout>
                <c:manualLayout>
                  <c:x val="-5.8307631229316863E-2"/>
                  <c:y val="-6.240545001044928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90-42A0-8176-6BD3EB6E7A33}"/>
                </c:ext>
              </c:extLst>
            </c:dLbl>
            <c:dLbl>
              <c:idx val="2"/>
              <c:layout>
                <c:manualLayout>
                  <c:x val="-5.9367769978940804E-2"/>
                  <c:y val="-1.21951160960647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90-42A0-8176-6BD3EB6E7A3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90-42A0-8176-6BD3EB6E7A33}"/>
                </c:ext>
              </c:extLst>
            </c:dLbl>
            <c:dLbl>
              <c:idx val="4"/>
              <c:layout>
                <c:manualLayout>
                  <c:x val="-5.8307631229317015E-2"/>
                  <c:y val="4.47154256855711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590-42A0-8176-6BD3EB6E7A3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4.63</c:v>
                </c:pt>
                <c:pt idx="1">
                  <c:v>4.9800000000000004</c:v>
                </c:pt>
                <c:pt idx="2">
                  <c:v>5.35</c:v>
                </c:pt>
                <c:pt idx="3">
                  <c:v>0</c:v>
                </c:pt>
                <c:pt idx="4">
                  <c:v>1.43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590-42A0-8176-6BD3EB6E7A33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7F-4114-ADD4-008D9550AF28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DC-46A7-97F2-EBD7EEB2AC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12.72</c:v>
                </c:pt>
                <c:pt idx="2">
                  <c:v>9.8000000000000007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7590-42A0-8176-6BD3EB6E7A33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-5.5127214980445073E-2"/>
                  <c:y val="-4.3683815007315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7F-4114-ADD4-008D9550AF28}"/>
                </c:ext>
              </c:extLst>
            </c:dLbl>
            <c:dLbl>
              <c:idx val="2"/>
              <c:layout>
                <c:manualLayout>
                  <c:x val="-4.7706243733077511E-2"/>
                  <c:y val="-2.03251934934414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DC-46A7-97F2-EBD7EEB2AC8A}"/>
                </c:ext>
              </c:extLst>
            </c:dLbl>
            <c:dLbl>
              <c:idx val="4"/>
              <c:layout>
                <c:manualLayout>
                  <c:x val="-5.406707623082109E-2"/>
                  <c:y val="-4.8780464384259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B3-4365-A62B-EB3D2B8F0E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NORMAL!$AG$707:$AK$707</c:f>
              <c:numCache>
                <c:formatCode>0</c:formatCode>
                <c:ptCount val="5"/>
                <c:pt idx="0" formatCode="0.0">
                  <c:v>0.42</c:v>
                </c:pt>
                <c:pt idx="1">
                  <c:v>3.48</c:v>
                </c:pt>
                <c:pt idx="2">
                  <c:v>2.92</c:v>
                </c:pt>
                <c:pt idx="3" formatCode="0.00">
                  <c:v>0.42</c:v>
                </c:pt>
                <c:pt idx="4">
                  <c:v>2.68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590-42A0-8176-6BD3EB6E7A33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30.33</c:v>
                </c:pt>
                <c:pt idx="1">
                  <c:v>25.4</c:v>
                </c:pt>
                <c:pt idx="2">
                  <c:v>17.27</c:v>
                </c:pt>
                <c:pt idx="3">
                  <c:v>21.82</c:v>
                </c:pt>
                <c:pt idx="4">
                  <c:v>36.229999999999997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7590-42A0-8176-6BD3EB6E7A33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5.5127214980445031E-2"/>
                  <c:y val="4.065038698688251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590-42A0-8176-6BD3EB6E7A3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27-46E6-A3B3-5F133D5904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2.58</c:v>
                </c:pt>
                <c:pt idx="1">
                  <c:v>9.57</c:v>
                </c:pt>
                <c:pt idx="2">
                  <c:v>10.62</c:v>
                </c:pt>
                <c:pt idx="3">
                  <c:v>10.1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7590-42A0-8176-6BD3EB6E7A33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7590-42A0-8176-6BD3EB6E7A33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7590-42A0-8176-6BD3EB6E7A33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13.589999999999998</c:v>
                </c:pt>
                <c:pt idx="1">
                  <c:v>35.549999999999997</c:v>
                </c:pt>
                <c:pt idx="2">
                  <c:v>47.910000000000004</c:v>
                </c:pt>
                <c:pt idx="3">
                  <c:v>29.21</c:v>
                </c:pt>
                <c:pt idx="4">
                  <c:v>36.83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7590-42A0-8176-6BD3EB6E7A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0111388027143549"/>
          <c:y val="0.17771897213113774"/>
          <c:w val="0.18739271312378314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April 2024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6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265691739419442"/>
          <c:y val="9.3955465305874716E-2"/>
          <c:w val="0.70143991533594696"/>
          <c:h val="0.7356796868764499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PS_RHIC</c:v>
                </c:pt>
              </c:strCache>
              <c:extLst xmlns:c15="http://schemas.microsoft.com/office/drawing/2012/chart"/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NORMAL!$B$845:$J$845</c:f>
              <c:numCache>
                <c:formatCode>General</c:formatCode>
                <c:ptCount val="9"/>
                <c:pt idx="4" formatCode="0.0%">
                  <c:v>1.0577526679221594E-2</c:v>
                </c:pt>
                <c:pt idx="6" formatCode="0.0%">
                  <c:v>1.8298807281858127E-2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F6AB-4A2D-8E7C-650FD98985DF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NORMAL!$B$847:$J$847</c:f>
              <c:numCache>
                <c:formatCode>General</c:formatCode>
                <c:ptCount val="9"/>
                <c:pt idx="4" formatCode="0.0%">
                  <c:v>2.6867545511613307E-2</c:v>
                </c:pt>
                <c:pt idx="6" formatCode="0.0%">
                  <c:v>1.6478342749529189E-2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F6AB-4A2D-8E7C-650FD98985DF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NORMAL!$B$849:$J$849</c:f>
              <c:numCache>
                <c:formatCode>General</c:formatCode>
                <c:ptCount val="9"/>
                <c:pt idx="2" formatCode="0.00%">
                  <c:v>3.1387319522912741E-3</c:v>
                </c:pt>
                <c:pt idx="4" formatCode="0.00%">
                  <c:v>7.21908349026993E-3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F6AB-4A2D-8E7C-650FD98985DF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PS_AGS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NORMAL!$B$851:$J$851</c:f>
              <c:numCache>
                <c:formatCode>General</c:formatCode>
                <c:ptCount val="9"/>
                <c:pt idx="4" formatCode="0.0%">
                  <c:v>2.1217827997489013E-2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F6AB-4A2D-8E7C-650FD98985DF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LinacRf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NORMAL!$B$853:$J$853</c:f>
              <c:numCache>
                <c:formatCode>General</c:formatCode>
                <c:ptCount val="9"/>
                <c:pt idx="4" formatCode="0.00%">
                  <c:v>6.9334588826114249E-2</c:v>
                </c:pt>
                <c:pt idx="6" formatCode="0.00%">
                  <c:v>1.7545511613308223E-2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F6AB-4A2D-8E7C-650FD98985DF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RfBooster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NORMAL!$B$855:$J$855</c:f>
              <c:numCache>
                <c:formatCode>General</c:formatCode>
                <c:ptCount val="9"/>
                <c:pt idx="4" formatCode="0.00%">
                  <c:v>3.8920276208411798E-3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F6AB-4A2D-8E7C-650FD98985DF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ElecRHIC (power dip)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NORMAL!$B$857:$J$857</c:f>
              <c:numCache>
                <c:formatCode>General</c:formatCode>
                <c:ptCount val="9"/>
                <c:pt idx="4" formatCode="0.00%">
                  <c:v>6.7168863779033267E-3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F6AB-4A2D-8E7C-650FD98985DF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ElecAGS (power dip)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NORMAL!$B$859:$J$859</c:f>
              <c:numCache>
                <c:formatCode>General</c:formatCode>
                <c:ptCount val="9"/>
                <c:pt idx="4" formatCode="0.00%">
                  <c:v>6.7168863779033267E-3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F6AB-4A2D-8E7C-650FD98985DF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ElecBooster (power dip)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NORMAL!$B$861:$J$861</c:f>
              <c:numCache>
                <c:formatCode>General</c:formatCode>
                <c:ptCount val="9"/>
                <c:pt idx="4" formatCode="0.00%">
                  <c:v>6.7168863779033267E-3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F6AB-4A2D-8E7C-650FD98985DF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ElecLinac (power dip/OPPIS)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NORMAL!$B$863:$J$863</c:f>
              <c:numCache>
                <c:formatCode>General</c:formatCode>
                <c:ptCount val="9"/>
                <c:pt idx="4" formatCode="0.00%">
                  <c:v>1.2554927809165096E-2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F6AB-4A2D-8E7C-650FD98985DF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NORMAL!$B$865:$J$865</c:f>
              <c:numCache>
                <c:formatCode>General</c:formatCode>
                <c:ptCount val="9"/>
                <c:pt idx="6" formatCode="0.0%">
                  <c:v>7.8782172002510968E-3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F6AB-4A2D-8E7C-650FD98985DF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RfAGS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NORMAL!$B$867:$J$867</c:f>
              <c:numCache>
                <c:formatCode>General</c:formatCode>
                <c:ptCount val="9"/>
                <c:pt idx="6" formatCode="0.00%">
                  <c:v>7.2818581293157556E-3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F6AB-4A2D-8E7C-650FD98985DF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NORMAL!$B$869:$J$869</c:f>
              <c:numCache>
                <c:formatCode>General</c:formatCode>
                <c:ptCount val="9"/>
                <c:pt idx="6" formatCode="0.00%">
                  <c:v>6.2460765850596359E-3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F6AB-4A2D-8E7C-650FD98985DF}"/>
            </c:ext>
          </c:extLst>
        </c:ser>
        <c:ser>
          <c:idx val="9"/>
          <c:order val="13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NORMAL!$B$883:$J$883</c:f>
              <c:numCache>
                <c:formatCode>General</c:formatCode>
                <c:ptCount val="9"/>
                <c:pt idx="0" formatCode="0.00%">
                  <c:v>0</c:v>
                </c:pt>
                <c:pt idx="2" formatCode="0.00%">
                  <c:v>7.2190834902699313E-4</c:v>
                </c:pt>
                <c:pt idx="4" formatCode="0.0%">
                  <c:v>4.0175768989328311E-3</c:v>
                </c:pt>
                <c:pt idx="6" formatCode="0.0%">
                  <c:v>3.5467671060891394E-3</c:v>
                </c:pt>
                <c:pt idx="8" formatCode="0.0%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D-F6AB-4A2D-8E7C-650FD98985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/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84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MAY 2024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2144644738863535"/>
          <c:y val="9.2630873269336264E-2"/>
          <c:w val="0.78640718549917432"/>
          <c:h val="0.7614545244267967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PPS_AGS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NORMAL!$AB$845:$AJ$845</c:f>
              <c:numCache>
                <c:formatCode>0.0%</c:formatCode>
                <c:ptCount val="9"/>
                <c:pt idx="0" formatCode="0.00%">
                  <c:v>3.221290250641161E-3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50-4139-B397-B22E5DDB24C3}"/>
            </c:ext>
          </c:extLst>
        </c:ser>
        <c:ser>
          <c:idx val="3"/>
          <c:order val="1"/>
          <c:tx>
            <c:strRef>
              <c:f>NORMAL!$AB$846</c:f>
              <c:strCache>
                <c:ptCount val="1"/>
                <c:pt idx="0">
                  <c:v>ACG_RHIC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NORMAL!$AB$847:$AJ$847</c:f>
              <c:numCache>
                <c:formatCode>0.0%</c:formatCode>
                <c:ptCount val="9"/>
                <c:pt idx="0">
                  <c:v>4.138119014285185E-3</c:v>
                </c:pt>
                <c:pt idx="8">
                  <c:v>2.7257071351579061E-3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50-4139-B397-B22E5DDB24C3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ES&amp;FD_Exp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NORMAL!$AB$849:$AJ$849</c:f>
              <c:numCache>
                <c:formatCode>0.0%</c:formatCode>
                <c:ptCount val="9"/>
                <c:pt idx="0">
                  <c:v>1.5734763916593366E-3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50-4139-B397-B22E5DDB24C3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RadMonIntlk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NORMAL!$AB$851:$AJ$851</c:f>
              <c:numCache>
                <c:formatCode>0.0%</c:formatCode>
                <c:ptCount val="9"/>
                <c:pt idx="0">
                  <c:v>3.7664316776727428E-3</c:v>
                </c:pt>
                <c:pt idx="2">
                  <c:v>1.6354242810947433E-3</c:v>
                </c:pt>
                <c:pt idx="6">
                  <c:v>1.5734763916593366E-3</c:v>
                </c:pt>
                <c:pt idx="8">
                  <c:v>4.3611314162526503E-3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50-4139-B397-B22E5DDB24C3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PS_AGS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NORMAL!$AB$853:$AH$853</c:f>
              <c:numCache>
                <c:formatCode>0.0%</c:formatCode>
                <c:ptCount val="7"/>
                <c:pt idx="2">
                  <c:v>6.7894886821206028E-3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EA50-4139-B397-B22E5DDB24C3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PS_RHIC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NORMAL!$AB$855:$AJ$855</c:f>
              <c:numCache>
                <c:formatCode>0.0%</c:formatCode>
                <c:ptCount val="9"/>
                <c:pt idx="2">
                  <c:v>2.0442803513684295E-3</c:v>
                </c:pt>
                <c:pt idx="4">
                  <c:v>2.0145453644394337E-2</c:v>
                </c:pt>
                <c:pt idx="6">
                  <c:v>8.400133807441184E-3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EA50-4139-B397-B22E5DDB24C3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NORMAL!$AB$857:$AH$857</c:f>
              <c:numCache>
                <c:formatCode>0.0%</c:formatCode>
                <c:ptCount val="7"/>
                <c:pt idx="2">
                  <c:v>2.5051726487678571E-2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EA50-4139-B397-B22E5DDB24C3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NORMAL!$AB$859:$AJ$859</c:f>
              <c:numCache>
                <c:formatCode>0.0%</c:formatCode>
                <c:ptCount val="9"/>
                <c:pt idx="2">
                  <c:v>2.3911885322067086E-3</c:v>
                </c:pt>
                <c:pt idx="8">
                  <c:v>2.76287586881915E-3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EA50-4139-B397-B22E5DDB24C3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NORMAL!$AB$861:$AH$861</c:f>
              <c:numCache>
                <c:formatCode>0.0%</c:formatCode>
                <c:ptCount val="7"/>
                <c:pt idx="2">
                  <c:v>3.877937878656475E-3</c:v>
                </c:pt>
                <c:pt idx="4">
                  <c:v>3.9398857680918824E-3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EA50-4139-B397-B22E5DDB24C3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InjPerformance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NORMAL!$AB$863:$AH$863</c:f>
              <c:numCache>
                <c:formatCode>0.0%</c:formatCode>
                <c:ptCount val="7"/>
                <c:pt idx="2">
                  <c:v>1.4248014570143598E-3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EA50-4139-B397-B22E5DDB24C3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LinacRf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  <c:extLst xmlns:c15="http://schemas.microsoft.com/office/drawing/2012/chart"/>
            </c:strRef>
          </c:cat>
          <c:val>
            <c:numRef>
              <c:f>NORMAL!$AB$865:$AJ$865</c:f>
              <c:numCache>
                <c:formatCode>0.0%</c:formatCode>
                <c:ptCount val="9"/>
                <c:pt idx="4">
                  <c:v>1.8671093875831657E-2</c:v>
                </c:pt>
                <c:pt idx="6">
                  <c:v>5.9098286521378236E-3</c:v>
                </c:pt>
                <c:pt idx="8">
                  <c:v>2.3292406427713012E-3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EA50-4139-B397-B22E5DDB24C3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LinacTankQ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NORMAL!$AB$867:$AJ$867</c:f>
              <c:numCache>
                <c:formatCode>0.0%</c:formatCode>
                <c:ptCount val="9"/>
                <c:pt idx="4">
                  <c:v>4.6832604413167651E-3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EA50-4139-B397-B22E5DDB24C3}"/>
            </c:ext>
          </c:extLst>
        </c:ser>
        <c:ser>
          <c:idx val="12"/>
          <c:order val="13"/>
          <c:tx>
            <c:strRef>
              <c:f>NORMAL!$AB$868</c:f>
              <c:strCache>
                <c:ptCount val="1"/>
                <c:pt idx="0">
                  <c:v>QuenchProtect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  <c:extLst xmlns:c15="http://schemas.microsoft.com/office/drawing/2012/chart"/>
            </c:strRef>
          </c:cat>
          <c:val>
            <c:numRef>
              <c:f>NORMAL!$AB$869:$AJ$869</c:f>
              <c:numCache>
                <c:formatCode>0.0%</c:formatCode>
                <c:ptCount val="9"/>
                <c:pt idx="4">
                  <c:v>7.5824216668938117E-3</c:v>
                </c:pt>
                <c:pt idx="6">
                  <c:v>4.9558311548325564E-3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EA50-4139-B397-B22E5DDB24C3}"/>
            </c:ext>
          </c:extLst>
        </c:ser>
        <c:ser>
          <c:idx val="2"/>
          <c:order val="14"/>
          <c:tx>
            <c:strRef>
              <c:f>NORMAL!$AB$870</c:f>
              <c:strCache>
                <c:ptCount val="1"/>
                <c:pt idx="0">
                  <c:v>QLI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  <c:extLst xmlns:c15="http://schemas.microsoft.com/office/drawing/2012/chart"/>
            </c:strRef>
          </c:cat>
          <c:val>
            <c:numRef>
              <c:f>NORMAL!$AB$871:$AJ$871</c:f>
              <c:numCache>
                <c:formatCode>0.0%</c:formatCode>
                <c:ptCount val="9"/>
                <c:pt idx="4">
                  <c:v>1.5858659695464181E-3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EA50-4139-B397-B22E5DDB24C3}"/>
            </c:ext>
          </c:extLst>
        </c:ser>
        <c:ser>
          <c:idx val="9"/>
          <c:order val="15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  <c:extLst xmlns:c15="http://schemas.microsoft.com/office/drawing/2012/chart"/>
            </c:strRef>
          </c:cat>
          <c:val>
            <c:numRef>
              <c:f>NORMAL!$AB$883:$AJ$883</c:f>
              <c:numCache>
                <c:formatCode>0.0%</c:formatCode>
                <c:ptCount val="9"/>
                <c:pt idx="0">
                  <c:v>4.1381190142851841E-3</c:v>
                </c:pt>
                <c:pt idx="2">
                  <c:v>8.3010171843445318E-4</c:v>
                </c:pt>
                <c:pt idx="4">
                  <c:v>2.7504862909320691E-3</c:v>
                </c:pt>
                <c:pt idx="6">
                  <c:v>3.1717319390928366E-3</c:v>
                </c:pt>
                <c:pt idx="8">
                  <c:v>4.683260441316766E-3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EA50-4139-B397-B22E5DDB24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8"/>
                <c:order val="12"/>
                <c:tx>
                  <c:strRef>
                    <c:extLst>
                      <c:ext uri="{02D57815-91ED-43cb-92C2-25804820EDAC}">
                        <c15:formulaRef>
                          <c15:sqref>NORMAL!$AB$882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spPr>
                  <a:solidFill>
                    <a:schemeClr val="tx2">
                      <a:lumMod val="75000"/>
                    </a:schemeClr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04/30/24/2 to 05/07/24/1</c:v>
                      </c:pt>
                      <c:pt idx="2">
                        <c:v>05/07/24/2 to 05/14/24/1</c:v>
                      </c:pt>
                      <c:pt idx="4">
                        <c:v>05/14/24/2 to 05/21/24/1</c:v>
                      </c:pt>
                      <c:pt idx="6">
                        <c:v>05/21/24/2 to 05/28/24/1</c:v>
                      </c:pt>
                      <c:pt idx="8">
                        <c:v>05/28/24/2 to 06/04/24/1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NORMAL!$AB$883:$AJ$883</c15:sqref>
                        </c15:formulaRef>
                      </c:ext>
                    </c:extLst>
                    <c:numCache>
                      <c:formatCode>0.0%</c:formatCode>
                      <c:ptCount val="9"/>
                      <c:pt idx="0">
                        <c:v>4.1381190142851841E-3</c:v>
                      </c:pt>
                      <c:pt idx="2">
                        <c:v>8.3010171843445318E-4</c:v>
                      </c:pt>
                      <c:pt idx="4">
                        <c:v>2.7504862909320691E-3</c:v>
                      </c:pt>
                      <c:pt idx="6">
                        <c:v>3.1717319390928366E-3</c:v>
                      </c:pt>
                      <c:pt idx="8">
                        <c:v>4.683260441316766E-3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EA50-4139-B397-B22E5DDB24C3}"/>
                  </c:ext>
                </c:extLst>
              </c15:ser>
            </c15:filteredBarSeries>
            <c15:filteredBarSeries>
              <c15:ser>
                <c:idx val="10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NORMAL!$AB$888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spPr>
                  <a:solidFill>
                    <a:schemeClr val="accent5">
                      <a:lumMod val="40000"/>
                      <a:lumOff val="60000"/>
                    </a:schemeClr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04/30/24/2 to 05/07/24/1</c:v>
                      </c:pt>
                      <c:pt idx="2">
                        <c:v>05/07/24/2 to 05/14/24/1</c:v>
                      </c:pt>
                      <c:pt idx="4">
                        <c:v>05/14/24/2 to 05/21/24/1</c:v>
                      </c:pt>
                      <c:pt idx="6">
                        <c:v>05/21/24/2 to 05/28/24/1</c:v>
                      </c:pt>
                      <c:pt idx="8">
                        <c:v>05/28/24/2 to 06/04/24/1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NORMAL!$AB$889:$AH$889</c15:sqref>
                        </c15:formulaRef>
                      </c:ext>
                    </c:extLst>
                    <c:numCache>
                      <c:formatCode>0.0%</c:formatCode>
                      <c:ptCount val="7"/>
                      <c:pt idx="0">
                        <c:v>4.1381190142851841E-3</c:v>
                      </c:pt>
                      <c:pt idx="2">
                        <c:v>8.3010171843445318E-4</c:v>
                      </c:pt>
                      <c:pt idx="4">
                        <c:v>2.7504862909320691E-3</c:v>
                      </c:pt>
                      <c:pt idx="6">
                        <c:v>3.1717319390928366E-3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EA50-4139-B397-B22E5DDB24C3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04/30/24/2 to 05/07/24/1</c:v>
                      </c:pt>
                      <c:pt idx="2">
                        <c:v>05/07/24/2 to 05/14/24/1</c:v>
                      </c:pt>
                      <c:pt idx="4">
                        <c:v>05/14/24/2 to 05/21/24/1</c:v>
                      </c:pt>
                      <c:pt idx="6">
                        <c:v>05/21/24/2 to 05/28/24/1</c:v>
                      </c:pt>
                      <c:pt idx="8">
                        <c:v>05/28/24/2 to 06/04/24/1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NORMAL!$AB$901:$AH$901</c15:sqref>
                        </c15:formulaRef>
                      </c:ext>
                    </c:extLst>
                    <c:numCache>
                      <c:formatCode>0.0%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EA50-4139-B397-B22E5DDB24C3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7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NSRL Hours</a:t>
            </a:r>
          </a:p>
        </c:rich>
      </c:tx>
      <c:layout>
        <c:manualLayout>
          <c:xMode val="edge"/>
          <c:yMode val="edge"/>
          <c:x val="2.5656169412764742E-2"/>
          <c:y val="1.996303142329020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1503718285214345E-3"/>
          <c:y val="0.30543601168207857"/>
          <c:w val="0.99671414548791137"/>
          <c:h val="0.67224705782744898"/>
        </c:manualLayout>
      </c:layout>
      <c:pie3DChart>
        <c:varyColors val="1"/>
        <c:ser>
          <c:idx val="0"/>
          <c:order val="0"/>
          <c:tx>
            <c:v>NSRL Hours</c:v>
          </c:tx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3EC8-4188-A04E-01CEB9C5D5E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3EC8-4188-A04E-01CEB9C5D5E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3EC8-4188-A04E-01CEB9C5D5ED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3EC8-4188-A04E-01CEB9C5D5E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3EC8-4188-A04E-01CEB9C5D5ED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B-3EC8-4188-A04E-01CEB9C5D5ED}"/>
              </c:ext>
            </c:extLst>
          </c:dPt>
          <c:dPt>
            <c:idx val="6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3EC8-4188-A04E-01CEB9C5D5ED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F-3EC8-4188-A04E-01CEB9C5D5E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6414867415253129"/>
                      <c:h val="5.495528112128311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EC8-4188-A04E-01CEB9C5D5ED}"/>
                </c:ext>
              </c:extLst>
            </c:dLbl>
            <c:dLbl>
              <c:idx val="1"/>
              <c:layout>
                <c:manualLayout>
                  <c:x val="-0.14705476890971333"/>
                  <c:y val="-3.1260643020361828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3540202" y="1242559"/>
                  <a:ext cx="1744742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7784"/>
                        <a:gd name="adj2" fmla="val 197328"/>
                      </a:avLst>
                    </a:prstGeom>
                  </c15:spPr>
                  <c15:layout>
                    <c:manualLayout>
                      <c:w val="0.1905904575598489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EC8-4188-A04E-01CEB9C5D5E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31262597072077508"/>
                      <c:h val="5.45286506469500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EC8-4188-A04E-01CEB9C5D5ED}"/>
                </c:ext>
              </c:extLst>
            </c:dLbl>
            <c:dLbl>
              <c:idx val="3"/>
              <c:layout>
                <c:manualLayout>
                  <c:x val="-5.4618490492539995E-8"/>
                  <c:y val="-4.059357125183751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6147397" y="1415180"/>
                  <a:ext cx="2268627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8536"/>
                        <a:gd name="adj2" fmla="val 173231"/>
                      </a:avLst>
                    </a:prstGeom>
                  </c15:spPr>
                  <c15:layout>
                    <c:manualLayout>
                      <c:w val="0.24781807323662286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EC8-4188-A04E-01CEB9C5D5E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637781423137201"/>
                      <c:h val="4.9907578558225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EC8-4188-A04E-01CEB9C5D5E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47697"/>
                        <a:gd name="adj2" fmla="val -204773"/>
                      </a:avLst>
                    </a:prstGeom>
                  </c15:spPr>
                  <c15:layout>
                    <c:manualLayout>
                      <c:w val="0.33705365360013956"/>
                      <c:h val="5.04824835897361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EC8-4188-A04E-01CEB9C5D5ED}"/>
                </c:ext>
              </c:extLst>
            </c:dLbl>
            <c:dLbl>
              <c:idx val="6"/>
              <c:layout>
                <c:manualLayout>
                  <c:x val="-0.60410633826825955"/>
                  <c:y val="-5.245535389407193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541457" y="4902033"/>
                  <a:ext cx="3050351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6691"/>
                        <a:gd name="adj2" fmla="val -385002"/>
                      </a:avLst>
                    </a:prstGeom>
                  </c15:spPr>
                  <c15:layout>
                    <c:manualLayout>
                      <c:w val="0.3332112428011463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EC8-4188-A04E-01CEB9C5D5ED}"/>
                </c:ext>
              </c:extLst>
            </c:dLbl>
            <c:dLbl>
              <c:idx val="7"/>
              <c:layout>
                <c:manualLayout>
                  <c:x val="-3.3898583731620469E-2"/>
                  <c:y val="-4.620981122738628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725123" y="1447064"/>
                  <a:ext cx="2079686" cy="278242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87141"/>
                        <a:gd name="adj2" fmla="val 172212"/>
                      </a:avLst>
                    </a:prstGeom>
                  </c15:spPr>
                  <c15:layout>
                    <c:manualLayout>
                      <c:w val="0.22717872885076468"/>
                      <c:h val="5.062129768436984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3EC8-4188-A04E-01CEB9C5D5ED}"/>
                </c:ext>
              </c:extLst>
            </c:dLbl>
            <c:numFmt formatCode="General" sourceLinked="0"/>
            <c:spPr>
              <a:xfrm>
                <a:off x="6809581" y="1999681"/>
                <a:ext cx="2268627" cy="274320"/>
              </a:xfrm>
              <a:solidFill>
                <a:sysClr val="window" lastClr="FFFFFF"/>
              </a:solidFill>
              <a:ln w="952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0">
                      <a:custGeom>
                        <a:avLst/>
                        <a:gdLst/>
                        <a:ahLst/>
                        <a:cxnLst/>
                        <a:rect l="0" t="0" r="0" b="0"/>
                        <a:pathLst/>
                      </a:custGeom>
                      <ask:type/>
                    </ask:lineSketchStyleProps>
                  </a:ext>
                </a:extLst>
              </a:ln>
              <a:effectLst/>
            </c:spPr>
            <c:txPr>
              <a:bodyPr wrap="square" lIns="38100" tIns="19050" rIns="38100" bIns="19050" anchor="ctr">
                <a:noAutofit/>
              </a:bodyPr>
              <a:lstStyle/>
              <a:p>
                <a:pPr>
                  <a:defRPr sz="1200" b="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>
                      <a:gd name="adj1" fmla="val -70191"/>
                      <a:gd name="adj2" fmla="val 100942"/>
                    </a:avLst>
                  </a:prstGeom>
                </c15:spPr>
              </c:ext>
            </c:extLst>
          </c:dLbls>
          <c:cat>
            <c:strRef>
              <c:f>Oplog!$A$19:$A$26</c:f>
              <c:strCache>
                <c:ptCount val="8"/>
                <c:pt idx="0">
                  <c:v>Experimental Setup</c:v>
                </c:pt>
                <c:pt idx="1">
                  <c:v>Failure</c:v>
                </c:pt>
                <c:pt idx="2">
                  <c:v>Machine Development</c:v>
                </c:pt>
                <c:pt idx="3">
                  <c:v>Machine Setup</c:v>
                </c:pt>
                <c:pt idx="4">
                  <c:v>Operator Training</c:v>
                </c:pt>
                <c:pt idx="5">
                  <c:v>Scheduled Maintenance</c:v>
                </c:pt>
                <c:pt idx="6">
                  <c:v>Scheduled Shutdown</c:v>
                </c:pt>
                <c:pt idx="7">
                  <c:v>Science</c:v>
                </c:pt>
              </c:strCache>
            </c:strRef>
          </c:cat>
          <c:val>
            <c:numRef>
              <c:f>Oplog!$K$34:$K$41</c:f>
              <c:numCache>
                <c:formatCode>0.00</c:formatCode>
                <c:ptCount val="8"/>
                <c:pt idx="0">
                  <c:v>0</c:v>
                </c:pt>
                <c:pt idx="1">
                  <c:v>12.05</c:v>
                </c:pt>
                <c:pt idx="2">
                  <c:v>0</c:v>
                </c:pt>
                <c:pt idx="3">
                  <c:v>9.8800000000000008</c:v>
                </c:pt>
                <c:pt idx="4">
                  <c:v>0</c:v>
                </c:pt>
                <c:pt idx="5">
                  <c:v>0</c:v>
                </c:pt>
                <c:pt idx="6">
                  <c:v>108.9</c:v>
                </c:pt>
                <c:pt idx="7">
                  <c:v>37.17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EC8-4188-A04E-01CEB9C5D5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9.027700962056269E-2"/>
          <c:w val="0.99848802869189413"/>
          <c:h val="0.12926403352806706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>
        <a:lumMod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/>
              <a:t>Availability: RHIC Run-24 </a:t>
            </a:r>
          </a:p>
        </c:rich>
      </c:tx>
      <c:layout>
        <c:manualLayout>
          <c:xMode val="edge"/>
          <c:yMode val="edge"/>
          <c:x val="0.28772911198600176"/>
          <c:y val="2.916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8882457686939"/>
          <c:y val="0.13425891118448904"/>
          <c:w val="0.83740404753605568"/>
          <c:h val="0.68897367696461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RHIC_HOURS_DOE!$A$14</c:f>
              <c:strCache>
                <c:ptCount val="1"/>
                <c:pt idx="0">
                  <c:v>Availability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E2-4898-B037-4AF0E636E9A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E2-4898-B037-4AF0E636E9AF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-156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(RHIC_HOURS_DOE!$B$22:$N$22,RHIC_HOURS_DOE!$B$30:$N$30,RHIC_HOURS_DOE!$B$38:$N$38)</c:f>
              <c:strCache>
                <c:ptCount val="10"/>
                <c:pt idx="0">
                  <c:v>week 27</c:v>
                </c:pt>
                <c:pt idx="1">
                  <c:v>week 28</c:v>
                </c:pt>
                <c:pt idx="2">
                  <c:v>week 29</c:v>
                </c:pt>
                <c:pt idx="3">
                  <c:v>week 30</c:v>
                </c:pt>
                <c:pt idx="4">
                  <c:v>week 31</c:v>
                </c:pt>
                <c:pt idx="5">
                  <c:v>week 32</c:v>
                </c:pt>
                <c:pt idx="6">
                  <c:v>week 33</c:v>
                </c:pt>
                <c:pt idx="7">
                  <c:v>week 34</c:v>
                </c:pt>
                <c:pt idx="8">
                  <c:v>week 35</c:v>
                </c:pt>
                <c:pt idx="9">
                  <c:v>week 36</c:v>
                </c:pt>
              </c:strCache>
              <c:extLst/>
            </c:strRef>
          </c:cat>
          <c:val>
            <c:numRef>
              <c:f>(RHIC_HOURS_DOE!$B$16:$N$16,RHIC_HOURS_DOE!$B$24:$N$24,RHIC_HOURS_DOE!$B$32:$N$32)</c:f>
              <c:numCache>
                <c:formatCode>0%</c:formatCode>
                <c:ptCount val="10"/>
                <c:pt idx="0" formatCode="0.00%">
                  <c:v>0</c:v>
                </c:pt>
                <c:pt idx="1" formatCode="0.00%">
                  <c:v>0.94874999999999998</c:v>
                </c:pt>
                <c:pt idx="2" formatCode="0.00%">
                  <c:v>0.57320644216691075</c:v>
                </c:pt>
                <c:pt idx="3" formatCode="0.00%">
                  <c:v>0.83765822784810118</c:v>
                </c:pt>
                <c:pt idx="4" formatCode="0.00%">
                  <c:v>0.91784548422198042</c:v>
                </c:pt>
                <c:pt idx="5" formatCode="0.00%">
                  <c:v>0.77561067979549325</c:v>
                </c:pt>
                <c:pt idx="6" formatCode="0.00%">
                  <c:v>0.69557758292032013</c:v>
                </c:pt>
                <c:pt idx="7" formatCode="0.00%">
                  <c:v>0.8150094996833438</c:v>
                </c:pt>
                <c:pt idx="8" formatCode="0.00%">
                  <c:v>0.78077380952380959</c:v>
                </c:pt>
                <c:pt idx="9" formatCode="0.00%">
                  <c:v>0</c:v>
                </c:pt>
              </c:numCache>
              <c:extLst/>
            </c:numRef>
          </c:val>
          <c:extLst>
            <c:ext xmlns:c15="http://schemas.microsoft.com/office/drawing/2012/chart" uri="{02D57815-91ED-43cb-92C2-25804820EDAC}">
              <c15:categoryFilterExceptions/>
            </c:ext>
            <c:ext xmlns:c16="http://schemas.microsoft.com/office/drawing/2014/chart" uri="{C3380CC4-5D6E-409C-BE32-E72D297353CC}">
              <c16:uniqueId val="{00000001-9B7A-4DBC-818A-A22CC5F6E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11503583"/>
        <c:axId val="886707391"/>
      </c:barChart>
      <c:lineChart>
        <c:grouping val="standard"/>
        <c:varyColors val="0"/>
        <c:ser>
          <c:idx val="1"/>
          <c:order val="1"/>
          <c:tx>
            <c:strRef>
              <c:f>RHIC_HOURS_DOE!$A$20</c:f>
              <c:strCache>
                <c:ptCount val="1"/>
                <c:pt idx="0">
                  <c:v>Average</c:v>
                </c:pt>
              </c:strCache>
            </c:strRef>
          </c:tx>
          <c:spPr>
            <a:ln w="34925" cap="rnd">
              <a:solidFill>
                <a:srgbClr val="F79646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0E2-4898-B037-4AF0E636E9A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0E2-4898-B037-4AF0E636E9A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0E2-4898-B037-4AF0E636E9A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0E2-4898-B037-4AF0E636E9A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0E2-4898-B037-4AF0E636E9A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0E2-4898-B037-4AF0E636E9A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0E2-4898-B037-4AF0E636E9A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0E2-4898-B037-4AF0E636E9A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0E2-4898-B037-4AF0E636E9AF}"/>
                </c:ext>
              </c:extLst>
            </c:dLbl>
            <c:dLbl>
              <c:idx val="9"/>
              <c:layout>
                <c:manualLayout>
                  <c:x val="-3.9309432239289122E-2"/>
                  <c:y val="0.1333333333333333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E2-4898-B037-4AF0E636E9AF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mc:AlternateContent xmlns:mc="http://schemas.openxmlformats.org/markup-compatibility/2006">
              <mc:Choice xmlns:c16="http://schemas.microsoft.com/office/drawing/2014/chart" Requires="c16">
                <c:multiLvlStrRef>
                  <c:extLst>
                    <c:ext uri="{F5D05F6E-A05E-4728-AFD3-386EB277150F}">
                      <c16:filteredLitCache>
                        <c:multiLvlStrCache>
                          <c:ptCount val="0"/>
                        </c:multiLvlStrCache>
                      </c16:filteredLitCache>
                    </c:ext>
                  </c:extLst>
                  <c:f/>
                </c:multiLvlStrRef>
              </mc:Choice>
              <mc:Fallback>
                <c:strLit/>
              </mc:Fallback>
            </mc:AlternateContent>
          </c:cat>
          <c:val>
            <c:numRef>
              <c:f>(RHIC_HOURS_DOE!$B$20:$N$20,RHIC_HOURS_DOE!$B$28:$N$28,RHIC_HOURS_DOE!$B$36:$N$36)</c:f>
              <c:numCache>
                <c:formatCode>General</c:formatCode>
                <c:ptCount val="10"/>
                <c:pt idx="0">
                  <c:v>1</c:v>
                </c:pt>
                <c:pt idx="1">
                  <c:v>0.94874999999999998</c:v>
                </c:pt>
                <c:pt idx="2">
                  <c:v>0.62932752179327522</c:v>
                </c:pt>
                <c:pt idx="3">
                  <c:v>0.73264281230382933</c:v>
                </c:pt>
                <c:pt idx="4">
                  <c:v>0.7959381843725466</c:v>
                </c:pt>
                <c:pt idx="5">
                  <c:v>0.7909253638415441</c:v>
                </c:pt>
                <c:pt idx="6">
                  <c:v>0.77216408486803456</c:v>
                </c:pt>
                <c:pt idx="7">
                  <c:v>0.77922796612824086</c:v>
                </c:pt>
                <c:pt idx="8">
                  <c:v>0.77945866237907846</c:v>
                </c:pt>
                <c:pt idx="9">
                  <c:v>0.77945866237907846</c:v>
                </c:pt>
              </c:numCache>
              <c:extLst/>
            </c:numRef>
          </c:val>
          <c:smooth val="0"/>
          <c:extLst>
            <c:ext xmlns:c16="http://schemas.microsoft.com/office/drawing/2014/chart" uri="{F5D05F6E-A05E-4728-AFD3-386EB277150F}">
              <c16:categoryFilterExceptions>
                <c16:categoryFilterException>
                  <c16:uniqueId val="{00000002-F9BC-4D5D-99C1-9B4B1F5104B6}"/>
                  <c16:dLbl>
                    <c:idx val="-1"/>
                    <c:delete val="1"/>
                    <c:extLst>
                      <c:ext xmlns:c15="http://schemas.microsoft.com/office/drawing/2012/chart" uri="{CE6537A1-D6FC-4f65-9D91-7224C49458BB}"/>
                      <c:ext uri="{C3380CC4-5D6E-409C-BE32-E72D297353CC}">
                        <c16:uniqueId val="{00000002-F9BC-4D5D-99C1-9B4B1F5104B6}"/>
                      </c:ext>
                    </c:extLst>
                  </c16:dLbl>
                </c16:categoryFilterException>
                <c16:categoryFilterException>
                  <c16:uniqueId val="{00000003-F9BC-4D5D-99C1-9B4B1F5104B6}"/>
                  <c16:dLbl>
                    <c:idx val="-1"/>
                    <c:delete val="1"/>
                    <c:extLst>
                      <c:ext xmlns:c15="http://schemas.microsoft.com/office/drawing/2012/chart" uri="{CE6537A1-D6FC-4f65-9D91-7224C49458BB}"/>
                      <c:ext uri="{C3380CC4-5D6E-409C-BE32-E72D297353CC}">
                        <c16:uniqueId val="{00000003-F9BC-4D5D-99C1-9B4B1F5104B6}"/>
                      </c:ext>
                    </c:extLst>
                  </c16:dLbl>
                </c16:categoryFilterException>
                <c16:categoryFilterException>
                  <c16:uniqueId val="{00000004-F9BC-4D5D-99C1-9B4B1F5104B6}"/>
                  <c16:dLbl>
                    <c:idx val="-1"/>
                    <c:delete val="1"/>
                    <c:extLst>
                      <c:ext xmlns:c15="http://schemas.microsoft.com/office/drawing/2012/chart" uri="{CE6537A1-D6FC-4f65-9D91-7224C49458BB}"/>
                      <c:ext uri="{C3380CC4-5D6E-409C-BE32-E72D297353CC}">
                        <c16:uniqueId val="{00000004-F9BC-4D5D-99C1-9B4B1F5104B6}"/>
                      </c:ext>
                    </c:extLst>
                  </c16:dLbl>
                </c16:categoryFilterException>
                <c16:categoryFilterException>
                  <c16:uniqueId val="{00000005-F9BC-4D5D-99C1-9B4B1F5104B6}"/>
                  <c16:dLbl>
                    <c:idx val="-1"/>
                    <c:delete val="1"/>
                    <c:extLst>
                      <c:ext xmlns:c15="http://schemas.microsoft.com/office/drawing/2012/chart" uri="{CE6537A1-D6FC-4f65-9D91-7224C49458BB}"/>
                      <c:ext uri="{C3380CC4-5D6E-409C-BE32-E72D297353CC}">
                        <c16:uniqueId val="{00000005-F9BC-4D5D-99C1-9B4B1F5104B6}"/>
                      </c:ext>
                    </c:extLst>
                  </c16:dLbl>
                </c16:categoryFilterException>
                <c16:categoryFilterException>
                  <c16:uniqueId val="{0000000F-F9BC-4D5D-99C1-9B4B1F5104B6}"/>
                  <c16:dLbl>
                    <c:idx val="-1"/>
                    <c:delete val="1"/>
                    <c:extLst>
                      <c:ext xmlns:c15="http://schemas.microsoft.com/office/drawing/2012/chart" uri="{CE6537A1-D6FC-4f65-9D91-7224C49458BB}"/>
                      <c:ext uri="{C3380CC4-5D6E-409C-BE32-E72D297353CC}">
                        <c16:uniqueId val="{0000000F-F9BC-4D5D-99C1-9B4B1F5104B6}"/>
                      </c:ext>
                    </c:extLst>
                  </c16:dLbl>
                </c16:categoryFilterException>
                <c16:categoryFilterException>
                  <c16:uniqueId val="{00000010-F9BC-4D5D-99C1-9B4B1F5104B6}"/>
                  <c16:dLbl>
                    <c:idx val="-1"/>
                    <c:delete val="1"/>
                    <c:extLst>
                      <c:ext xmlns:c15="http://schemas.microsoft.com/office/drawing/2012/chart" uri="{CE6537A1-D6FC-4f65-9D91-7224C49458BB}"/>
                      <c:ext uri="{C3380CC4-5D6E-409C-BE32-E72D297353CC}">
                        <c16:uniqueId val="{00000010-F9BC-4D5D-99C1-9B4B1F5104B6}"/>
                      </c:ext>
                    </c:extLst>
                  </c16:dLbl>
                </c16:categoryFilterException>
                <c16:categoryFilterException>
                  <c16:uniqueId val="{00000011-F9BC-4D5D-99C1-9B4B1F5104B6}"/>
                  <c16:dLbl>
                    <c:idx val="-1"/>
                    <c:delete val="1"/>
                    <c:extLst>
                      <c:ext xmlns:c15="http://schemas.microsoft.com/office/drawing/2012/chart" uri="{CE6537A1-D6FC-4f65-9D91-7224C49458BB}"/>
                      <c:ext uri="{C3380CC4-5D6E-409C-BE32-E72D297353CC}">
                        <c16:uniqueId val="{00000011-F9BC-4D5D-99C1-9B4B1F5104B6}"/>
                      </c:ext>
                    </c:extLst>
                  </c16:dLbl>
                </c16:categoryFilterException>
                <c16:categoryFilterException>
                  <c16:uniqueId val="{00000012-F9BC-4D5D-99C1-9B4B1F5104B6}"/>
                  <c16:dLbl>
                    <c:idx val="-1"/>
                    <c:delete val="1"/>
                    <c:extLst>
                      <c:ext xmlns:c15="http://schemas.microsoft.com/office/drawing/2012/chart" uri="{CE6537A1-D6FC-4f65-9D91-7224C49458BB}"/>
                      <c:ext uri="{C3380CC4-5D6E-409C-BE32-E72D297353CC}">
                        <c16:uniqueId val="{00000012-F9BC-4D5D-99C1-9B4B1F5104B6}"/>
                      </c:ext>
                    </c:extLst>
                  </c16:dLbl>
                </c16:categoryFilterException>
                <c16:categoryFilterException>
                  <c16:uniqueId val="{00000013-F9BC-4D5D-99C1-9B4B1F5104B6}"/>
                  <c16:dLbl>
                    <c:idx val="-1"/>
                    <c:layout>
                      <c:manualLayout>
                        <c:x val="-2.7622844276257219E-2"/>
                        <c:y val="0.11182795698924732"/>
                      </c:manualLayout>
                    </c:layout>
                    <c:showLegendKey val="0"/>
                    <c:showVal val="1"/>
                    <c:showCatName val="0"/>
                    <c:showSerName val="1"/>
                    <c:showPercent val="0"/>
                    <c:showBubbleSize val="0"/>
                    <c:extLst>
                      <c:ext xmlns:c15="http://schemas.microsoft.com/office/drawing/2012/chart" uri="{CE6537A1-D6FC-4f65-9D91-7224C49458BB}"/>
                      <c:ext uri="{C3380CC4-5D6E-409C-BE32-E72D297353CC}">
                        <c16:uniqueId val="{00000013-F9BC-4D5D-99C1-9B4B1F5104B6}"/>
                      </c:ext>
                    </c:extLst>
                  </c16:dLbl>
                </c16:categoryFilterException>
              </c16:categoryFilterExceptions>
            </c:ext>
            <c:ext xmlns:c16="http://schemas.microsoft.com/office/drawing/2014/chart" uri="{C5897E43-82E2-4C41-B96C-FBF1F857EA46}">
              <c16:datapointuniqueidmap xmlns:c16="http://schemas.microsoft.com/office/drawing/2014/chart">
                <c16:ptentry>
                  <c16:ptidx>0</c16:ptidx>
                  <c16:uniqueID val="{00000002-F9BC-4D5D-99C1-9B4B1F5104B6}"/>
                </c16:ptentry>
                <c16:ptentry>
                  <c16:ptidx>1</c16:ptidx>
                  <c16:uniqueID val="{00000003-F9BC-4D5D-99C1-9B4B1F5104B6}"/>
                </c16:ptentry>
                <c16:ptentry>
                  <c16:ptidx>2</c16:ptidx>
                  <c16:uniqueID val="{00000004-F9BC-4D5D-99C1-9B4B1F5104B6}"/>
                </c16:ptentry>
                <c16:ptentry>
                  <c16:ptidx>3</c16:ptidx>
                  <c16:uniqueID val="{00000005-F9BC-4D5D-99C1-9B4B1F5104B6}"/>
                </c16:ptentry>
                <c16:ptentry>
                  <c16:ptidx>4</c16:ptidx>
                  <c16:uniqueID val="{0000000F-F9BC-4D5D-99C1-9B4B1F5104B6}"/>
                </c16:ptentry>
                <c16:ptentry>
                  <c16:ptidx>5</c16:ptidx>
                  <c16:uniqueID val="{00000010-F9BC-4D5D-99C1-9B4B1F5104B6}"/>
                </c16:ptentry>
                <c16:ptentry>
                  <c16:ptidx>6</c16:ptidx>
                  <c16:uniqueID val="{00000011-F9BC-4D5D-99C1-9B4B1F5104B6}"/>
                </c16:ptentry>
                <c16:ptentry>
                  <c16:ptidx>7</c16:ptidx>
                  <c16:uniqueID val="{00000012-F9BC-4D5D-99C1-9B4B1F5104B6}"/>
                </c16:ptentry>
                <c16:ptentry>
                  <c16:ptidx>8</c16:ptidx>
                  <c16:uniqueID val="{00000013-F9BC-4D5D-99C1-9B4B1F5104B6}"/>
                </c16:ptentry>
              </c16:datapointuniqueidmap>
            </c:ext>
            <c:ext xmlns:c16="http://schemas.microsoft.com/office/drawing/2014/chart" uri="{C3380CC4-5D6E-409C-BE32-E72D297353CC}">
              <c16:uniqueId val="{00000002-9B7A-4DBC-818A-A22CC5F6EA08}"/>
            </c:ext>
          </c:extLst>
        </c:ser>
        <c:ser>
          <c:idx val="2"/>
          <c:order val="2"/>
          <c:tx>
            <c:strRef>
              <c:f>RHIC_HOURS_DOE!$A$21</c:f>
              <c:strCache>
                <c:ptCount val="1"/>
                <c:pt idx="0">
                  <c:v>Goal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0E2-4898-B037-4AF0E636E9A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0E2-4898-B037-4AF0E636E9A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0E2-4898-B037-4AF0E636E9A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0E2-4898-B037-4AF0E636E9A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0E2-4898-B037-4AF0E636E9A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0E2-4898-B037-4AF0E636E9A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0E2-4898-B037-4AF0E636E9A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0E2-4898-B037-4AF0E636E9AF}"/>
                </c:ext>
              </c:extLst>
            </c:dLbl>
            <c:dLbl>
              <c:idx val="8"/>
              <c:layout>
                <c:manualLayout>
                  <c:x val="-6.1620191077804566E-2"/>
                  <c:y val="-0.1204301075268817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0E2-4898-B037-4AF0E636E9A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0E2-4898-B037-4AF0E636E9AF}"/>
                </c:ext>
              </c:extLst>
            </c:dLbl>
            <c:spPr>
              <a:gradFill flip="none" rotWithShape="1">
                <a:gsLst>
                  <a:gs pos="0">
                    <a:srgbClr val="B2D33B">
                      <a:lumMod val="67000"/>
                    </a:srgbClr>
                  </a:gs>
                  <a:gs pos="48000">
                    <a:srgbClr val="B2D33B">
                      <a:lumMod val="97000"/>
                      <a:lumOff val="3000"/>
                    </a:srgbClr>
                  </a:gs>
                  <a:gs pos="100000">
                    <a:srgbClr val="B2D33B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mc:AlternateContent xmlns:mc="http://schemas.openxmlformats.org/markup-compatibility/2006">
              <mc:Choice xmlns:c16="http://schemas.microsoft.com/office/drawing/2014/chart" Requires="c16">
                <c:multiLvlStrRef>
                  <c:extLst>
                    <c:ext uri="{F5D05F6E-A05E-4728-AFD3-386EB277150F}">
                      <c16:filteredLitCache>
                        <c:multiLvlStrCache>
                          <c:ptCount val="0"/>
                        </c:multiLvlStrCache>
                      </c16:filteredLitCache>
                    </c:ext>
                  </c:extLst>
                  <c:f/>
                </c:multiLvlStrRef>
              </mc:Choice>
              <mc:Fallback>
                <c:strLit/>
              </mc:Fallback>
            </mc:AlternateContent>
          </c:cat>
          <c:val>
            <c:numRef>
              <c:f>(RHIC_HOURS_DOE!$B$21:$N$21,RHIC_HOURS_DOE!$B$29:$N$29,RHIC_HOURS_DOE!$B$37:$N$37)</c:f>
              <c:numCache>
                <c:formatCode>0.0%</c:formatCode>
                <c:ptCount val="10"/>
                <c:pt idx="0" formatCode="0.00%">
                  <c:v>0.8</c:v>
                </c:pt>
                <c:pt idx="1" formatCode="0.00%">
                  <c:v>0.8</c:v>
                </c:pt>
                <c:pt idx="2" formatCode="0.00%">
                  <c:v>0.8</c:v>
                </c:pt>
                <c:pt idx="3" formatCode="0.00%">
                  <c:v>0.8</c:v>
                </c:pt>
                <c:pt idx="4" formatCode="0.00%">
                  <c:v>0.8</c:v>
                </c:pt>
                <c:pt idx="5" formatCode="0.00%">
                  <c:v>0.8</c:v>
                </c:pt>
                <c:pt idx="6" formatCode="0.00%">
                  <c:v>0.8</c:v>
                </c:pt>
                <c:pt idx="7" formatCode="0.00%">
                  <c:v>0.8</c:v>
                </c:pt>
                <c:pt idx="8" formatCode="0.00%">
                  <c:v>0.8</c:v>
                </c:pt>
                <c:pt idx="9" formatCode="0.00%">
                  <c:v>0.8</c:v>
                </c:pt>
              </c:numCache>
              <c:extLst/>
            </c:numRef>
          </c:val>
          <c:smooth val="0"/>
          <c:extLst>
            <c:ext xmlns:c16="http://schemas.microsoft.com/office/drawing/2014/chart" uri="{F5D05F6E-A05E-4728-AFD3-386EB277150F}">
              <c16:categoryFilterExceptions>
                <c16:categoryFilterException>
                  <c16:uniqueId val="{00000009-F9BC-4D5D-99C1-9B4B1F5104B6}"/>
                  <c16:dLbl>
                    <c:idx val="-1"/>
                    <c:delete val="1"/>
                    <c:extLst>
                      <c:ext xmlns:c15="http://schemas.microsoft.com/office/drawing/2012/chart" uri="{CE6537A1-D6FC-4f65-9D91-7224C49458BB}"/>
                      <c:ext uri="{C3380CC4-5D6E-409C-BE32-E72D297353CC}">
                        <c16:uniqueId val="{00000009-F9BC-4D5D-99C1-9B4B1F5104B6}"/>
                      </c:ext>
                    </c:extLst>
                  </c16:dLbl>
                </c16:categoryFilterException>
                <c16:categoryFilterException>
                  <c16:uniqueId val="{00000008-F9BC-4D5D-99C1-9B4B1F5104B6}"/>
                  <c16:dLbl>
                    <c:idx val="-1"/>
                    <c:delete val="1"/>
                    <c:extLst>
                      <c:ext xmlns:c15="http://schemas.microsoft.com/office/drawing/2012/chart" uri="{CE6537A1-D6FC-4f65-9D91-7224C49458BB}"/>
                      <c:ext uri="{C3380CC4-5D6E-409C-BE32-E72D297353CC}">
                        <c16:uniqueId val="{00000008-F9BC-4D5D-99C1-9B4B1F5104B6}"/>
                      </c:ext>
                    </c:extLst>
                  </c16:dLbl>
                </c16:categoryFilterException>
                <c16:categoryFilterException>
                  <c16:uniqueId val="{00000007-F9BC-4D5D-99C1-9B4B1F5104B6}"/>
                  <c16:dLbl>
                    <c:idx val="-1"/>
                    <c:delete val="1"/>
                    <c:extLst>
                      <c:ext xmlns:c15="http://schemas.microsoft.com/office/drawing/2012/chart" uri="{CE6537A1-D6FC-4f65-9D91-7224C49458BB}"/>
                      <c:ext uri="{C3380CC4-5D6E-409C-BE32-E72D297353CC}">
                        <c16:uniqueId val="{00000007-F9BC-4D5D-99C1-9B4B1F5104B6}"/>
                      </c:ext>
                    </c:extLst>
                  </c16:dLbl>
                </c16:categoryFilterException>
                <c16:categoryFilterException>
                  <c16:uniqueId val="{00000006-F9BC-4D5D-99C1-9B4B1F5104B6}"/>
                  <c16:dLbl>
                    <c:idx val="-1"/>
                    <c:delete val="1"/>
                    <c:extLst>
                      <c:ext xmlns:c15="http://schemas.microsoft.com/office/drawing/2012/chart" uri="{CE6537A1-D6FC-4f65-9D91-7224C49458BB}"/>
                      <c:ext uri="{C3380CC4-5D6E-409C-BE32-E72D297353CC}">
                        <c16:uniqueId val="{00000006-F9BC-4D5D-99C1-9B4B1F5104B6}"/>
                      </c:ext>
                    </c:extLst>
                  </c16:dLbl>
                </c16:categoryFilterException>
                <c16:categoryFilterException>
                  <c16:uniqueId val="{0000000A-F9BC-4D5D-99C1-9B4B1F5104B6}"/>
                  <c16:dLbl>
                    <c:idx val="-1"/>
                    <c:delete val="1"/>
                    <c:extLst>
                      <c:ext xmlns:c15="http://schemas.microsoft.com/office/drawing/2012/chart" uri="{CE6537A1-D6FC-4f65-9D91-7224C49458BB}"/>
                      <c:ext uri="{C3380CC4-5D6E-409C-BE32-E72D297353CC}">
                        <c16:uniqueId val="{0000000A-F9BC-4D5D-99C1-9B4B1F5104B6}"/>
                      </c:ext>
                    </c:extLst>
                  </c16:dLbl>
                </c16:categoryFilterException>
                <c16:categoryFilterException>
                  <c16:uniqueId val="{0000000B-F9BC-4D5D-99C1-9B4B1F5104B6}"/>
                  <c16:dLbl>
                    <c:idx val="-1"/>
                    <c:delete val="1"/>
                    <c:extLst>
                      <c:ext xmlns:c15="http://schemas.microsoft.com/office/drawing/2012/chart" uri="{CE6537A1-D6FC-4f65-9D91-7224C49458BB}"/>
                      <c:ext uri="{C3380CC4-5D6E-409C-BE32-E72D297353CC}">
                        <c16:uniqueId val="{0000000B-F9BC-4D5D-99C1-9B4B1F5104B6}"/>
                      </c:ext>
                    </c:extLst>
                  </c16:dLbl>
                </c16:categoryFilterException>
                <c16:categoryFilterException>
                  <c16:uniqueId val="{0000000C-F9BC-4D5D-99C1-9B4B1F5104B6}"/>
                  <c16:dLbl>
                    <c:idx val="-1"/>
                    <c:delete val="1"/>
                    <c:extLst>
                      <c:ext xmlns:c15="http://schemas.microsoft.com/office/drawing/2012/chart" uri="{CE6537A1-D6FC-4f65-9D91-7224C49458BB}"/>
                      <c:ext uri="{C3380CC4-5D6E-409C-BE32-E72D297353CC}">
                        <c16:uniqueId val="{0000000C-F9BC-4D5D-99C1-9B4B1F5104B6}"/>
                      </c:ext>
                    </c:extLst>
                  </c16:dLbl>
                </c16:categoryFilterException>
                <c16:categoryFilterException>
                  <c16:uniqueId val="{0000000E-F9BC-4D5D-99C1-9B4B1F5104B6}"/>
                  <c16:dLbl>
                    <c:idx val="-1"/>
                    <c:layout>
                      <c:manualLayout>
                        <c:x val="-2.4435593013612311E-2"/>
                        <c:y val="-0.11612903225806452"/>
                      </c:manualLayout>
                    </c:layout>
                    <c:showLegendKey val="0"/>
                    <c:showVal val="1"/>
                    <c:showCatName val="0"/>
                    <c:showSerName val="1"/>
                    <c:showPercent val="0"/>
                    <c:showBubbleSize val="0"/>
                    <c:extLst>
                      <c:ext xmlns:c15="http://schemas.microsoft.com/office/drawing/2012/chart" uri="{CE6537A1-D6FC-4f65-9D91-7224C49458BB}"/>
                      <c:ext uri="{C3380CC4-5D6E-409C-BE32-E72D297353CC}">
                        <c16:uniqueId val="{0000000E-F9BC-4D5D-99C1-9B4B1F5104B6}"/>
                      </c:ext>
                    </c:extLst>
                  </c16:dLbl>
                </c16:categoryFilterException>
                <c16:categoryFilterException>
                  <c16:uniqueId val="{0000000D-F9BC-4D5D-99C1-9B4B1F5104B6}"/>
                  <c16:dLbl>
                    <c:idx val="-1"/>
                    <c:delete val="1"/>
                    <c:extLst>
                      <c:ext xmlns:c15="http://schemas.microsoft.com/office/drawing/2012/chart" uri="{CE6537A1-D6FC-4f65-9D91-7224C49458BB}"/>
                      <c:ext uri="{C3380CC4-5D6E-409C-BE32-E72D297353CC}">
                        <c16:uniqueId val="{0000000D-F9BC-4D5D-99C1-9B4B1F5104B6}"/>
                      </c:ext>
                    </c:extLst>
                  </c16:dLbl>
                </c16:categoryFilterException>
              </c16:categoryFilterExceptions>
            </c:ext>
            <c:ext xmlns:c16="http://schemas.microsoft.com/office/drawing/2014/chart" uri="{C5897E43-82E2-4C41-B96C-FBF1F857EA46}">
              <c16:datapointuniqueidmap xmlns:c16="http://schemas.microsoft.com/office/drawing/2014/chart">
                <c16:ptentry>
                  <c16:ptidx>0</c16:ptidx>
                  <c16:uniqueID val="{00000009-F9BC-4D5D-99C1-9B4B1F5104B6}"/>
                </c16:ptentry>
                <c16:ptentry>
                  <c16:ptidx>1</c16:ptidx>
                  <c16:uniqueID val="{00000008-F9BC-4D5D-99C1-9B4B1F5104B6}"/>
                </c16:ptentry>
                <c16:ptentry>
                  <c16:ptidx>2</c16:ptidx>
                  <c16:uniqueID val="{00000007-F9BC-4D5D-99C1-9B4B1F5104B6}"/>
                </c16:ptentry>
                <c16:ptentry>
                  <c16:ptidx>3</c16:ptidx>
                  <c16:uniqueID val="{00000006-F9BC-4D5D-99C1-9B4B1F5104B6}"/>
                </c16:ptentry>
                <c16:ptentry>
                  <c16:ptidx>4</c16:ptidx>
                  <c16:uniqueID val="{0000000A-F9BC-4D5D-99C1-9B4B1F5104B6}"/>
                </c16:ptentry>
                <c16:ptentry>
                  <c16:ptidx>5</c16:ptidx>
                  <c16:uniqueID val="{0000000B-F9BC-4D5D-99C1-9B4B1F5104B6}"/>
                </c16:ptentry>
                <c16:ptentry>
                  <c16:ptidx>6</c16:ptidx>
                  <c16:uniqueID val="{0000000C-F9BC-4D5D-99C1-9B4B1F5104B6}"/>
                </c16:ptentry>
                <c16:ptentry>
                  <c16:ptidx>7</c16:ptidx>
                  <c16:uniqueID val="{0000000E-F9BC-4D5D-99C1-9B4B1F5104B6}"/>
                </c16:ptentry>
                <c16:ptentry>
                  <c16:ptidx>8</c16:ptidx>
                  <c16:uniqueID val="{0000000D-F9BC-4D5D-99C1-9B4B1F5104B6}"/>
                </c16:ptentry>
              </c16:datapointuniqueidmap>
            </c:ext>
            <c:ext xmlns:c16="http://schemas.microsoft.com/office/drawing/2014/chart" uri="{C3380CC4-5D6E-409C-BE32-E72D297353CC}">
              <c16:uniqueId val="{00000003-9B7A-4DBC-818A-A22CC5F6E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503583"/>
        <c:axId val="886707391"/>
      </c:lineChart>
      <c:catAx>
        <c:axId val="9115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42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707391"/>
        <c:crosses val="autoZero"/>
        <c:auto val="1"/>
        <c:lblAlgn val="ctr"/>
        <c:lblOffset val="100"/>
        <c:tickMarkSkip val="1"/>
        <c:noMultiLvlLbl val="0"/>
      </c:catAx>
      <c:valAx>
        <c:axId val="88670739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5035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t" anchorCtr="1"/>
          <a:lstStyle/>
          <a:p>
            <a:pPr algn="ctr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Mean Time Between Failure,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Mean Time To Repair,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Average Failure Hours per Day (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start to 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end date)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25812433172611465"/>
          <c:y val="3.1816909249980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 algn="ctr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3.2199256342957117E-2"/>
          <c:w val="0.90286351706036749"/>
          <c:h val="0.85461322543015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data'!$A$2</c:f>
              <c:strCache>
                <c:ptCount val="1"/>
                <c:pt idx="0">
                  <c:v>Run7</c:v>
                </c:pt>
              </c:strCache>
            </c:strRef>
          </c:tx>
          <c:spPr>
            <a:solidFill>
              <a:schemeClr val="accent1">
                <a:tint val="3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data'!$B$2:$D$2</c:f>
              <c:numCache>
                <c:formatCode>0.0</c:formatCode>
                <c:ptCount val="3"/>
                <c:pt idx="0">
                  <c:v>5.3</c:v>
                </c:pt>
                <c:pt idx="1">
                  <c:v>2</c:v>
                </c:pt>
                <c:pt idx="2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07-4B56-A0F3-E444B1260338}"/>
            </c:ext>
          </c:extLst>
        </c:ser>
        <c:ser>
          <c:idx val="1"/>
          <c:order val="1"/>
          <c:tx>
            <c:strRef>
              <c:f>'mtbf data'!$A$3</c:f>
              <c:strCache>
                <c:ptCount val="1"/>
                <c:pt idx="0">
                  <c:v>Run8</c:v>
                </c:pt>
              </c:strCache>
            </c:strRef>
          </c:tx>
          <c:spPr>
            <a:solidFill>
              <a:schemeClr val="accent1">
                <a:tint val="4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data'!$B$3:$D$3</c:f>
              <c:numCache>
                <c:formatCode>0.0</c:formatCode>
                <c:ptCount val="3"/>
                <c:pt idx="0">
                  <c:v>6.3</c:v>
                </c:pt>
                <c:pt idx="1">
                  <c:v>1.2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07-4B56-A0F3-E444B1260338}"/>
            </c:ext>
          </c:extLst>
        </c:ser>
        <c:ser>
          <c:idx val="2"/>
          <c:order val="2"/>
          <c:tx>
            <c:strRef>
              <c:f>'mtbf data'!$A$4</c:f>
              <c:strCache>
                <c:ptCount val="1"/>
                <c:pt idx="0">
                  <c:v>Run9</c:v>
                </c:pt>
              </c:strCache>
            </c:strRef>
          </c:tx>
          <c:spPr>
            <a:solidFill>
              <a:schemeClr val="accent1">
                <a:tint val="5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data'!$B$4:$D$4</c:f>
              <c:numCache>
                <c:formatCode>0.0</c:formatCode>
                <c:ptCount val="3"/>
                <c:pt idx="0">
                  <c:v>5.5</c:v>
                </c:pt>
                <c:pt idx="1">
                  <c:v>1.3</c:v>
                </c:pt>
                <c:pt idx="2">
                  <c:v>4.42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07-4B56-A0F3-E444B1260338}"/>
            </c:ext>
          </c:extLst>
        </c:ser>
        <c:ser>
          <c:idx val="3"/>
          <c:order val="3"/>
          <c:tx>
            <c:strRef>
              <c:f>'mtbf data'!$A$5</c:f>
              <c:strCache>
                <c:ptCount val="1"/>
                <c:pt idx="0">
                  <c:v>Run10</c:v>
                </c:pt>
              </c:strCache>
            </c:strRef>
          </c:tx>
          <c:spPr>
            <a:solidFill>
              <a:schemeClr val="accent1">
                <a:tint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data'!$B$5:$D$5</c:f>
              <c:numCache>
                <c:formatCode>0.0</c:formatCode>
                <c:ptCount val="3"/>
                <c:pt idx="0">
                  <c:v>5.5</c:v>
                </c:pt>
                <c:pt idx="1">
                  <c:v>1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07-4B56-A0F3-E444B1260338}"/>
            </c:ext>
          </c:extLst>
        </c:ser>
        <c:ser>
          <c:idx val="4"/>
          <c:order val="4"/>
          <c:tx>
            <c:strRef>
              <c:f>'mtbf data'!$A$6</c:f>
              <c:strCache>
                <c:ptCount val="1"/>
                <c:pt idx="0">
                  <c:v>Run11</c:v>
                </c:pt>
              </c:strCache>
            </c:strRef>
          </c:tx>
          <c:spPr>
            <a:solidFill>
              <a:schemeClr val="accent1">
                <a:tint val="6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data'!$B$6:$D$6</c:f>
              <c:numCache>
                <c:formatCode>0.0</c:formatCode>
                <c:ptCount val="3"/>
                <c:pt idx="0">
                  <c:v>5.7</c:v>
                </c:pt>
                <c:pt idx="1">
                  <c:v>1.2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07-4B56-A0F3-E444B1260338}"/>
            </c:ext>
          </c:extLst>
        </c:ser>
        <c:ser>
          <c:idx val="5"/>
          <c:order val="5"/>
          <c:tx>
            <c:strRef>
              <c:f>'mtbf data'!$A$7</c:f>
              <c:strCache>
                <c:ptCount val="1"/>
                <c:pt idx="0">
                  <c:v>Run12</c:v>
                </c:pt>
              </c:strCache>
            </c:strRef>
          </c:tx>
          <c:spPr>
            <a:solidFill>
              <a:schemeClr val="accent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data'!$B$7:$D$7</c:f>
              <c:numCache>
                <c:formatCode>0.0</c:formatCode>
                <c:ptCount val="3"/>
                <c:pt idx="0">
                  <c:v>6.9</c:v>
                </c:pt>
                <c:pt idx="1">
                  <c:v>1.1000000000000001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07-4B56-A0F3-E444B1260338}"/>
            </c:ext>
          </c:extLst>
        </c:ser>
        <c:ser>
          <c:idx val="6"/>
          <c:order val="6"/>
          <c:tx>
            <c:strRef>
              <c:f>'mtbf data'!$A$8</c:f>
              <c:strCache>
                <c:ptCount val="1"/>
                <c:pt idx="0">
                  <c:v>Run13</c:v>
                </c:pt>
              </c:strCache>
            </c:strRef>
          </c:tx>
          <c:spPr>
            <a:solidFill>
              <a:schemeClr val="accent1">
                <a:tint val="8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data'!$B$8:$D$8</c:f>
              <c:numCache>
                <c:formatCode>0.0</c:formatCode>
                <c:ptCount val="3"/>
                <c:pt idx="0">
                  <c:v>6.6</c:v>
                </c:pt>
                <c:pt idx="1">
                  <c:v>1.2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07-4B56-A0F3-E444B1260338}"/>
            </c:ext>
          </c:extLst>
        </c:ser>
        <c:ser>
          <c:idx val="7"/>
          <c:order val="7"/>
          <c:tx>
            <c:strRef>
              <c:f>'mtbf data'!$A$9</c:f>
              <c:strCache>
                <c:ptCount val="1"/>
                <c:pt idx="0">
                  <c:v>Run14</c:v>
                </c:pt>
              </c:strCache>
            </c:strRef>
          </c:tx>
          <c:spPr>
            <a:solidFill>
              <a:schemeClr val="accent1">
                <a:tint val="8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data'!$B$9:$D$9</c:f>
              <c:numCache>
                <c:formatCode>0.0</c:formatCode>
                <c:ptCount val="3"/>
                <c:pt idx="0">
                  <c:v>8.6</c:v>
                </c:pt>
                <c:pt idx="1">
                  <c:v>1.3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407-4B56-A0F3-E444B1260338}"/>
            </c:ext>
          </c:extLst>
        </c:ser>
        <c:ser>
          <c:idx val="8"/>
          <c:order val="8"/>
          <c:tx>
            <c:strRef>
              <c:f>'mtbf data'!$A$10</c:f>
              <c:strCache>
                <c:ptCount val="1"/>
                <c:pt idx="0">
                  <c:v>Run15</c:v>
                </c:pt>
              </c:strCache>
            </c:strRef>
          </c:tx>
          <c:spPr>
            <a:solidFill>
              <a:schemeClr val="accent1">
                <a:tint val="9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data'!$B$10:$D$10</c:f>
              <c:numCache>
                <c:formatCode>0.0</c:formatCode>
                <c:ptCount val="3"/>
                <c:pt idx="0">
                  <c:v>8.1</c:v>
                </c:pt>
                <c:pt idx="1">
                  <c:v>1.1000000000000001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07-4B56-A0F3-E444B1260338}"/>
            </c:ext>
          </c:extLst>
        </c:ser>
        <c:ser>
          <c:idx val="9"/>
          <c:order val="9"/>
          <c:tx>
            <c:strRef>
              <c:f>'mtbf data'!$A$11</c:f>
              <c:strCache>
                <c:ptCount val="1"/>
                <c:pt idx="0">
                  <c:v>Run16</c:v>
                </c:pt>
              </c:strCache>
            </c:strRef>
          </c:tx>
          <c:spPr>
            <a:solidFill>
              <a:schemeClr val="accent1">
                <a:shade val="9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data'!$B$11:$D$11</c:f>
              <c:numCache>
                <c:formatCode>0.0</c:formatCode>
                <c:ptCount val="3"/>
                <c:pt idx="0">
                  <c:v>6.4</c:v>
                </c:pt>
                <c:pt idx="1">
                  <c:v>1.2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407-4B56-A0F3-E444B1260338}"/>
            </c:ext>
          </c:extLst>
        </c:ser>
        <c:ser>
          <c:idx val="10"/>
          <c:order val="10"/>
          <c:tx>
            <c:strRef>
              <c:f>'mtbf data'!$A$12</c:f>
              <c:strCache>
                <c:ptCount val="1"/>
                <c:pt idx="0">
                  <c:v>Run17</c:v>
                </c:pt>
              </c:strCache>
            </c:strRef>
          </c:tx>
          <c:spPr>
            <a:solidFill>
              <a:schemeClr val="accent1">
                <a:shade val="8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data'!$B$12:$D$12</c:f>
              <c:numCache>
                <c:formatCode>0.0</c:formatCode>
                <c:ptCount val="3"/>
                <c:pt idx="0">
                  <c:v>6.8</c:v>
                </c:pt>
                <c:pt idx="1">
                  <c:v>1.2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07-4B56-A0F3-E444B1260338}"/>
            </c:ext>
          </c:extLst>
        </c:ser>
        <c:ser>
          <c:idx val="11"/>
          <c:order val="11"/>
          <c:tx>
            <c:strRef>
              <c:f>'mtbf data'!$A$13</c:f>
              <c:strCache>
                <c:ptCount val="1"/>
                <c:pt idx="0">
                  <c:v>Run18</c:v>
                </c:pt>
              </c:strCache>
            </c:strRef>
          </c:tx>
          <c:spPr>
            <a:solidFill>
              <a:schemeClr val="accent1">
                <a:shade val="8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data'!$B$13:$D$13</c:f>
              <c:numCache>
                <c:formatCode>0.0</c:formatCode>
                <c:ptCount val="3"/>
                <c:pt idx="0">
                  <c:v>9.3000000000000007</c:v>
                </c:pt>
                <c:pt idx="1">
                  <c:v>0.9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407-4B56-A0F3-E444B1260338}"/>
            </c:ext>
          </c:extLst>
        </c:ser>
        <c:ser>
          <c:idx val="12"/>
          <c:order val="12"/>
          <c:tx>
            <c:strRef>
              <c:f>'mtbf data'!$A$14</c:f>
              <c:strCache>
                <c:ptCount val="1"/>
                <c:pt idx="0">
                  <c:v>Run19</c:v>
                </c:pt>
              </c:strCache>
            </c:strRef>
          </c:tx>
          <c:spPr>
            <a:solidFill>
              <a:schemeClr val="accent1">
                <a:shade val="7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data'!$B$14:$D$14</c:f>
              <c:numCache>
                <c:formatCode>0.0</c:formatCode>
                <c:ptCount val="3"/>
                <c:pt idx="0">
                  <c:v>3.9</c:v>
                </c:pt>
                <c:pt idx="1">
                  <c:v>0.5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407-4B56-A0F3-E444B1260338}"/>
            </c:ext>
          </c:extLst>
        </c:ser>
        <c:ser>
          <c:idx val="13"/>
          <c:order val="13"/>
          <c:tx>
            <c:strRef>
              <c:f>'mtbf data'!$A$15</c:f>
              <c:strCache>
                <c:ptCount val="1"/>
                <c:pt idx="0">
                  <c:v>Run20</c:v>
                </c:pt>
              </c:strCache>
            </c:strRef>
          </c:tx>
          <c:spPr>
            <a:solidFill>
              <a:schemeClr val="accent1">
                <a:shade val="6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data'!$B$15:$D$15</c:f>
              <c:numCache>
                <c:formatCode>0.0</c:formatCode>
                <c:ptCount val="3"/>
                <c:pt idx="0">
                  <c:v>10.3</c:v>
                </c:pt>
                <c:pt idx="1">
                  <c:v>1</c:v>
                </c:pt>
                <c:pt idx="2">
                  <c:v>2.1013531440700155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407-4B56-A0F3-E444B1260338}"/>
            </c:ext>
          </c:extLst>
        </c:ser>
        <c:ser>
          <c:idx val="14"/>
          <c:order val="14"/>
          <c:tx>
            <c:strRef>
              <c:f>'mtbf data'!$A$16</c:f>
              <c:strCache>
                <c:ptCount val="1"/>
                <c:pt idx="0">
                  <c:v>Run21</c:v>
                </c:pt>
              </c:strCache>
            </c:strRef>
          </c:tx>
          <c:spPr>
            <a:solidFill>
              <a:schemeClr val="accent1">
                <a:shade val="5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data'!$B$16:$D$16</c:f>
              <c:numCache>
                <c:formatCode>0.0</c:formatCode>
                <c:ptCount val="3"/>
                <c:pt idx="0">
                  <c:v>9.89</c:v>
                </c:pt>
                <c:pt idx="1">
                  <c:v>0.97</c:v>
                </c:pt>
                <c:pt idx="2">
                  <c:v>2.1120475954388316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407-4B56-A0F3-E444B1260338}"/>
            </c:ext>
          </c:extLst>
        </c:ser>
        <c:ser>
          <c:idx val="15"/>
          <c:order val="15"/>
          <c:tx>
            <c:strRef>
              <c:f>'mtbf data'!$A$17</c:f>
              <c:strCache>
                <c:ptCount val="1"/>
                <c:pt idx="0">
                  <c:v>Run22</c:v>
                </c:pt>
              </c:strCache>
            </c:strRef>
          </c:tx>
          <c:spPr>
            <a:solidFill>
              <a:schemeClr val="accent1">
                <a:shade val="5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data'!$B$17:$D$17</c:f>
              <c:numCache>
                <c:formatCode>0.0</c:formatCode>
                <c:ptCount val="3"/>
                <c:pt idx="0">
                  <c:v>8.6</c:v>
                </c:pt>
                <c:pt idx="1">
                  <c:v>1.61</c:v>
                </c:pt>
                <c:pt idx="2">
                  <c:v>3.5902898977765441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2407-4B56-A0F3-E444B1260338}"/>
            </c:ext>
          </c:extLst>
        </c:ser>
        <c:ser>
          <c:idx val="16"/>
          <c:order val="16"/>
          <c:tx>
            <c:strRef>
              <c:f>'mtbf data'!$A$18</c:f>
              <c:strCache>
                <c:ptCount val="1"/>
                <c:pt idx="0">
                  <c:v>Run23</c:v>
                </c:pt>
              </c:strCache>
            </c:strRef>
          </c:tx>
          <c:spPr>
            <a:solidFill>
              <a:schemeClr val="accent1">
                <a:shade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data'!$B$18:$D$18</c:f>
              <c:numCache>
                <c:formatCode>0.0</c:formatCode>
                <c:ptCount val="3"/>
                <c:pt idx="0">
                  <c:v>6.05</c:v>
                </c:pt>
                <c:pt idx="1">
                  <c:v>2.19</c:v>
                </c:pt>
                <c:pt idx="2">
                  <c:v>5.7463323416916001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407-4B56-A0F3-E444B1260338}"/>
            </c:ext>
          </c:extLst>
        </c:ser>
        <c:ser>
          <c:idx val="17"/>
          <c:order val="17"/>
          <c:tx>
            <c:strRef>
              <c:f>'mtbf data'!$A$19</c:f>
              <c:strCache>
                <c:ptCount val="1"/>
                <c:pt idx="0">
                  <c:v>Run24</c:v>
                </c:pt>
              </c:strCache>
            </c:strRef>
          </c:tx>
          <c:spPr>
            <a:solidFill>
              <a:schemeClr val="accent1">
                <a:shade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data'!$B$19:$D$19</c:f>
              <c:numCache>
                <c:formatCode>0.0</c:formatCode>
                <c:ptCount val="3"/>
                <c:pt idx="0">
                  <c:v>6.22</c:v>
                </c:pt>
                <c:pt idx="1">
                  <c:v>1.67</c:v>
                </c:pt>
                <c:pt idx="2">
                  <c:v>4.9653999999999998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407-4B56-A0F3-E444B12603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8488191"/>
        <c:axId val="1078483199"/>
        <c:extLst/>
      </c:barChart>
      <c:catAx>
        <c:axId val="1078488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3199"/>
        <c:crosses val="autoZero"/>
        <c:auto val="1"/>
        <c:lblAlgn val="ctr"/>
        <c:lblOffset val="100"/>
        <c:noMultiLvlLbl val="0"/>
      </c:catAx>
      <c:valAx>
        <c:axId val="1078483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8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038312570206157"/>
          <c:y val="0.1762979400302235"/>
          <c:w val="0.45447344013776497"/>
          <c:h val="0.225772051220870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B306908-5DE8-4B7A-A140-6D10B4C48370}" type="datetimeFigureOut">
              <a:rPr lang="en-US"/>
              <a:pPr>
                <a:defRPr/>
              </a:pPr>
              <a:t>6/4/2024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865A6F2-A40F-4291-972B-2B1F22E4B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03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89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Normally hidden. Explains how the 85% from DOE comes in to play, &amp; general availability 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3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41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45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82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5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70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76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77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7" y="5773231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19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512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480" userDrawn="1">
          <p15:clr>
            <a:srgbClr val="FBAE40"/>
          </p15:clr>
        </p15:guide>
        <p15:guide id="11" pos="976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FD42326-AC9C-420D-B180-F6A720188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4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8B257AAB-8CAC-4C03-87C7-DD1EB4E616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8403DDF-F6C9-4D24-AA31-0A50BD5CB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07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63BA202-2275-4151-9EA8-94D231A230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1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6EDF8193-1A5A-4BC7-88EA-95313DE5C3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1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CC453D8-DE21-478E-B7AC-AC62FB21F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AC18BBE-04EE-40EC-8ECB-C8E77DE938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977C4665-3D05-420B-8F7A-56420ED7D7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6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912E5AB-6E61-4B2B-987F-42A1C67F2B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7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7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48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9760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pos="5120" userDrawn="1">
          <p15:clr>
            <a:srgbClr val="F26B43"/>
          </p15:clr>
        </p15:guide>
        <p15:guide id="15" pos="512" userDrawn="1">
          <p15:clr>
            <a:srgbClr val="F26B43"/>
          </p15:clr>
        </p15:guide>
        <p15:guide id="16" pos="9728" userDrawn="1">
          <p15:clr>
            <a:srgbClr val="F26B43"/>
          </p15:clr>
        </p15:guide>
        <p15:guide id="17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irectory.pbn.bnl.gov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adops.bnl.gov/Operations/personnel/call_in_lists/call_in_list.php?group=esshq" TargetMode="External"/><Relationship Id="rId4" Type="http://schemas.openxmlformats.org/officeDocument/2006/relationships/hyperlink" Target="https://www.cadops.bnl.gov/Operations/personnel/call_in_list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C2DF83-B648-4925-961A-C55A88239E6C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345474"/>
              </p:ext>
            </p:extLst>
          </p:nvPr>
        </p:nvGraphicFramePr>
        <p:xfrm>
          <a:off x="209320" y="0"/>
          <a:ext cx="11982680" cy="6137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4812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BA960B-C2B4-4E61-90D5-207FBDE9A4D2}"/>
              </a:ext>
            </a:extLst>
          </p:cNvPr>
          <p:cNvSpPr txBox="1"/>
          <p:nvPr/>
        </p:nvSpPr>
        <p:spPr>
          <a:xfrm>
            <a:off x="3711677" y="6298688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Data courtesy C. Naylor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B3D119E-886F-44D0-AD37-D8E5EE4D90F3}"/>
              </a:ext>
              <a:ext uri="{147F2762-F138-4A5C-976F-8EAC2B608ADB}">
                <a16:predDERef xmlns:a16="http://schemas.microsoft.com/office/drawing/2014/main" pred="{4667E89C-E80B-4F88-846F-DAAB160CC5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8045958"/>
              </p:ext>
            </p:extLst>
          </p:nvPr>
        </p:nvGraphicFramePr>
        <p:xfrm>
          <a:off x="238126" y="1"/>
          <a:ext cx="11953874" cy="590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9228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5D129F6-4D62-47D1-8B47-380CA79C8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800288"/>
              </p:ext>
            </p:extLst>
          </p:nvPr>
        </p:nvGraphicFramePr>
        <p:xfrm>
          <a:off x="242371" y="0"/>
          <a:ext cx="11949629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2215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60A3-F39F-47BB-B66D-8F7A2941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12" y="365130"/>
            <a:ext cx="8328991" cy="625471"/>
          </a:xfrm>
        </p:spPr>
        <p:txBody>
          <a:bodyPr/>
          <a:lstStyle/>
          <a:p>
            <a:r>
              <a:rPr lang="en-US" dirty="0"/>
              <a:t>Availability, expected beam hours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/>
                <a:endParaRPr lang="en-US" sz="6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500">
                          <a:latin typeface="Cambria Math" panose="02040503050406030204" pitchFamily="18" charset="0"/>
                        </a:rPr>
                        <m:t>Availability</m:t>
                      </m:r>
                      <m:r>
                        <a:rPr lang="en-US" sz="55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  <m:r>
                        <a:rPr lang="en-US" sz="5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𝐵𝑒𝑎𝑚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𝑢𝑠𝑒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𝐶𝑎𝑙𝑒𝑛𝑑𝑎𝑟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𝑖𝑛𝑡𝑒𝑟𝑟𝑢𝑝𝑡𝑖𝑜𝑛𝑠</m:t>
                          </m:r>
                        </m:den>
                      </m:f>
                    </m:oMath>
                  </m:oMathPara>
                </a14:m>
                <a:endParaRPr lang="en-US" sz="6200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𝐑𝐇𝐈𝐂</m:t>
                      </m:r>
                    </m:oMath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𝐀𝐯𝐚𝐢𝐥𝐚𝐛𝐢𝐥𝐢𝐭𝐲</m:t>
                      </m:r>
                      <m:r>
                        <a:rPr lang="en-US" sz="3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</m:num>
                        <m:den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3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𝐹𝑎𝑖𝑙𝑢𝑟𝑒𝑠</m:t>
                          </m:r>
                        </m:den>
                      </m:f>
                    </m:oMath>
                  </m:oMathPara>
                </a14:m>
                <a:endParaRPr lang="en-US" sz="25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300" dirty="0"/>
                        <m:t>DOE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expected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beam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hours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=(#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−1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𝑜𝑣𝑒𝑟h𝑒𝑎𝑑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d>
                        <m:dPr>
                          <m:ctrlPr>
                            <a:rPr lang="en-US" sz="4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160 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𝑎𝑣𝑎𝑖𝑙𝑎𝑏𝑙𝑒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h𝑜𝑢𝑟𝑠</m:t>
                              </m:r>
                            </m:num>
                            <m:den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𝑤𝑒𝑒𝑘</m:t>
                              </m:r>
                            </m:den>
                          </m:f>
                        </m:e>
                      </m:d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317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C2DF83-B648-4925-961A-C55A88239E6C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9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1378083"/>
              </p:ext>
            </p:extLst>
          </p:nvPr>
        </p:nvGraphicFramePr>
        <p:xfrm>
          <a:off x="212436" y="-1"/>
          <a:ext cx="11979564" cy="6248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3697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DAE489-82A7-4DA3-8394-B7F16BBAF48D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5013602"/>
              </p:ext>
            </p:extLst>
          </p:nvPr>
        </p:nvGraphicFramePr>
        <p:xfrm>
          <a:off x="225742" y="1"/>
          <a:ext cx="11966258" cy="6248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7473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DAE489-82A7-4DA3-8394-B7F16BBAF48D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6426716"/>
              </p:ext>
            </p:extLst>
          </p:nvPr>
        </p:nvGraphicFramePr>
        <p:xfrm>
          <a:off x="179540" y="92364"/>
          <a:ext cx="12012460" cy="6156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2965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863BDD1-D007-46C0-BF7F-C081F92DEBC0}"/>
              </a:ext>
            </a:extLst>
          </p:cNvPr>
          <p:cNvSpPr/>
          <p:nvPr/>
        </p:nvSpPr>
        <p:spPr>
          <a:xfrm>
            <a:off x="6096000" y="960375"/>
            <a:ext cx="4917259" cy="35467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17A969-CC37-4606-AD17-F21CAD8F025A}"/>
              </a:ext>
            </a:extLst>
          </p:cNvPr>
          <p:cNvCxnSpPr>
            <a:cxnSpLocks/>
          </p:cNvCxnSpPr>
          <p:nvPr/>
        </p:nvCxnSpPr>
        <p:spPr>
          <a:xfrm flipH="1">
            <a:off x="7719433" y="677204"/>
            <a:ext cx="3350187" cy="2531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DD3746-35F2-4E43-ABBD-7311B4E17E51}"/>
              </a:ext>
            </a:extLst>
          </p:cNvPr>
          <p:cNvCxnSpPr>
            <a:cxnSpLocks/>
          </p:cNvCxnSpPr>
          <p:nvPr/>
        </p:nvCxnSpPr>
        <p:spPr>
          <a:xfrm flipH="1">
            <a:off x="7395845" y="1895556"/>
            <a:ext cx="3473227" cy="24300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B9EDEB6-1147-42F7-9DA6-2BBE9304AEF5}"/>
              </a:ext>
            </a:extLst>
          </p:cNvPr>
          <p:cNvSpPr/>
          <p:nvPr/>
        </p:nvSpPr>
        <p:spPr>
          <a:xfrm>
            <a:off x="10448145" y="677204"/>
            <a:ext cx="1489029" cy="36484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E1051-7FA6-4BEE-AA4B-6BBFADD154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483" y="183644"/>
            <a:ext cx="4338638" cy="60642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Operations for BLIP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A90EA1-542B-4D1B-8A75-F72CC3779E1C}"/>
              </a:ext>
            </a:extLst>
          </p:cNvPr>
          <p:cNvSpPr/>
          <p:nvPr/>
        </p:nvSpPr>
        <p:spPr>
          <a:xfrm>
            <a:off x="5676686" y="590605"/>
            <a:ext cx="6328854" cy="440120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 BLIP</a:t>
            </a:r>
          </a:p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this past week</a:t>
            </a: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1692A-327B-4A38-A46D-758905412178}"/>
              </a:ext>
            </a:extLst>
          </p:cNvPr>
          <p:cNvSpPr txBox="1"/>
          <p:nvPr/>
        </p:nvSpPr>
        <p:spPr>
          <a:xfrm>
            <a:off x="339483" y="712127"/>
            <a:ext cx="3983135" cy="543374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800" b="1" dirty="0"/>
              <a:t>5/28-6/4/2024:</a:t>
            </a:r>
            <a:br>
              <a:rPr lang="en-US" sz="2800" b="1" dirty="0"/>
            </a:br>
            <a:endParaRPr lang="en-US" sz="2800" b="1" dirty="0"/>
          </a:p>
          <a:p>
            <a:r>
              <a:rPr lang="en-US" sz="2400" dirty="0"/>
              <a:t>200 MeV Th target resumed Monday. Beam current from Source #2 variable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20.45 </a:t>
            </a:r>
            <a:r>
              <a:rPr lang="en-US" sz="2400" dirty="0" err="1"/>
              <a:t>hr</a:t>
            </a:r>
            <a:r>
              <a:rPr lang="en-US" sz="2400" dirty="0"/>
              <a:t> Production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1.97 </a:t>
            </a:r>
            <a:r>
              <a:rPr lang="en-US" sz="2400" dirty="0" err="1"/>
              <a:t>hr</a:t>
            </a:r>
            <a:r>
              <a:rPr lang="en-US" sz="2400" dirty="0"/>
              <a:t> Setup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0.58 </a:t>
            </a:r>
            <a:r>
              <a:rPr lang="en-US" sz="2400" dirty="0" err="1"/>
              <a:t>hr</a:t>
            </a:r>
            <a:r>
              <a:rPr lang="en-US" sz="2400" dirty="0"/>
              <a:t> Failure</a:t>
            </a:r>
          </a:p>
          <a:p>
            <a:endParaRPr lang="en-US" sz="2400" dirty="0"/>
          </a:p>
          <a:p>
            <a:r>
              <a:rPr lang="en-US" sz="2400" dirty="0"/>
              <a:t>Availability: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97.5%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404709-4BE0-CA7D-54FF-F985C59C6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618" y="743088"/>
            <a:ext cx="7869382" cy="54412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1841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D58E3F-F47B-442F-B8F8-75AE9391E2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2425" y="196850"/>
            <a:ext cx="10925666" cy="609600"/>
          </a:xfrm>
        </p:spPr>
        <p:txBody>
          <a:bodyPr>
            <a:noAutofit/>
          </a:bodyPr>
          <a:lstStyle/>
          <a:p>
            <a:r>
              <a:rPr lang="en-US" sz="2800" dirty="0"/>
              <a:t>NSRL activity past week: 5/21-28/2024 </a:t>
            </a:r>
            <a:r>
              <a:rPr lang="en-US" sz="2400" dirty="0"/>
              <a:t>(as of 0800)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D2342-837F-44BE-A9A7-5BCD33A79969}"/>
              </a:ext>
            </a:extLst>
          </p:cNvPr>
          <p:cNvSpPr txBox="1"/>
          <p:nvPr/>
        </p:nvSpPr>
        <p:spPr>
          <a:xfrm>
            <a:off x="2749002" y="6303010"/>
            <a:ext cx="809359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/>
                <a:cs typeface="Calibri"/>
              </a:rPr>
              <a:t>Availability: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chemeClr val="accent5"/>
                </a:solidFill>
                <a:latin typeface="Calibri"/>
                <a:cs typeface="Calibri"/>
              </a:rPr>
              <a:t>79.6%</a:t>
            </a:r>
            <a:endParaRPr lang="en-US" sz="2400" b="1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498A92-B3B2-49BC-A076-391E836286E6}"/>
              </a:ext>
            </a:extLst>
          </p:cNvPr>
          <p:cNvSpPr txBox="1"/>
          <p:nvPr/>
        </p:nvSpPr>
        <p:spPr>
          <a:xfrm>
            <a:off x="217170" y="806450"/>
            <a:ext cx="282042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NSRL: multiple users and setups last week. This week’s </a:t>
            </a:r>
            <a:r>
              <a:rPr lang="en-US" sz="2000" dirty="0">
                <a:solidFill>
                  <a:schemeClr val="accent5"/>
                </a:solidFill>
              </a:rPr>
              <a:t>user pending</a:t>
            </a:r>
            <a:r>
              <a:rPr lang="en-US" sz="2000" dirty="0"/>
              <a:t>, due to EBIS failure.</a:t>
            </a:r>
            <a:br>
              <a:rPr lang="en-US" sz="2000" dirty="0">
                <a:solidFill>
                  <a:schemeClr val="accent5"/>
                </a:solidFill>
              </a:rPr>
            </a:br>
            <a:endParaRPr lang="en-US" sz="2000" dirty="0"/>
          </a:p>
          <a:p>
            <a:pPr algn="ctr"/>
            <a:r>
              <a:rPr lang="en-US" sz="2000" dirty="0"/>
              <a:t>7 EBIS ions in use. </a:t>
            </a:r>
            <a:br>
              <a:rPr lang="en-US" sz="2000" dirty="0"/>
            </a:br>
            <a:r>
              <a:rPr lang="en-US" sz="2000" dirty="0"/>
              <a:t>(Si, Nb, Ag, Tb, Ta, Bi, Au)</a:t>
            </a:r>
            <a:br>
              <a:rPr lang="en-US" sz="2000" dirty="0"/>
            </a:br>
            <a:endParaRPr lang="en-US" sz="2000" dirty="0">
              <a:solidFill>
                <a:schemeClr val="accent5"/>
              </a:solidFill>
            </a:endParaRPr>
          </a:p>
          <a:p>
            <a:pPr algn="ctr"/>
            <a:r>
              <a:rPr lang="en-US" dirty="0"/>
              <a:t>Running 24-C schedule since 22 May. Schedule posted, </a:t>
            </a:r>
            <a:r>
              <a:rPr lang="en-US" dirty="0">
                <a:solidFill>
                  <a:schemeClr val="accent4"/>
                </a:solidFill>
              </a:rPr>
              <a:t>details updating; </a:t>
            </a:r>
            <a:r>
              <a:rPr lang="en-US" dirty="0"/>
              <a:t>beam into November. 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5AF3CAF-DE7B-D09B-15A3-2E64D24CEC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6821881"/>
              </p:ext>
            </p:extLst>
          </p:nvPr>
        </p:nvGraphicFramePr>
        <p:xfrm>
          <a:off x="3037591" y="806450"/>
          <a:ext cx="9154409" cy="549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35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7E873D-E72B-4BE0-99D3-3CB079EDDDF1}"/>
              </a:ext>
            </a:extLst>
          </p:cNvPr>
          <p:cNvSpPr txBox="1"/>
          <p:nvPr/>
        </p:nvSpPr>
        <p:spPr>
          <a:xfrm>
            <a:off x="255329" y="472379"/>
            <a:ext cx="11936671" cy="6385621"/>
          </a:xfrm>
          <a:prstGeom prst="rect">
            <a:avLst/>
          </a:prstGeom>
          <a:solidFill>
            <a:schemeClr val="accent1">
              <a:lumMod val="40000"/>
              <a:lumOff val="60000"/>
              <a:alpha val="6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Notable failures (&gt;1 </a:t>
            </a:r>
            <a:r>
              <a:rPr lang="en-US" sz="2400" b="1" dirty="0" err="1">
                <a:solidFill>
                  <a:schemeClr val="tx1"/>
                </a:solidFill>
              </a:rPr>
              <a:t>hr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Recovery from last week’s power outage; delayed </a:t>
            </a:r>
            <a:br>
              <a:rPr lang="en-US" dirty="0">
                <a:solidFill>
                  <a:schemeClr val="tx1"/>
                </a:solidFill>
                <a:cs typeface="Arial"/>
              </a:rPr>
            </a:br>
            <a:r>
              <a:rPr lang="en-US" dirty="0">
                <a:solidFill>
                  <a:schemeClr val="tx1"/>
                </a:solidFill>
                <a:cs typeface="Arial"/>
              </a:rPr>
              <a:t>dump in RHIC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Power dip Friday evening, affecting multiple </a:t>
            </a:r>
            <a:br>
              <a:rPr lang="en-US" dirty="0">
                <a:solidFill>
                  <a:schemeClr val="tx1"/>
                </a:solidFill>
                <a:cs typeface="Arial"/>
              </a:rPr>
            </a:br>
            <a:r>
              <a:rPr lang="en-US" dirty="0">
                <a:solidFill>
                  <a:schemeClr val="tx1"/>
                </a:solidFill>
                <a:cs typeface="Arial"/>
              </a:rPr>
              <a:t>systems across all accelerators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EBIS Linac failure, ongoing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Loss monitor beam aborts (9x), ramp tuning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RF YA2 QEI failure, access to replace; trip to </a:t>
            </a:r>
            <a:br>
              <a:rPr lang="en-US" dirty="0">
                <a:solidFill>
                  <a:schemeClr val="tx1"/>
                </a:solidFill>
                <a:cs typeface="Arial"/>
              </a:rPr>
            </a:br>
            <a:r>
              <a:rPr lang="en-US" dirty="0">
                <a:solidFill>
                  <a:schemeClr val="tx1"/>
                </a:solidFill>
                <a:cs typeface="Arial"/>
              </a:rPr>
              <a:t>Safe Access from VODH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Blue QLI at </a:t>
            </a:r>
            <a:r>
              <a:rPr lang="en-US" dirty="0" err="1">
                <a:solidFill>
                  <a:schemeClr val="tx1"/>
                </a:solidFill>
                <a:cs typeface="Arial"/>
              </a:rPr>
              <a:t>accramp</a:t>
            </a:r>
            <a:r>
              <a:rPr lang="en-US" dirty="0">
                <a:solidFill>
                  <a:schemeClr val="tx1"/>
                </a:solidFill>
                <a:cs typeface="Arial"/>
              </a:rPr>
              <a:t>, beam induced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VODH and </a:t>
            </a:r>
            <a:r>
              <a:rPr lang="en-US" dirty="0" err="1">
                <a:solidFill>
                  <a:schemeClr val="tx1"/>
                </a:solidFill>
                <a:cs typeface="Arial"/>
              </a:rPr>
              <a:t>Cryo</a:t>
            </a:r>
            <a:r>
              <a:rPr lang="en-US" dirty="0">
                <a:solidFill>
                  <a:schemeClr val="tx1"/>
                </a:solidFill>
                <a:cs typeface="Arial"/>
              </a:rPr>
              <a:t> comm failures, lead flow trips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Yellow snake quench, FEC memory errors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Booster F4 BLW failure, fuse replaced</a:t>
            </a:r>
          </a:p>
          <a:p>
            <a:r>
              <a:rPr lang="en-US" i="1" dirty="0">
                <a:solidFill>
                  <a:schemeClr val="tx1"/>
                </a:solidFill>
              </a:rPr>
              <a:t>Other notes</a:t>
            </a:r>
            <a:endParaRPr lang="en-US" i="1" dirty="0">
              <a:solidFill>
                <a:schemeClr val="tx1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Linac H</a:t>
            </a:r>
            <a:r>
              <a:rPr lang="en-US" baseline="30000" dirty="0">
                <a:solidFill>
                  <a:schemeClr val="tx1"/>
                </a:solidFill>
              </a:rPr>
              <a:t>-</a:t>
            </a:r>
            <a:r>
              <a:rPr lang="en-US" dirty="0">
                <a:solidFill>
                  <a:schemeClr val="tx1"/>
                </a:solidFill>
              </a:rPr>
              <a:t> source #1 off, ongoing; source #2 in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AGS cold snake ramping slower; </a:t>
            </a:r>
            <a:br>
              <a:rPr lang="en-US" dirty="0">
                <a:solidFill>
                  <a:schemeClr val="tx1"/>
                </a:solidFill>
                <a:cs typeface="Arial"/>
              </a:rPr>
            </a:br>
            <a:r>
              <a:rPr lang="en-US" dirty="0">
                <a:solidFill>
                  <a:schemeClr val="tx1"/>
                </a:solidFill>
                <a:cs typeface="Arial"/>
              </a:rPr>
              <a:t>preferred at zero due to </a:t>
            </a:r>
            <a:r>
              <a:rPr lang="en-US" dirty="0" err="1">
                <a:solidFill>
                  <a:schemeClr val="tx1"/>
                </a:solidFill>
                <a:cs typeface="Arial"/>
              </a:rPr>
              <a:t>LHe</a:t>
            </a:r>
            <a:r>
              <a:rPr lang="en-US" dirty="0">
                <a:solidFill>
                  <a:schemeClr val="tx1"/>
                </a:solidFill>
                <a:cs typeface="Arial"/>
              </a:rPr>
              <a:t> usage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Permit interlocks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VODH intermittent communication failures; </a:t>
            </a:r>
            <a:r>
              <a:rPr lang="en-US" dirty="0" err="1">
                <a:solidFill>
                  <a:schemeClr val="tx1"/>
                </a:solidFill>
                <a:cs typeface="Arial"/>
              </a:rPr>
              <a:t>Cryo</a:t>
            </a:r>
            <a:r>
              <a:rPr lang="en-US" dirty="0">
                <a:solidFill>
                  <a:schemeClr val="tx1"/>
                </a:solidFill>
                <a:cs typeface="Arial"/>
              </a:rPr>
              <a:t> </a:t>
            </a:r>
            <a:br>
              <a:rPr lang="en-US" dirty="0">
                <a:solidFill>
                  <a:schemeClr val="tx1"/>
                </a:solidFill>
                <a:cs typeface="Arial"/>
              </a:rPr>
            </a:br>
            <a:r>
              <a:rPr lang="en-US" dirty="0">
                <a:solidFill>
                  <a:schemeClr val="tx1"/>
                </a:solidFill>
                <a:cs typeface="Arial"/>
              </a:rPr>
              <a:t>isolation system disabled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Arial"/>
              </a:rPr>
              <a:t>Various other trips, resets, repairs behind stores…</a:t>
            </a:r>
            <a:br>
              <a:rPr lang="en-US" sz="1600" dirty="0">
                <a:solidFill>
                  <a:schemeClr val="tx1"/>
                </a:solidFill>
                <a:cs typeface="Arial"/>
              </a:rPr>
            </a:br>
            <a:r>
              <a:rPr lang="en-US" sz="1600" dirty="0">
                <a:solidFill>
                  <a:schemeClr val="tx1"/>
                </a:solidFill>
                <a:cs typeface="Arial"/>
              </a:rPr>
              <a:t>	</a:t>
            </a:r>
            <a:r>
              <a:rPr lang="en-US" sz="1600">
                <a:solidFill>
                  <a:schemeClr val="tx1"/>
                </a:solidFill>
                <a:cs typeface="Arial"/>
              </a:rPr>
              <a:t>	</a:t>
            </a:r>
            <a:r>
              <a:rPr lang="en-US" sz="1400">
                <a:solidFill>
                  <a:schemeClr val="tx1"/>
                </a:solidFill>
                <a:cs typeface="Arial"/>
              </a:rPr>
              <a:t>92+ </a:t>
            </a:r>
            <a:r>
              <a:rPr lang="en-US" sz="1400" dirty="0">
                <a:solidFill>
                  <a:schemeClr val="tx1"/>
                </a:solidFill>
                <a:cs typeface="Arial"/>
              </a:rPr>
              <a:t>lines </a:t>
            </a:r>
            <a:r>
              <a:rPr lang="en-US" sz="1400">
                <a:solidFill>
                  <a:schemeClr val="tx1"/>
                </a:solidFill>
                <a:cs typeface="Arial"/>
              </a:rPr>
              <a:t>of failure/resets </a:t>
            </a:r>
            <a:r>
              <a:rPr lang="en-US" sz="1400" dirty="0">
                <a:solidFill>
                  <a:schemeClr val="tx1"/>
                </a:solidFill>
                <a:cs typeface="Arial"/>
              </a:rPr>
              <a:t>logged in total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cs typeface="Arial"/>
            </a:endParaRPr>
          </a:p>
          <a:p>
            <a:endParaRPr lang="en-US" sz="2000" dirty="0">
              <a:solidFill>
                <a:schemeClr val="tx1"/>
              </a:solidFill>
              <a:cs typeface="Arial"/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2CF00A-CA15-4D7B-9B47-22CDCFC7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51" y="54153"/>
            <a:ext cx="4178993" cy="364074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Notes from Operations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87108F-313C-1392-EA1F-268B48BB2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782" y="4184041"/>
            <a:ext cx="4314941" cy="2680938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1D0ED99-E705-BF9B-1FAE-B45059A20762}"/>
              </a:ext>
            </a:extLst>
          </p:cNvPr>
          <p:cNvSpPr/>
          <p:nvPr/>
        </p:nvSpPr>
        <p:spPr>
          <a:xfrm rot="13720180" flipV="1">
            <a:off x="10127183" y="5334374"/>
            <a:ext cx="2295048" cy="380272"/>
          </a:xfrm>
          <a:prstGeom prst="rightArrow">
            <a:avLst>
              <a:gd name="adj1" fmla="val 72837"/>
              <a:gd name="adj2" fmla="val 103258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Double digits…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728B4E-C479-15C9-C8F6-C773EC29E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5470" y="162754"/>
            <a:ext cx="6196530" cy="42745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6046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05BAB3-93A9-4362-AA58-BF024EA3D008}"/>
              </a:ext>
            </a:extLst>
          </p:cNvPr>
          <p:cNvSpPr txBox="1"/>
          <p:nvPr/>
        </p:nvSpPr>
        <p:spPr>
          <a:xfrm>
            <a:off x="288099" y="758536"/>
            <a:ext cx="11903901" cy="57464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5C7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continues Operations for: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BLIP – continues through 14 June.</a:t>
            </a:r>
            <a:endParaRPr lang="en-US" sz="1900" i="1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NSRL user running scheduled Mon-Sat this week (</a:t>
            </a:r>
            <a:r>
              <a:rPr lang="en-US" sz="2000" dirty="0">
                <a:solidFill>
                  <a:schemeClr val="accent5"/>
                </a:solidFill>
              </a:rPr>
              <a:t>pending EBIS repairs</a:t>
            </a:r>
            <a:r>
              <a:rPr lang="en-US" sz="2000" dirty="0">
                <a:solidFill>
                  <a:srgbClr val="000000"/>
                </a:solidFill>
              </a:rPr>
              <a:t>) and next with additional make-up time TBD.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AGS/Booster polarized proton setup continues, additional to RHIC physics.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5"/>
                </a:solidFill>
              </a:rPr>
              <a:t>Polarized proton setup curtailed due to AGS cold snake failure.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Setting up multiple (proton) AGS PPM Users; </a:t>
            </a:r>
            <a:r>
              <a:rPr lang="en-US" sz="2000" dirty="0">
                <a:solidFill>
                  <a:schemeClr val="accent4"/>
                </a:solidFill>
              </a:rPr>
              <a:t>extraction for split/merge cycle pending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Injector </a:t>
            </a:r>
            <a:r>
              <a:rPr lang="en-US" sz="2000" dirty="0">
                <a:solidFill>
                  <a:schemeClr val="accent4"/>
                </a:solidFill>
              </a:rPr>
              <a:t>Au, h setup as yet untested</a:t>
            </a:r>
            <a:r>
              <a:rPr lang="en-US" sz="2000" dirty="0"/>
              <a:t>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Skew quad </a:t>
            </a:r>
            <a:r>
              <a:rPr lang="en-US" sz="2000" dirty="0">
                <a:solidFill>
                  <a:schemeClr val="accent4"/>
                </a:solidFill>
              </a:rPr>
              <a:t>testing continues </a:t>
            </a:r>
            <a:r>
              <a:rPr lang="en-US" sz="2000" dirty="0"/>
              <a:t>as beam time allows.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RHIC beam for Physics stores.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Other MD, Maintenance, APEX as noted in schedule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accent2"/>
                </a:solidFill>
              </a:rPr>
              <a:t>RHIC Tunnel sweeps remain under ODH-1 restrictions</a:t>
            </a:r>
            <a:r>
              <a:rPr lang="en-US" sz="2000" b="1" i="1" dirty="0">
                <a:solidFill>
                  <a:schemeClr val="accent2"/>
                </a:solidFill>
              </a:rPr>
              <a:t>.</a:t>
            </a:r>
            <a:endParaRPr lang="en-US" sz="2400" b="1" i="1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CHECK AND EDIT YOUR OWN CONTACT INFO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http://directory.pbn.bnl.gov/</a:t>
            </a:r>
            <a:endParaRPr lang="en-US" dirty="0">
              <a:solidFill>
                <a:srgbClr val="000000"/>
              </a:solidFill>
              <a:latin typeface="Arial" panose="020B0604020202020204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CHECK YOUR CALLIN LIST: </a:t>
            </a:r>
            <a:r>
              <a:rPr lang="en-US" dirty="0">
                <a:solidFill>
                  <a:schemeClr val="accent4"/>
                </a:solidFill>
              </a:rPr>
              <a:t>WCC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dirty="0">
                <a:solidFill>
                  <a:schemeClr val="accent5"/>
                </a:solidFill>
              </a:rPr>
              <a:t>ECP</a:t>
            </a:r>
            <a:r>
              <a:rPr lang="en-US" dirty="0">
                <a:solidFill>
                  <a:srgbClr val="000000"/>
                </a:solidFill>
              </a:rPr>
              <a:t> updates needed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/>
              </a:rPr>
              <a:t>https://www.cadops.bnl.gov/Operations/personnel/call_in_lists/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/>
              </a:rPr>
              <a:t>Note: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Arial" panose="020B0604020202020204"/>
              </a:rPr>
              <a:t>Core Electrical contacts listed/managed on ESSHQ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  <a:latin typeface="Arial" panose="020B0604020202020204"/>
              </a:rPr>
              <a:t>callin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Arial" panose="020B0604020202020204"/>
              </a:rPr>
              <a:t> list </a:t>
            </a:r>
            <a:r>
              <a:rPr lang="en-US" sz="1600" dirty="0">
                <a:solidFill>
                  <a:srgbClr val="000000"/>
                </a:solidFill>
                <a:latin typeface="Arial" panose="020B0604020202020204"/>
                <a:hlinkClick r:id="rId5"/>
              </a:rPr>
              <a:t>https://www.cadops.bnl.gov/Operations/personnel/call_in_lists/call_in_list.php?group=esshq</a:t>
            </a:r>
            <a:endParaRPr lang="en-US" sz="1600" dirty="0">
              <a:solidFill>
                <a:srgbClr val="000000"/>
              </a:solidFill>
              <a:latin typeface="Arial" panose="020B0604020202020204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F1ECC-CF35-4518-9CB2-9BBD12EE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268505"/>
            <a:ext cx="5638800" cy="625473"/>
          </a:xfrm>
        </p:spPr>
        <p:txBody>
          <a:bodyPr>
            <a:normAutofit/>
          </a:bodyPr>
          <a:lstStyle/>
          <a:p>
            <a:pPr algn="ctr"/>
            <a:r>
              <a:rPr lang="en-US"/>
              <a:t>Reminder from Operations</a:t>
            </a:r>
          </a:p>
        </p:txBody>
      </p:sp>
    </p:spTree>
    <p:extLst>
      <p:ext uri="{BB962C8B-B14F-4D97-AF65-F5344CB8AC3E}">
        <p14:creationId xmlns:p14="http://schemas.microsoft.com/office/powerpoint/2010/main" val="3919863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Box 195">
            <a:extLst>
              <a:ext uri="{FF2B5EF4-FFF2-40B4-BE49-F238E27FC236}">
                <a16:creationId xmlns:a16="http://schemas.microsoft.com/office/drawing/2014/main" id="{4B7AC2E0-2464-4308-AA72-7A77D8EF039F}"/>
              </a:ext>
            </a:extLst>
          </p:cNvPr>
          <p:cNvSpPr txBox="1"/>
          <p:nvPr/>
        </p:nvSpPr>
        <p:spPr>
          <a:xfrm>
            <a:off x="386015" y="5552778"/>
            <a:ext cx="2431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Courtesy R. Terheide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14BDBA-CE25-4EDB-8CDA-472EA7C4ABF1}"/>
              </a:ext>
            </a:extLst>
          </p:cNvPr>
          <p:cNvSpPr txBox="1"/>
          <p:nvPr/>
        </p:nvSpPr>
        <p:spPr>
          <a:xfrm>
            <a:off x="1515053" y="185939"/>
            <a:ext cx="91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Preliminary</a:t>
            </a:r>
            <a:r>
              <a:rPr lang="en-US" sz="2000" b="1" dirty="0"/>
              <a:t> delivered Luminosity, Figure of Merit (LP</a:t>
            </a:r>
            <a:r>
              <a:rPr lang="en-US" sz="2000" b="1" baseline="30000" dirty="0"/>
              <a:t>2</a:t>
            </a:r>
            <a:r>
              <a:rPr lang="en-US" sz="2000" b="1" dirty="0"/>
              <a:t>) data for RHIC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6DABED-A9C5-37D3-8153-EB8A98BB3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238" y="586050"/>
            <a:ext cx="6072762" cy="44927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96A6FC-F434-C98C-ADF3-537DE4449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53" y="586050"/>
            <a:ext cx="5141309" cy="38458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FE34EA-0CE6-AD2E-9906-E0C26186BA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7070" y="4227999"/>
            <a:ext cx="3567254" cy="26495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78840012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4A4FF010DEE4AB92C5988B0DC4E50" ma:contentTypeVersion="12" ma:contentTypeDescription="Create a new document." ma:contentTypeScope="" ma:versionID="a6dcf53090516606b4c8e1871f519819">
  <xsd:schema xmlns:xsd="http://www.w3.org/2001/XMLSchema" xmlns:xs="http://www.w3.org/2001/XMLSchema" xmlns:p="http://schemas.microsoft.com/office/2006/metadata/properties" xmlns:ns2="c23b2e69-5f3a-4a31-a525-b2a83928953a" xmlns:ns3="29997dcc-7a6f-413b-bcd8-f246219486f6" xmlns:ns4="3bfd71d5-c7ac-4dca-b865-a609d1eb4074" targetNamespace="http://schemas.microsoft.com/office/2006/metadata/properties" ma:root="true" ma:fieldsID="d723f6f3391412b3b93e54b9ff931911" ns2:_="" ns3:_="" ns4:_="">
    <xsd:import namespace="c23b2e69-5f3a-4a31-a525-b2a83928953a"/>
    <xsd:import namespace="29997dcc-7a6f-413b-bcd8-f246219486f6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b2e69-5f3a-4a31-a525-b2a8392895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97dcc-7a6f-413b-bcd8-f246219486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9920190-eeb6-4a4b-8086-97c6f03371bf}" ma:internalName="TaxCatchAll" ma:showField="CatchAllData" ma:web="c23b2e69-5f3a-4a31-a525-b2a839289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997dcc-7a6f-413b-bcd8-f246219486f6">
      <Terms xmlns="http://schemas.microsoft.com/office/infopath/2007/PartnerControls"/>
    </lcf76f155ced4ddcb4097134ff3c332f>
    <TaxCatchAll xmlns="3bfd71d5-c7ac-4dca-b865-a609d1eb4074" xsi:nil="true"/>
    <SharedWithUsers xmlns="c23b2e69-5f3a-4a31-a525-b2a83928953a">
      <UserInfo>
        <DisplayName>Naylor, Christopher E</DisplayName>
        <AccountId>13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A5FA038-26F5-44F1-88D5-82ED6AE50E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A9D6B3-3587-4B8C-A5B9-7310B2D8C4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3b2e69-5f3a-4a31-a525-b2a83928953a"/>
    <ds:schemaRef ds:uri="29997dcc-7a6f-413b-bcd8-f246219486f6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6B9896-39C4-48F3-97B7-39ABBC5F2386}">
  <ds:schemaRefs>
    <ds:schemaRef ds:uri="29997dcc-7a6f-413b-bcd8-f246219486f6"/>
    <ds:schemaRef ds:uri="3bfd71d5-c7ac-4dca-b865-a609d1eb4074"/>
    <ds:schemaRef ds:uri="c23b2e69-5f3a-4a31-a525-b2a8392895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4126</TotalTime>
  <Words>705</Words>
  <Application>Microsoft Office PowerPoint</Application>
  <PresentationFormat>Widescreen</PresentationFormat>
  <Paragraphs>124</Paragraphs>
  <Slides>12</Slides>
  <Notes>10</Notes>
  <HiddenSlides>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 Math</vt:lpstr>
      <vt:lpstr>BNL</vt:lpstr>
      <vt:lpstr>PowerPoint Presentation</vt:lpstr>
      <vt:lpstr>PowerPoint Presentation</vt:lpstr>
      <vt:lpstr>PowerPoint Presentation</vt:lpstr>
      <vt:lpstr>PowerPoint Presentation</vt:lpstr>
      <vt:lpstr>Operations for BLIP</vt:lpstr>
      <vt:lpstr>NSRL activity past week: 5/21-28/2024 (as of 0800)</vt:lpstr>
      <vt:lpstr>Notes from Operations</vt:lpstr>
      <vt:lpstr>Reminder from Operations</vt:lpstr>
      <vt:lpstr>PowerPoint Presentation</vt:lpstr>
      <vt:lpstr>PowerPoint Presentation</vt:lpstr>
      <vt:lpstr>PowerPoint Presentation</vt:lpstr>
      <vt:lpstr>Availability, expected beam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Ingrassia, Peter F</dc:creator>
  <cp:lastModifiedBy>Marr, Gregory</cp:lastModifiedBy>
  <cp:revision>32</cp:revision>
  <dcterms:created xsi:type="dcterms:W3CDTF">2011-03-02T18:37:40Z</dcterms:created>
  <dcterms:modified xsi:type="dcterms:W3CDTF">2024-06-04T17:14:41Z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0x0101008EA4A4FF010DEE4AB92C5988B0DC4E50</vt:lpwstr>
  </property>
  <property fmtid="{D5CDD505-2E9C-101B-9397-08002B2CF9AE}" pid="3" name="MediaServiceImageTags">
    <vt:lpwstr/>
  </property>
</Properties>
</file>