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0"/>
  </p:notesMasterIdLst>
  <p:sldIdLst>
    <p:sldId id="256" r:id="rId5"/>
    <p:sldId id="260" r:id="rId6"/>
    <p:sldId id="1597" r:id="rId7"/>
    <p:sldId id="265" r:id="rId8"/>
    <p:sldId id="1596" r:id="rId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000066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25" autoAdjust="0"/>
  </p:normalViewPr>
  <p:slideViewPr>
    <p:cSldViewPr snapToGrid="0">
      <p:cViewPr varScale="1">
        <p:scale>
          <a:sx n="86" d="100"/>
          <a:sy n="86" d="100"/>
        </p:scale>
        <p:origin x="13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760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486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5773229"/>
            <a:ext cx="10334626" cy="746185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/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82" y="5755087"/>
            <a:ext cx="32385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  <a:lvl2pPr marL="0" indent="457200">
              <a:buSzTx/>
              <a:buNone/>
              <a:defRPr sz="1600"/>
            </a:lvl2pPr>
            <a:lvl3pPr marL="0" indent="914400">
              <a:buSzTx/>
              <a:buNone/>
              <a:defRPr sz="1600"/>
            </a:lvl3pPr>
            <a:lvl4pPr marL="0" indent="1371600">
              <a:buSzTx/>
              <a:buNone/>
              <a:defRPr sz="1600"/>
            </a:lvl4pPr>
            <a:lvl5pPr marL="0" indent="1828800">
              <a:buSz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415599" y="593366"/>
            <a:ext cx="11360802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defTabSz="1219200">
              <a:lnSpc>
                <a:spcPct val="100000"/>
              </a:lnSpc>
              <a:defRPr sz="3600" b="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599" y="1536633"/>
            <a:ext cx="5333202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  <a:lvl2pPr marL="10668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800">
                <a:solidFill>
                  <a:srgbClr val="595959"/>
                </a:solidFill>
              </a:defRPr>
            </a:lvl2pPr>
            <a:lvl3pPr marL="15240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■"/>
              <a:defRPr sz="1800">
                <a:solidFill>
                  <a:srgbClr val="595959"/>
                </a:solidFill>
              </a:defRPr>
            </a:lvl3pPr>
            <a:lvl4pPr marL="19812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4pPr>
            <a:lvl5pPr marL="24384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80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6443200" y="1536633"/>
            <a:ext cx="5333201" cy="4555201"/>
          </a:xfrm>
          <a:prstGeom prst="rect">
            <a:avLst/>
          </a:prstGeom>
        </p:spPr>
        <p:txBody>
          <a:bodyPr lIns="121899" tIns="121899" rIns="121899" bIns="121899"/>
          <a:lstStyle/>
          <a:p>
            <a: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02195" y="6271715"/>
            <a:ext cx="426016" cy="416615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 defTabSz="1219200">
              <a:defRPr sz="12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_Print-friend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5773229"/>
            <a:ext cx="10334626" cy="746185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457200">
              <a:buSzTx/>
              <a:buNone/>
              <a:defRPr sz="1800"/>
            </a:lvl2pPr>
            <a:lvl3pPr marL="0" indent="914400">
              <a:buSzTx/>
              <a:buNone/>
              <a:defRPr sz="1800"/>
            </a:lvl3pPr>
            <a:lvl4pPr marL="0" indent="1371600">
              <a:buSzTx/>
              <a:buNone/>
              <a:defRPr sz="1800"/>
            </a:lvl4pPr>
            <a:lvl5pPr marL="0" indent="1828800"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/>
          <a:p>
            <a:pPr marL="0" indent="0">
              <a:defRPr sz="2400"/>
            </a:pPr>
            <a:endParaRPr/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82" y="5742909"/>
            <a:ext cx="32385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_Print-friend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  <a:lvl2pPr marL="0" indent="457200">
              <a:buSzTx/>
              <a:buNone/>
              <a:defRPr sz="2400"/>
            </a:lvl2pPr>
            <a:lvl3pPr marL="0" indent="914400">
              <a:buSzTx/>
              <a:buNone/>
              <a:defRPr sz="2400"/>
            </a:lvl3pPr>
            <a:lvl4pPr marL="0" indent="1371600">
              <a:buSzTx/>
              <a:buNone/>
              <a:defRPr sz="2400"/>
            </a:lvl4pPr>
            <a:lvl5pPr marL="0" indent="1828800"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15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1681163"/>
            <a:ext cx="5157788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  <a:lvl2pPr marL="0" indent="457200">
              <a:buSzTx/>
              <a:buNone/>
              <a:defRPr sz="2400" b="1"/>
            </a:lvl2pPr>
            <a:lvl3pPr marL="0" indent="914400">
              <a:buSzTx/>
              <a:buNone/>
              <a:defRPr sz="2400" b="1"/>
            </a:lvl3pPr>
            <a:lvl4pPr marL="0" indent="1371600">
              <a:buSzTx/>
              <a:buNone/>
              <a:defRPr sz="2400" b="1"/>
            </a:lvl4pPr>
            <a:lvl5pPr marL="0" indent="1828800"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60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defRPr sz="2400" b="1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3200"/>
            </a:lvl1pPr>
            <a:lvl2pPr marL="718457" indent="-261257">
              <a:buFont typeface="Arial"/>
              <a:defRPr sz="3200"/>
            </a:lvl2pPr>
            <a:lvl3pPr marL="1219200" indent="-304800">
              <a:buFont typeface="Arial"/>
              <a:defRPr sz="3200"/>
            </a:lvl3pPr>
            <a:lvl4pPr marL="1737360" indent="-365760">
              <a:buFont typeface="Arial"/>
              <a:defRPr sz="3200"/>
            </a:lvl4pPr>
            <a:lvl5pPr marL="2194560" indent="-365760">
              <a:buFont typeface="Arial"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defRPr sz="16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66537" y="6431384"/>
            <a:ext cx="153964" cy="13554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PHENIX status"/>
          <p:cNvSpPr txBox="1">
            <a:spLocks noGrp="1"/>
          </p:cNvSpPr>
          <p:nvPr>
            <p:ph type="ctrTitle"/>
          </p:nvPr>
        </p:nvSpPr>
        <p:spPr>
          <a:xfrm>
            <a:off x="813174" y="2227481"/>
            <a:ext cx="10334626" cy="1947461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</a:t>
            </a:r>
          </a:p>
        </p:txBody>
      </p:sp>
      <p:sp>
        <p:nvSpPr>
          <p:cNvPr id="127" name="RHC time meeting &amp; RHIC coordination meeting…"/>
          <p:cNvSpPr txBox="1">
            <a:spLocks noGrp="1"/>
          </p:cNvSpPr>
          <p:nvPr>
            <p:ph type="subTitle" sz="quarter" idx="1"/>
          </p:nvPr>
        </p:nvSpPr>
        <p:spPr>
          <a:xfrm>
            <a:off x="813174" y="5658929"/>
            <a:ext cx="10334626" cy="74618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June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2024</a:t>
            </a:r>
          </a:p>
        </p:txBody>
      </p:sp>
      <p:sp>
        <p:nvSpPr>
          <p:cNvPr id="128" name="Text Placeholder 4"/>
          <p:cNvSpPr>
            <a:spLocks noGrp="1"/>
          </p:cNvSpPr>
          <p:nvPr>
            <p:ph type="body" idx="21"/>
          </p:nvPr>
        </p:nvSpPr>
        <p:spPr>
          <a:xfrm>
            <a:off x="813174" y="3939468"/>
            <a:ext cx="10334626" cy="125960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defRPr sz="2400">
                <a:solidFill>
                  <a:srgbClr val="FFFFFF"/>
                </a:solidFill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  <a:p>
            <a:pPr marL="0" indent="0">
              <a:defRPr sz="2400">
                <a:solidFill>
                  <a:srgbClr val="FFFFFF"/>
                </a:solidFill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Director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Operations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388B72-A781-1CF5-8AD5-9EDBF0B53CB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F6DA0A0-F59B-315F-2E2A-3CDCA18C8CD3}"/>
              </a:ext>
            </a:extLst>
          </p:cNvPr>
          <p:cNvSpPr txBox="1"/>
          <p:nvPr/>
        </p:nvSpPr>
        <p:spPr>
          <a:xfrm>
            <a:off x="3075940" y="3208774"/>
            <a:ext cx="615188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4" name="TPC status">
            <a:extLst>
              <a:ext uri="{FF2B5EF4-FFF2-40B4-BE49-F238E27FC236}">
                <a16:creationId xmlns:a16="http://schemas.microsoft.com/office/drawing/2014/main" id="{04CEE190-A2C5-C483-09EA-25E944D9B152}"/>
              </a:ext>
            </a:extLst>
          </p:cNvPr>
          <p:cNvSpPr txBox="1">
            <a:spLocks/>
          </p:cNvSpPr>
          <p:nvPr/>
        </p:nvSpPr>
        <p:spPr>
          <a:xfrm>
            <a:off x="335280" y="-517985"/>
            <a:ext cx="11285222" cy="1937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hangingPunct="1">
              <a:lnSpc>
                <a:spcPct val="50000"/>
              </a:lnSpc>
            </a:pPr>
            <a:r>
              <a:rPr lang="en-US" sz="38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 of </a:t>
            </a:r>
            <a:r>
              <a:rPr lang="en-US" sz="38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sz="38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TW" sz="38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TW" sz="38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 Running</a:t>
            </a:r>
            <a:endParaRPr lang="en-US" sz="3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827364-A28F-230A-3BBC-9CF0EC97C7D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sp>
        <p:nvSpPr>
          <p:cNvPr id="6" name="Google Shape;108;p21">
            <a:extLst>
              <a:ext uri="{FF2B5EF4-FFF2-40B4-BE49-F238E27FC236}">
                <a16:creationId xmlns:a16="http://schemas.microsoft.com/office/drawing/2014/main" id="{39F605F5-5F9A-882E-3F88-918404B033D7}"/>
              </a:ext>
            </a:extLst>
          </p:cNvPr>
          <p:cNvSpPr txBox="1">
            <a:spLocks/>
          </p:cNvSpPr>
          <p:nvPr/>
        </p:nvSpPr>
        <p:spPr>
          <a:xfrm>
            <a:off x="266701" y="866166"/>
            <a:ext cx="5004896" cy="588631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defTabSz="612648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 sz="2144"/>
            </a:pPr>
            <a:r>
              <a:rPr lang="en-US" sz="2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Combating background:</a:t>
            </a:r>
            <a:br>
              <a:rPr lang="en-US" sz="2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750" i="0" u="none" strike="noStrike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12648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44"/>
            </a:pPr>
            <a:r>
              <a:rPr lang="en-US" sz="2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Yellow c</a:t>
            </a:r>
            <a:r>
              <a:rPr lang="en-US" sz="2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ollimator changes both vertically and horizontally have helped reduce the yellow backgrounds (from the North side of IP8) as seen in the MBD.</a:t>
            </a:r>
            <a:endParaRPr lang="en-US" sz="2750" b="0" i="0" u="none" strike="noStrike" dirty="0">
              <a:solidFill>
                <a:srgbClr val="0000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0" defTabSz="612648" hangingPunct="1">
              <a:spcBef>
                <a:spcPts val="300"/>
              </a:spcBef>
              <a:spcAft>
                <a:spcPts val="600"/>
              </a:spcAft>
              <a:defRPr sz="2144"/>
            </a:pPr>
            <a:endParaRPr lang="en-US" sz="2750" b="0" i="0" u="none" strike="noStrike" dirty="0">
              <a:solidFill>
                <a:srgbClr val="0000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12648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44"/>
            </a:pPr>
            <a:r>
              <a:rPr lang="en-US" sz="275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Made technical arrangements so Angelika Drees is able to see our MBD signals directly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(with her SDCC account)</a:t>
            </a:r>
            <a:r>
              <a:rPr lang="en-US" sz="275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screen shot of a computer&#10;&#10;Description automatically generated">
            <a:extLst>
              <a:ext uri="{FF2B5EF4-FFF2-40B4-BE49-F238E27FC236}">
                <a16:creationId xmlns:a16="http://schemas.microsoft.com/office/drawing/2014/main" id="{160F9588-520E-EFCB-1DC2-F04F6BF7E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547" y="770917"/>
            <a:ext cx="7950545" cy="598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8924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F6DA0A0-F59B-315F-2E2A-3CDCA18C8CD3}"/>
              </a:ext>
            </a:extLst>
          </p:cNvPr>
          <p:cNvSpPr txBox="1"/>
          <p:nvPr/>
        </p:nvSpPr>
        <p:spPr>
          <a:xfrm>
            <a:off x="3075940" y="3208774"/>
            <a:ext cx="615188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4" name="TPC status">
            <a:extLst>
              <a:ext uri="{FF2B5EF4-FFF2-40B4-BE49-F238E27FC236}">
                <a16:creationId xmlns:a16="http://schemas.microsoft.com/office/drawing/2014/main" id="{04CEE190-A2C5-C483-09EA-25E944D9B152}"/>
              </a:ext>
            </a:extLst>
          </p:cNvPr>
          <p:cNvSpPr txBox="1">
            <a:spLocks/>
          </p:cNvSpPr>
          <p:nvPr/>
        </p:nvSpPr>
        <p:spPr>
          <a:xfrm>
            <a:off x="335280" y="-517985"/>
            <a:ext cx="11285222" cy="1937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hangingPunct="1">
              <a:lnSpc>
                <a:spcPct val="50000"/>
              </a:lnSpc>
            </a:pPr>
            <a:r>
              <a:rPr lang="en-US" sz="38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 of </a:t>
            </a:r>
            <a:r>
              <a:rPr lang="en-US" sz="38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sz="38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TW" sz="38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TW" sz="38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 Running</a:t>
            </a:r>
            <a:endParaRPr lang="en-US" sz="3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827364-A28F-230A-3BBC-9CF0EC97C7D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  <p:sp>
        <p:nvSpPr>
          <p:cNvPr id="6" name="Google Shape;108;p21">
            <a:extLst>
              <a:ext uri="{FF2B5EF4-FFF2-40B4-BE49-F238E27FC236}">
                <a16:creationId xmlns:a16="http://schemas.microsoft.com/office/drawing/2014/main" id="{39F605F5-5F9A-882E-3F88-918404B033D7}"/>
              </a:ext>
            </a:extLst>
          </p:cNvPr>
          <p:cNvSpPr txBox="1">
            <a:spLocks/>
          </p:cNvSpPr>
          <p:nvPr/>
        </p:nvSpPr>
        <p:spPr>
          <a:xfrm>
            <a:off x="304800" y="866167"/>
            <a:ext cx="5486399" cy="5801333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defTabSz="612648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44"/>
            </a:pPr>
            <a:r>
              <a:rPr lang="en-US" sz="275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 of </a:t>
            </a:r>
            <a:r>
              <a:rPr lang="en-US" sz="275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EMCAL </a:t>
            </a:r>
            <a:r>
              <a:rPr lang="en-US" sz="275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en-US" sz="275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leakage current has continued despite decrease of measured backgrounds. (Not flattened yet ?)</a:t>
            </a:r>
            <a:br>
              <a:rPr lang="en-US" sz="275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750" i="0" u="none" strike="noStrike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12648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44"/>
            </a:pPr>
            <a:r>
              <a:rPr lang="en-US" sz="275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TPC group is adding nitrogen in the gas mixture to avoid discharge at operating voltages.</a:t>
            </a:r>
            <a:endParaRPr lang="en-US" sz="2750" b="0" i="0" u="none" strike="noStrike" dirty="0">
              <a:solidFill>
                <a:srgbClr val="0000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0" defTabSz="612648" hangingPunct="1">
              <a:spcBef>
                <a:spcPts val="300"/>
              </a:spcBef>
              <a:spcAft>
                <a:spcPts val="600"/>
              </a:spcAft>
              <a:defRPr sz="2144"/>
            </a:pPr>
            <a:endParaRPr lang="en-US" sz="2750" b="0" i="0" u="none" strike="noStrike" dirty="0">
              <a:solidFill>
                <a:srgbClr val="0000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12648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144"/>
            </a:pPr>
            <a:r>
              <a:rPr lang="en-US" sz="275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MVTX group is working to figure out a solution to avoid “stops” during data taking.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93A9D1-AFA9-136A-54A5-3D7BE6C79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0" y="784247"/>
            <a:ext cx="6080759" cy="451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4462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CCBBCDF-7363-AA89-896D-75B7197B7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950" y="3459653"/>
            <a:ext cx="6973108" cy="33190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5CA0C6-543A-FBEF-FD42-2D1A5487C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134" y="41695"/>
            <a:ext cx="6983035" cy="33190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B9944C-9F71-AA12-F8DB-04F1B497012E}"/>
              </a:ext>
            </a:extLst>
          </p:cNvPr>
          <p:cNvSpPr txBox="1"/>
          <p:nvPr/>
        </p:nvSpPr>
        <p:spPr>
          <a:xfrm>
            <a:off x="5907622" y="1598367"/>
            <a:ext cx="8745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CED520-8DE1-D027-CF73-5CF6EBE8051A}"/>
              </a:ext>
            </a:extLst>
          </p:cNvPr>
          <p:cNvSpPr txBox="1"/>
          <p:nvPr/>
        </p:nvSpPr>
        <p:spPr>
          <a:xfrm>
            <a:off x="9387765" y="3881592"/>
            <a:ext cx="8745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4EB51B4-758D-DFED-F2EF-99C5F221001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A851A2-91EA-7C95-CEC2-4758DF19078C}"/>
              </a:ext>
            </a:extLst>
          </p:cNvPr>
          <p:cNvSpPr txBox="1"/>
          <p:nvPr/>
        </p:nvSpPr>
        <p:spPr>
          <a:xfrm>
            <a:off x="289349" y="167366"/>
            <a:ext cx="4870774" cy="6771082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Last week, we established the expected local asymmetry.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new 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Updated firmware and DAQ software correctly records bunch-by-bunch luminosity (to correct for luminosity dependent polarization) enabling start of </a:t>
            </a:r>
            <a:r>
              <a:rPr lang="en-US" sz="27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sz="2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cold-QCD/polarization program on Sunday (~2 am on June 9).</a:t>
            </a:r>
            <a:b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b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</a:rPr>
            </a:b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129295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F6DA0A0-F59B-315F-2E2A-3CDCA18C8CD3}"/>
              </a:ext>
            </a:extLst>
          </p:cNvPr>
          <p:cNvSpPr txBox="1"/>
          <p:nvPr/>
        </p:nvSpPr>
        <p:spPr>
          <a:xfrm>
            <a:off x="3075940" y="3208774"/>
            <a:ext cx="615188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4" name="TPC status">
            <a:extLst>
              <a:ext uri="{FF2B5EF4-FFF2-40B4-BE49-F238E27FC236}">
                <a16:creationId xmlns:a16="http://schemas.microsoft.com/office/drawing/2014/main" id="{04CEE190-A2C5-C483-09EA-25E944D9B152}"/>
              </a:ext>
            </a:extLst>
          </p:cNvPr>
          <p:cNvSpPr txBox="1">
            <a:spLocks/>
          </p:cNvSpPr>
          <p:nvPr/>
        </p:nvSpPr>
        <p:spPr>
          <a:xfrm>
            <a:off x="335279" y="-247650"/>
            <a:ext cx="11521441" cy="1447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hangingPunct="1">
              <a:lnSpc>
                <a:spcPct val="50000"/>
              </a:lnSpc>
            </a:pPr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Integrating luminosities 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827364-A28F-230A-3BBC-9CF0EC97C7D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856720" y="6612359"/>
            <a:ext cx="153964" cy="135547"/>
          </a:xfrm>
        </p:spPr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 descr="A screen shot of a graph&#10;&#10;Description automatically generated">
            <a:extLst>
              <a:ext uri="{FF2B5EF4-FFF2-40B4-BE49-F238E27FC236}">
                <a16:creationId xmlns:a16="http://schemas.microsoft.com/office/drawing/2014/main" id="{7F3321A5-1C73-9517-9CA5-3B5487DE6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860425"/>
            <a:ext cx="12192000" cy="513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0251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3" ma:contentTypeDescription="Create a new document." ma:contentTypeScope="" ma:versionID="c64e1d17e88f2b7efb4dea87ed51cde5">
  <xsd:schema xmlns:xsd="http://www.w3.org/2001/XMLSchema" xmlns:xs="http://www.w3.org/2001/XMLSchema" xmlns:p="http://schemas.microsoft.com/office/2006/metadata/properties" xmlns:ns2="46d32cf5-67aa-4169-8b5a-b88b5954077c" xmlns:ns3="a15366be-a11d-406f-97c0-25efe51bccc8" targetNamespace="http://schemas.microsoft.com/office/2006/metadata/properties" ma:root="true" ma:fieldsID="8c1823be4573f49d13bfd99609298735" ns2:_="" ns3:_="">
    <xsd:import namespace="46d32cf5-67aa-4169-8b5a-b88b5954077c"/>
    <xsd:import namespace="a15366be-a11d-406f-97c0-25efe51bcc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2024-02-21T14:12:02+00:00</Date>
  </documentManagement>
</p:properties>
</file>

<file path=customXml/itemProps1.xml><?xml version="1.0" encoding="utf-8"?>
<ds:datastoreItem xmlns:ds="http://schemas.openxmlformats.org/officeDocument/2006/customXml" ds:itemID="{C717D499-D297-406A-B54B-E48C4AD09B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6F2207-6B5B-489E-9C4F-A860AF0407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7FC6D0-1318-4919-89B5-CF65DF79CEF6}">
  <ds:schemaRefs>
    <ds:schemaRef ds:uri="http://schemas.microsoft.com/office/2006/metadata/properties"/>
    <ds:schemaRef ds:uri="http://schemas.microsoft.com/office/infopath/2007/PartnerControls"/>
    <ds:schemaRef ds:uri="46d32cf5-67aa-4169-8b5a-b88b5954077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14096</TotalTime>
  <Words>198</Words>
  <Application>Microsoft Office PowerPoint</Application>
  <PresentationFormat>Widescreen</PresentationFormat>
  <Paragraphs>32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Courier New</vt:lpstr>
      <vt:lpstr>Times New Roman</vt:lpstr>
      <vt:lpstr>BNL</vt:lpstr>
      <vt:lpstr>sPHENIX status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Meeting on June 4, 2024</dc:title>
  <cp:lastModifiedBy>Yip, Kin</cp:lastModifiedBy>
  <cp:revision>145</cp:revision>
  <dcterms:modified xsi:type="dcterms:W3CDTF">2024-06-11T14:08:02Z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</Properties>
</file>