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7"/>
  </p:notesMasterIdLst>
  <p:sldIdLst>
    <p:sldId id="350" r:id="rId5"/>
    <p:sldId id="352" r:id="rId6"/>
    <p:sldId id="351" r:id="rId7"/>
    <p:sldId id="353" r:id="rId8"/>
    <p:sldId id="318" r:id="rId9"/>
    <p:sldId id="345" r:id="rId10"/>
    <p:sldId id="339" r:id="rId11"/>
    <p:sldId id="306" r:id="rId12"/>
    <p:sldId id="303" r:id="rId13"/>
    <p:sldId id="331" r:id="rId14"/>
    <p:sldId id="354" r:id="rId15"/>
    <p:sldId id="304" r:id="rId16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065BA1-F6FC-4D7E-8FB0-2DBC0F83F481}" v="11" dt="2024-06-11T15:58:51.0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48" y="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ylor, Christopher E" userId="20928a99-32da-4649-a69c-3ef784adbb1c" providerId="ADAL" clId="{52065BA1-F6FC-4D7E-8FB0-2DBC0F83F481}"/>
    <pc:docChg chg="undo custSel modSld">
      <pc:chgData name="Naylor, Christopher E" userId="20928a99-32da-4649-a69c-3ef784adbb1c" providerId="ADAL" clId="{52065BA1-F6FC-4D7E-8FB0-2DBC0F83F481}" dt="2024-06-11T16:29:10.394" v="242" actId="27918"/>
      <pc:docMkLst>
        <pc:docMk/>
      </pc:docMkLst>
      <pc:sldChg chg="addSp modSp mod">
        <pc:chgData name="Naylor, Christopher E" userId="20928a99-32da-4649-a69c-3ef784adbb1c" providerId="ADAL" clId="{52065BA1-F6FC-4D7E-8FB0-2DBC0F83F481}" dt="2024-06-11T16:13:59.809" v="161" actId="14100"/>
        <pc:sldMkLst>
          <pc:docMk/>
          <pc:sldMk cId="1351841527" sldId="318"/>
        </pc:sldMkLst>
        <pc:spChg chg="mod">
          <ac:chgData name="Naylor, Christopher E" userId="20928a99-32da-4649-a69c-3ef784adbb1c" providerId="ADAL" clId="{52065BA1-F6FC-4D7E-8FB0-2DBC0F83F481}" dt="2024-06-11T16:06:39.747" v="156" actId="20577"/>
          <ac:spMkLst>
            <pc:docMk/>
            <pc:sldMk cId="1351841527" sldId="318"/>
            <ac:spMk id="4" creationId="{40F1692A-327B-4A38-A46D-758905412178}"/>
          </ac:spMkLst>
        </pc:spChg>
        <pc:picChg chg="add mod">
          <ac:chgData name="Naylor, Christopher E" userId="20928a99-32da-4649-a69c-3ef784adbb1c" providerId="ADAL" clId="{52065BA1-F6FC-4D7E-8FB0-2DBC0F83F481}" dt="2024-06-11T16:13:59.809" v="161" actId="14100"/>
          <ac:picMkLst>
            <pc:docMk/>
            <pc:sldMk cId="1351841527" sldId="318"/>
            <ac:picMk id="7" creationId="{8BC48A7C-F934-634F-5F5F-B2DA2D257F17}"/>
          </ac:picMkLst>
        </pc:picChg>
      </pc:sldChg>
      <pc:sldChg chg="addSp delSp modSp mod">
        <pc:chgData name="Naylor, Christopher E" userId="20928a99-32da-4649-a69c-3ef784adbb1c" providerId="ADAL" clId="{52065BA1-F6FC-4D7E-8FB0-2DBC0F83F481}" dt="2024-06-11T15:33:02.590" v="90" actId="14100"/>
        <pc:sldMkLst>
          <pc:docMk/>
          <pc:sldMk cId="1039228555" sldId="331"/>
        </pc:sldMkLst>
        <pc:spChg chg="del">
          <ac:chgData name="Naylor, Christopher E" userId="20928a99-32da-4649-a69c-3ef784adbb1c" providerId="ADAL" clId="{52065BA1-F6FC-4D7E-8FB0-2DBC0F83F481}" dt="2024-06-11T15:28:59.476" v="46" actId="478"/>
          <ac:spMkLst>
            <pc:docMk/>
            <pc:sldMk cId="1039228555" sldId="331"/>
            <ac:spMk id="2" creationId="{4FBA960B-C2B4-4E61-90D5-207FBDE9A4D2}"/>
          </ac:spMkLst>
        </pc:spChg>
        <pc:spChg chg="add mod">
          <ac:chgData name="Naylor, Christopher E" userId="20928a99-32da-4649-a69c-3ef784adbb1c" providerId="ADAL" clId="{52065BA1-F6FC-4D7E-8FB0-2DBC0F83F481}" dt="2024-06-11T15:25:34.732" v="33" actId="1076"/>
          <ac:spMkLst>
            <pc:docMk/>
            <pc:sldMk cId="1039228555" sldId="331"/>
            <ac:spMk id="4" creationId="{CAF22EB0-2989-43E0-6816-F2311EC3F0E3}"/>
          </ac:spMkLst>
        </pc:spChg>
        <pc:spChg chg="add mod">
          <ac:chgData name="Naylor, Christopher E" userId="20928a99-32da-4649-a69c-3ef784adbb1c" providerId="ADAL" clId="{52065BA1-F6FC-4D7E-8FB0-2DBC0F83F481}" dt="2024-06-11T15:28:26.585" v="45" actId="20577"/>
          <ac:spMkLst>
            <pc:docMk/>
            <pc:sldMk cId="1039228555" sldId="331"/>
            <ac:spMk id="5" creationId="{E486768D-354C-5F49-4134-4F200168E033}"/>
          </ac:spMkLst>
        </pc:spChg>
        <pc:graphicFrameChg chg="add mod">
          <ac:chgData name="Naylor, Christopher E" userId="20928a99-32da-4649-a69c-3ef784adbb1c" providerId="ADAL" clId="{52065BA1-F6FC-4D7E-8FB0-2DBC0F83F481}" dt="2024-06-11T15:33:02.590" v="90" actId="14100"/>
          <ac:graphicFrameMkLst>
            <pc:docMk/>
            <pc:sldMk cId="1039228555" sldId="331"/>
            <ac:graphicFrameMk id="3" creationId="{00000000-0008-0000-0500-0000C7FE2900}"/>
          </ac:graphicFrameMkLst>
        </pc:graphicFrameChg>
      </pc:sldChg>
      <pc:sldChg chg="addSp modSp mod">
        <pc:chgData name="Naylor, Christopher E" userId="20928a99-32da-4649-a69c-3ef784adbb1c" providerId="ADAL" clId="{52065BA1-F6FC-4D7E-8FB0-2DBC0F83F481}" dt="2024-06-11T16:28:33.759" v="241" actId="20577"/>
        <pc:sldMkLst>
          <pc:docMk/>
          <pc:sldMk cId="1336046822" sldId="339"/>
        </pc:sldMkLst>
        <pc:spChg chg="mod">
          <ac:chgData name="Naylor, Christopher E" userId="20928a99-32da-4649-a69c-3ef784adbb1c" providerId="ADAL" clId="{52065BA1-F6FC-4D7E-8FB0-2DBC0F83F481}" dt="2024-06-11T16:28:33.759" v="241" actId="20577"/>
          <ac:spMkLst>
            <pc:docMk/>
            <pc:sldMk cId="1336046822" sldId="339"/>
            <ac:spMk id="10" creationId="{C77E873D-E72B-4BE0-99D3-3CB079EDDDF1}"/>
          </ac:spMkLst>
        </pc:spChg>
        <pc:picChg chg="add mod">
          <ac:chgData name="Naylor, Christopher E" userId="20928a99-32da-4649-a69c-3ef784adbb1c" providerId="ADAL" clId="{52065BA1-F6FC-4D7E-8FB0-2DBC0F83F481}" dt="2024-06-11T16:20:25.568" v="166" actId="14100"/>
          <ac:picMkLst>
            <pc:docMk/>
            <pc:sldMk cId="1336046822" sldId="339"/>
            <ac:picMk id="5" creationId="{D6D3A15B-E903-38F6-1E50-9648416CDB84}"/>
          </ac:picMkLst>
        </pc:picChg>
        <pc:picChg chg="add mod">
          <ac:chgData name="Naylor, Christopher E" userId="20928a99-32da-4649-a69c-3ef784adbb1c" providerId="ADAL" clId="{52065BA1-F6FC-4D7E-8FB0-2DBC0F83F481}" dt="2024-06-11T16:24:14.946" v="170" actId="14100"/>
          <ac:picMkLst>
            <pc:docMk/>
            <pc:sldMk cId="1336046822" sldId="339"/>
            <ac:picMk id="9" creationId="{3E48CC50-5A0D-2EE5-D76E-F35723D9D1A2}"/>
          </ac:picMkLst>
        </pc:picChg>
      </pc:sldChg>
      <pc:sldChg chg="addSp modSp mod">
        <pc:chgData name="Naylor, Christopher E" userId="20928a99-32da-4649-a69c-3ef784adbb1c" providerId="ADAL" clId="{52065BA1-F6FC-4D7E-8FB0-2DBC0F83F481}" dt="2024-06-11T16:29:10.394" v="242" actId="27918"/>
        <pc:sldMkLst>
          <pc:docMk/>
          <pc:sldMk cId="1973591361" sldId="345"/>
        </pc:sldMkLst>
        <pc:spChg chg="mod">
          <ac:chgData name="Naylor, Christopher E" userId="20928a99-32da-4649-a69c-3ef784adbb1c" providerId="ADAL" clId="{52065BA1-F6FC-4D7E-8FB0-2DBC0F83F481}" dt="2024-06-11T15:59:56.533" v="105" actId="6549"/>
          <ac:spMkLst>
            <pc:docMk/>
            <pc:sldMk cId="1973591361" sldId="345"/>
            <ac:spMk id="7" creationId="{DDAD2342-837F-44BE-A9A7-5BCD33A79969}"/>
          </ac:spMkLst>
        </pc:spChg>
        <pc:graphicFrameChg chg="add mod">
          <ac:chgData name="Naylor, Christopher E" userId="20928a99-32da-4649-a69c-3ef784adbb1c" providerId="ADAL" clId="{52065BA1-F6FC-4D7E-8FB0-2DBC0F83F481}" dt="2024-06-11T16:01:10.721" v="108" actId="1076"/>
          <ac:graphicFrameMkLst>
            <pc:docMk/>
            <pc:sldMk cId="1973591361" sldId="345"/>
            <ac:graphicFrameMk id="4" creationId="{2E669663-57BE-4B84-9215-4E26DBC07AE0}"/>
          </ac:graphicFrameMkLst>
        </pc:graphicFrameChg>
      </pc:sldChg>
      <pc:sldChg chg="addSp modSp mod">
        <pc:chgData name="Naylor, Christopher E" userId="20928a99-32da-4649-a69c-3ef784adbb1c" providerId="ADAL" clId="{52065BA1-F6FC-4D7E-8FB0-2DBC0F83F481}" dt="2024-06-11T15:30:17.131" v="55" actId="14100"/>
        <pc:sldMkLst>
          <pc:docMk/>
          <pc:sldMk cId="443697827" sldId="352"/>
        </pc:sldMkLst>
        <pc:graphicFrameChg chg="add mod">
          <ac:chgData name="Naylor, Christopher E" userId="20928a99-32da-4649-a69c-3ef784adbb1c" providerId="ADAL" clId="{52065BA1-F6FC-4D7E-8FB0-2DBC0F83F481}" dt="2024-06-11T15:30:17.131" v="55" actId="14100"/>
          <ac:graphicFrameMkLst>
            <pc:docMk/>
            <pc:sldMk cId="443697827" sldId="352"/>
            <ac:graphicFrameMk id="4" creationId="{D433C4B4-3448-4A7E-BDD1-2D5F30C297B8}"/>
          </ac:graphicFrameMkLst>
        </pc:graphicFrameChg>
      </pc:sldChg>
      <pc:sldChg chg="addSp delSp modSp mod">
        <pc:chgData name="Naylor, Christopher E" userId="20928a99-32da-4649-a69c-3ef784adbb1c" providerId="ADAL" clId="{52065BA1-F6FC-4D7E-8FB0-2DBC0F83F481}" dt="2024-06-11T15:32:23.142" v="88" actId="14100"/>
        <pc:sldMkLst>
          <pc:docMk/>
          <pc:sldMk cId="3322965960" sldId="353"/>
        </pc:sldMkLst>
        <pc:spChg chg="del mod">
          <ac:chgData name="Naylor, Christopher E" userId="20928a99-32da-4649-a69c-3ef784adbb1c" providerId="ADAL" clId="{52065BA1-F6FC-4D7E-8FB0-2DBC0F83F481}" dt="2024-06-11T15:32:08.050" v="87"/>
          <ac:spMkLst>
            <pc:docMk/>
            <pc:sldMk cId="3322965960" sldId="353"/>
            <ac:spMk id="3" creationId="{05DAE489-82A7-4DA3-8394-B7F16BBAF48D}"/>
          </ac:spMkLst>
        </pc:spChg>
        <pc:graphicFrameChg chg="add mod">
          <ac:chgData name="Naylor, Christopher E" userId="20928a99-32da-4649-a69c-3ef784adbb1c" providerId="ADAL" clId="{52065BA1-F6FC-4D7E-8FB0-2DBC0F83F481}" dt="2024-06-11T15:32:23.142" v="88" actId="14100"/>
          <ac:graphicFrameMkLst>
            <pc:docMk/>
            <pc:sldMk cId="3322965960" sldId="353"/>
            <ac:graphicFrameMk id="2" creationId="{00000000-0008-0000-0000-000046AAD5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https://brookhavenlab.sharepoint.com/sites/Availability_Data/Shared%20Documents/quarterly/fy24/FY24Q3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brookhavenlab.sharepoint.com/sites/Availability_Data/Shared%20Documents/quarterly/fy24/FY24Q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2024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45-486E-A730-DEBA04690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NORMAL!$G$704:$K$704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7.93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05D-4C23-A041-0EB16A54EEA6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NORMAL!$G$705:$K$705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05D-4C23-A041-0EB16A54EEA6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NORMAL!$G$712:$K$712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05D-4C23-A041-0EB16A54EEA6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fld id="{92063870-E12F-4EDC-AD67-3444097039B1}" type="VALUE">
                      <a:rPr lang="en-US" sz="1600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885-46B8-8833-127715428E3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NORMAL!$G$707:$K$707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46.72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05D-4C23-A041-0EB16A54EEA6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39-40EA-9F21-B64CB4AC52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NORMAL!$G$706:$K$706</c:f>
              <c:numCache>
                <c:formatCode>0</c:formatCode>
                <c:ptCount val="4"/>
                <c:pt idx="0">
                  <c:v>0</c:v>
                </c:pt>
                <c:pt idx="1">
                  <c:v>22.77</c:v>
                </c:pt>
                <c:pt idx="2">
                  <c:v>78.3</c:v>
                </c:pt>
                <c:pt idx="3">
                  <c:v>77.7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05D-4C23-A041-0EB16A54EEA6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39-40EA-9F21-B64CB4AC524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39-40EA-9F21-B64CB4AC524B}"/>
                </c:ext>
              </c:extLst>
            </c:dLbl>
            <c:dLbl>
              <c:idx val="2"/>
              <c:layout>
                <c:manualLayout>
                  <c:x val="-6.9777547646360613E-2"/>
                  <c:y val="-2.89675150010345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39-40EA-9F21-B64CB4AC524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F39-40EA-9F21-B64CB4AC524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NORMAL!$G$708:$K$708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3.57</c:v>
                </c:pt>
                <c:pt idx="3">
                  <c:v>10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05D-4C23-A041-0EB16A54EEA6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17D6645-71D0-4BEE-AF3F-05A60ACE73EE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05D-4C23-A041-0EB16A54EEA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17D6645-71D0-4BEE-AF3F-05A60ACE73EE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05D-4C23-A041-0EB16A54EEA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17D6645-71D0-4BEE-AF3F-05A60ACE73EE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505D-4C23-A041-0EB16A54EEA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89-47AB-8BAF-D38752B0A9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NORMAL!$G$711:$K$711</c:f>
              <c:numCache>
                <c:formatCode>0</c:formatCode>
                <c:ptCount val="4"/>
                <c:pt idx="0">
                  <c:v>168</c:v>
                </c:pt>
                <c:pt idx="1">
                  <c:v>144</c:v>
                </c:pt>
                <c:pt idx="2">
                  <c:v>27.83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505D-4C23-A041-0EB16A54EEA6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NORMAL!$G$710:$K$710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505D-4C23-A041-0EB16A54EEA6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05D-4C23-A041-0EB16A54EEA6}"/>
                </c:ext>
              </c:extLst>
            </c:dLbl>
            <c:dLbl>
              <c:idx val="1"/>
              <c:layout>
                <c:manualLayout>
                  <c:x val="-7.4006489927958136E-2"/>
                  <c:y val="4.2941489855667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05D-4C23-A041-0EB16A54EEA6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39-40EA-9F21-B64CB4AC52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NORMAL!$G$709:$K$709</c:f>
              <c:numCache>
                <c:formatCode>0</c:formatCode>
                <c:ptCount val="4"/>
                <c:pt idx="0">
                  <c:v>0</c:v>
                </c:pt>
                <c:pt idx="1">
                  <c:v>1.23</c:v>
                </c:pt>
                <c:pt idx="2">
                  <c:v>58.3</c:v>
                </c:pt>
                <c:pt idx="3">
                  <c:v>25.65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505D-4C23-A041-0EB16A54E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Run24 availability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869554307623756"/>
          <c:y val="0.1299886993292505"/>
          <c:w val="0.86326111721694443"/>
          <c:h val="0.487424443231726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AEB-407B-845F-FB59DD017EF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AEB-407B-845F-FB59DD017EFE}"/>
              </c:ext>
            </c:extLst>
          </c:dPt>
          <c:cat>
            <c:strRef>
              <c:f>RHIC_HOURS_DOE!$A$44:$A$57</c:f>
              <c:strCache>
                <c:ptCount val="13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  <c:pt idx="4">
                  <c:v>FY24-week 31:</c:v>
                </c:pt>
                <c:pt idx="5">
                  <c:v>FY24-week 32:</c:v>
                </c:pt>
                <c:pt idx="6">
                  <c:v>FY24-week 33:</c:v>
                </c:pt>
                <c:pt idx="7">
                  <c:v>FY24-week 34:</c:v>
                </c:pt>
                <c:pt idx="8">
                  <c:v>FY24-week 35:</c:v>
                </c:pt>
                <c:pt idx="9">
                  <c:v>FY24-week 36:</c:v>
                </c:pt>
                <c:pt idx="10">
                  <c:v>FY24-week 37:</c:v>
                </c:pt>
                <c:pt idx="11">
                  <c:v>FY24-week 38:</c:v>
                </c:pt>
                <c:pt idx="12">
                  <c:v>FY24-week 39:</c:v>
                </c:pt>
              </c:strCache>
            </c:strRef>
          </c:cat>
          <c:val>
            <c:numRef>
              <c:f>RHIC_HOURS_DOE!$B$44:$B$57</c:f>
              <c:numCache>
                <c:formatCode>0.00%</c:formatCode>
                <c:ptCount val="14"/>
                <c:pt idx="0">
                  <c:v>0</c:v>
                </c:pt>
                <c:pt idx="1">
                  <c:v>0.94874999999999998</c:v>
                </c:pt>
                <c:pt idx="2">
                  <c:v>0.57320644216691075</c:v>
                </c:pt>
                <c:pt idx="3">
                  <c:v>0.83765822784810118</c:v>
                </c:pt>
                <c:pt idx="4">
                  <c:v>0.91784548422198042</c:v>
                </c:pt>
                <c:pt idx="5">
                  <c:v>0.77561067979549325</c:v>
                </c:pt>
                <c:pt idx="6">
                  <c:v>0.69557758292032013</c:v>
                </c:pt>
                <c:pt idx="7">
                  <c:v>0.8150094996833438</c:v>
                </c:pt>
                <c:pt idx="8">
                  <c:v>0.78077380952380959</c:v>
                </c:pt>
                <c:pt idx="9">
                  <c:v>0.72660809337523247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EB-407B-845F-FB59DD017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626368"/>
        <c:axId val="77628160"/>
      </c:barChart>
      <c:catAx>
        <c:axId val="7762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77628160"/>
        <c:crosses val="autoZero"/>
        <c:auto val="1"/>
        <c:lblAlgn val="ctr"/>
        <c:lblOffset val="100"/>
        <c:noMultiLvlLbl val="0"/>
      </c:catAx>
      <c:valAx>
        <c:axId val="77628160"/>
        <c:scaling>
          <c:orientation val="minMax"/>
          <c:max val="1"/>
          <c:min val="0.4"/>
        </c:scaling>
        <c:delete val="0"/>
        <c:axPos val="l"/>
        <c:majorGridlines>
          <c:spPr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7626368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chemeClr val="bg1">
        <a:lumMod val="75000"/>
      </a:schemeClr>
    </a:solidFill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8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>
                <a:shade val="9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6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5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6.22</c:v>
                </c:pt>
                <c:pt idx="1">
                  <c:v>1.67</c:v>
                </c:pt>
                <c:pt idx="2">
                  <c:v>4.9653999999999998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5447344013776497"/>
          <c:h val="0.22577205122087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
C-AD ACTIVITY       MAY 2024</a:t>
            </a:r>
          </a:p>
        </c:rich>
      </c:tx>
      <c:layout>
        <c:manualLayout>
          <c:xMode val="edge"/>
          <c:yMode val="edge"/>
          <c:x val="0.30292204290573516"/>
          <c:y val="6.2543981238085864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8874701767997556E-2"/>
          <c:y val="0.17824524276025147"/>
          <c:w val="0.73690803772157321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116.45</c:v>
                </c:pt>
                <c:pt idx="1">
                  <c:v>76.3</c:v>
                </c:pt>
                <c:pt idx="2">
                  <c:v>74.13</c:v>
                </c:pt>
                <c:pt idx="3">
                  <c:v>106.45</c:v>
                </c:pt>
                <c:pt idx="4">
                  <c:v>90.83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590-42A0-8176-6BD3EB6E7A33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8766382482701376E-2"/>
                  <c:y val="1.66414533361200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90-42A0-8176-6BD3EB6E7A33}"/>
                </c:ext>
              </c:extLst>
            </c:dLbl>
            <c:dLbl>
              <c:idx val="1"/>
              <c:layout>
                <c:manualLayout>
                  <c:x val="-5.8307631229316863E-2"/>
                  <c:y val="-6.240545001044928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90-42A0-8176-6BD3EB6E7A33}"/>
                </c:ext>
              </c:extLst>
            </c:dLbl>
            <c:dLbl>
              <c:idx val="2"/>
              <c:layout>
                <c:manualLayout>
                  <c:x val="-5.9367769978940804E-2"/>
                  <c:y val="-1.21951160960647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90-42A0-8176-6BD3EB6E7A3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90-42A0-8176-6BD3EB6E7A33}"/>
                </c:ext>
              </c:extLst>
            </c:dLbl>
            <c:dLbl>
              <c:idx val="4"/>
              <c:layout>
                <c:manualLayout>
                  <c:x val="-5.8307631229317015E-2"/>
                  <c:y val="4.47154256855711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90-42A0-8176-6BD3EB6E7A3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4.63</c:v>
                </c:pt>
                <c:pt idx="1">
                  <c:v>4.9800000000000004</c:v>
                </c:pt>
                <c:pt idx="2">
                  <c:v>5.35</c:v>
                </c:pt>
                <c:pt idx="3">
                  <c:v>0</c:v>
                </c:pt>
                <c:pt idx="4">
                  <c:v>1.43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590-42A0-8176-6BD3EB6E7A33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7F-4114-ADD4-008D9550AF2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DC-46A7-97F2-EBD7EEB2AC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12.72</c:v>
                </c:pt>
                <c:pt idx="2">
                  <c:v>9.8000000000000007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590-42A0-8176-6BD3EB6E7A33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5.5127214980445073E-2"/>
                  <c:y val="-4.3683815007315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7F-4114-ADD4-008D9550AF28}"/>
                </c:ext>
              </c:extLst>
            </c:dLbl>
            <c:dLbl>
              <c:idx val="2"/>
              <c:layout>
                <c:manualLayout>
                  <c:x val="-4.7706243733077511E-2"/>
                  <c:y val="-2.03251934934414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DC-46A7-97F2-EBD7EEB2AC8A}"/>
                </c:ext>
              </c:extLst>
            </c:dLbl>
            <c:dLbl>
              <c:idx val="4"/>
              <c:layout>
                <c:manualLayout>
                  <c:x val="-5.406707623082109E-2"/>
                  <c:y val="-4.8780464384259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B3-4365-A62B-EB3D2B8F0E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 formatCode="0.0">
                  <c:v>0.42</c:v>
                </c:pt>
                <c:pt idx="1">
                  <c:v>3.48</c:v>
                </c:pt>
                <c:pt idx="2">
                  <c:v>2.92</c:v>
                </c:pt>
                <c:pt idx="3" formatCode="0.00">
                  <c:v>0.42</c:v>
                </c:pt>
                <c:pt idx="4">
                  <c:v>2.68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590-42A0-8176-6BD3EB6E7A33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30.33</c:v>
                </c:pt>
                <c:pt idx="1">
                  <c:v>25.4</c:v>
                </c:pt>
                <c:pt idx="2">
                  <c:v>17.27</c:v>
                </c:pt>
                <c:pt idx="3">
                  <c:v>21.82</c:v>
                </c:pt>
                <c:pt idx="4">
                  <c:v>36.229999999999997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7590-42A0-8176-6BD3EB6E7A33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5127214980445031E-2"/>
                  <c:y val="4.065038698688251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590-42A0-8176-6BD3EB6E7A3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27-46E6-A3B3-5F133D5904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2.58</c:v>
                </c:pt>
                <c:pt idx="1">
                  <c:v>9.57</c:v>
                </c:pt>
                <c:pt idx="2">
                  <c:v>10.62</c:v>
                </c:pt>
                <c:pt idx="3">
                  <c:v>10.1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7590-42A0-8176-6BD3EB6E7A33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7590-42A0-8176-6BD3EB6E7A33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7590-42A0-8176-6BD3EB6E7A33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13.589999999999998</c:v>
                </c:pt>
                <c:pt idx="1">
                  <c:v>35.549999999999997</c:v>
                </c:pt>
                <c:pt idx="2">
                  <c:v>47.910000000000004</c:v>
                </c:pt>
                <c:pt idx="3">
                  <c:v>29.21</c:v>
                </c:pt>
                <c:pt idx="4">
                  <c:v>36.83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7590-42A0-8176-6BD3EB6E7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0111388027143549"/>
          <c:y val="0.17771897213113774"/>
          <c:w val="0.18739271312378314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JUNE 2024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94-4356-A003-221AD4E7C4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FY24-week 36:</c:v>
                </c:pt>
                <c:pt idx="1">
                  <c:v>FY24-week 37:</c:v>
                </c:pt>
                <c:pt idx="2">
                  <c:v>FY24-week 38:</c:v>
                </c:pt>
                <c:pt idx="3">
                  <c:v>FY24-week 39: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77.55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A94-4356-A003-221AD4E7C451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3982807556927748E-2"/>
                  <c:y val="-1.73441728495683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94-4356-A003-221AD4E7C45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A94-4356-A003-221AD4E7C45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A94-4356-A003-221AD4E7C45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2.1800000000000002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DA94-4356-A003-221AD4E7C451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DA94-4356-A003-221AD4E7C451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7365662623278323E-2"/>
                  <c:y val="1.78551494672838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94-4356-A003-221AD4E7C45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A94-4356-A003-221AD4E7C45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94-4356-A003-221AD4E7C45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A94-4356-A003-221AD4E7C4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>
                  <c:v>2.2999999999999998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B-DA94-4356-A003-221AD4E7C451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31.27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DA94-4356-A003-221AD4E7C451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94-4356-A003-221AD4E7C4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12.07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E-DA94-4356-A003-221AD4E7C451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F-DA94-4356-A003-221AD4E7C451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0-DA94-4356-A003-221AD4E7C451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A94-4356-A003-221AD4E7C4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42.63000000000001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2-DA94-4356-A003-221AD4E7C4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2024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265691739419442"/>
          <c:y val="9.3955465305874716E-2"/>
          <c:w val="0.70143991533594696"/>
          <c:h val="0.7356796868764499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NORMAL!$B$845:$J$845</c:f>
              <c:numCache>
                <c:formatCode>General</c:formatCode>
                <c:ptCount val="9"/>
                <c:pt idx="4" formatCode="0.0%">
                  <c:v>1.0577526679221594E-2</c:v>
                </c:pt>
                <c:pt idx="6" formatCode="0.0%">
                  <c:v>1.8298807281858127E-2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F6AB-4A2D-8E7C-650FD98985DF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NORMAL!$B$847:$J$847</c:f>
              <c:numCache>
                <c:formatCode>General</c:formatCode>
                <c:ptCount val="9"/>
                <c:pt idx="4" formatCode="0.0%">
                  <c:v>2.6867545511613307E-2</c:v>
                </c:pt>
                <c:pt idx="6" formatCode="0.0%">
                  <c:v>1.6478342749529189E-2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F6AB-4A2D-8E7C-650FD98985DF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NORMAL!$B$849:$J$849</c:f>
              <c:numCache>
                <c:formatCode>General</c:formatCode>
                <c:ptCount val="9"/>
                <c:pt idx="2" formatCode="0.00%">
                  <c:v>3.1387319522912741E-3</c:v>
                </c:pt>
                <c:pt idx="4" formatCode="0.00%">
                  <c:v>7.21908349026993E-3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F6AB-4A2D-8E7C-650FD98985DF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PS_AGS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NORMAL!$B$851:$J$851</c:f>
              <c:numCache>
                <c:formatCode>General</c:formatCode>
                <c:ptCount val="9"/>
                <c:pt idx="4" formatCode="0.0%">
                  <c:v>2.1217827997489013E-2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F6AB-4A2D-8E7C-650FD98985DF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LinacRf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NORMAL!$B$853:$J$853</c:f>
              <c:numCache>
                <c:formatCode>General</c:formatCode>
                <c:ptCount val="9"/>
                <c:pt idx="4" formatCode="0.00%">
                  <c:v>6.9334588826114249E-2</c:v>
                </c:pt>
                <c:pt idx="6" formatCode="0.00%">
                  <c:v>1.7545511613308223E-2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F6AB-4A2D-8E7C-650FD98985DF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RfBooster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NORMAL!$B$855:$J$855</c:f>
              <c:numCache>
                <c:formatCode>General</c:formatCode>
                <c:ptCount val="9"/>
                <c:pt idx="4" formatCode="0.00%">
                  <c:v>3.8920276208411798E-3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F6AB-4A2D-8E7C-650FD98985DF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ElecRHIC (power dip)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NORMAL!$B$857:$J$857</c:f>
              <c:numCache>
                <c:formatCode>General</c:formatCode>
                <c:ptCount val="9"/>
                <c:pt idx="4" formatCode="0.00%">
                  <c:v>6.7168863779033267E-3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F6AB-4A2D-8E7C-650FD98985DF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ElecAGS (power dip)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NORMAL!$B$859:$J$859</c:f>
              <c:numCache>
                <c:formatCode>General</c:formatCode>
                <c:ptCount val="9"/>
                <c:pt idx="4" formatCode="0.00%">
                  <c:v>6.7168863779033267E-3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F6AB-4A2D-8E7C-650FD98985DF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ElecBooster (power dip)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NORMAL!$B$861:$J$861</c:f>
              <c:numCache>
                <c:formatCode>General</c:formatCode>
                <c:ptCount val="9"/>
                <c:pt idx="4" formatCode="0.00%">
                  <c:v>6.7168863779033267E-3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F6AB-4A2D-8E7C-650FD98985DF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ElecLinac (power dip/OPPIS)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NORMAL!$B$863:$J$863</c:f>
              <c:numCache>
                <c:formatCode>General</c:formatCode>
                <c:ptCount val="9"/>
                <c:pt idx="4" formatCode="0.00%">
                  <c:v>1.2554927809165096E-2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F6AB-4A2D-8E7C-650FD98985DF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NORMAL!$B$865:$J$865</c:f>
              <c:numCache>
                <c:formatCode>General</c:formatCode>
                <c:ptCount val="9"/>
                <c:pt idx="6" formatCode="0.0%">
                  <c:v>7.8782172002510968E-3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F6AB-4A2D-8E7C-650FD98985DF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RfAGS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NORMAL!$B$867:$J$867</c:f>
              <c:numCache>
                <c:formatCode>General</c:formatCode>
                <c:ptCount val="9"/>
                <c:pt idx="6" formatCode="0.00%">
                  <c:v>7.2818581293157556E-3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F6AB-4A2D-8E7C-650FD98985DF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NORMAL!$B$869:$J$869</c:f>
              <c:numCache>
                <c:formatCode>General</c:formatCode>
                <c:ptCount val="9"/>
                <c:pt idx="6" formatCode="0.00%">
                  <c:v>6.2460765850596359E-3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F6AB-4A2D-8E7C-650FD98985DF}"/>
            </c:ext>
          </c:extLst>
        </c:ser>
        <c:ser>
          <c:idx val="9"/>
          <c:order val="13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NORMAL!$B$883:$J$883</c:f>
              <c:numCache>
                <c:formatCode>General</c:formatCode>
                <c:ptCount val="9"/>
                <c:pt idx="0" formatCode="0.00%">
                  <c:v>0</c:v>
                </c:pt>
                <c:pt idx="2" formatCode="0.00%">
                  <c:v>7.2190834902699313E-4</c:v>
                </c:pt>
                <c:pt idx="4" formatCode="0.0%">
                  <c:v>4.0175768989328311E-3</c:v>
                </c:pt>
                <c:pt idx="6" formatCode="0.0%">
                  <c:v>3.5467671060891394E-3</c:v>
                </c:pt>
                <c:pt idx="8" formatCode="0.0%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D-F6AB-4A2D-8E7C-650FD9898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84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MAY 2024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144644738863535"/>
          <c:y val="9.2630873269336264E-2"/>
          <c:w val="0.78640718549917432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PPS_AGS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NORMAL!$AB$845:$AJ$845</c:f>
              <c:numCache>
                <c:formatCode>General</c:formatCode>
                <c:ptCount val="9"/>
                <c:pt idx="0" formatCode="0.00%">
                  <c:v>3.221290250641161E-3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50-4139-B397-B22E5DDB24C3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NORMAL!$AB$847:$AJ$847</c:f>
              <c:numCache>
                <c:formatCode>General</c:formatCode>
                <c:ptCount val="9"/>
                <c:pt idx="0" formatCode="0.0%">
                  <c:v>4.138119014285185E-3</c:v>
                </c:pt>
                <c:pt idx="8" formatCode="0.0%">
                  <c:v>2.7257071351579061E-3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50-4139-B397-B22E5DDB24C3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ES&amp;FD_Exp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NORMAL!$AB$849:$AJ$849</c:f>
              <c:numCache>
                <c:formatCode>General</c:formatCode>
                <c:ptCount val="9"/>
                <c:pt idx="0" formatCode="0.0%">
                  <c:v>1.5734763916593366E-3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50-4139-B397-B22E5DDB24C3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RadMonIntlk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NORMAL!$AB$851:$AJ$851</c:f>
              <c:numCache>
                <c:formatCode>General</c:formatCode>
                <c:ptCount val="9"/>
                <c:pt idx="0" formatCode="0.0%">
                  <c:v>3.7664316776727428E-3</c:v>
                </c:pt>
                <c:pt idx="2" formatCode="0.0%">
                  <c:v>1.6354242810947433E-3</c:v>
                </c:pt>
                <c:pt idx="6" formatCode="0.0%">
                  <c:v>1.5734763916593366E-3</c:v>
                </c:pt>
                <c:pt idx="8" formatCode="0.0%">
                  <c:v>4.3611314162526503E-3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50-4139-B397-B22E5DDB24C3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PS_AGS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  <c:pt idx="2" formatCode="0.0%">
                  <c:v>6.7894886821206028E-3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EA50-4139-B397-B22E5DDB24C3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NORMAL!$AB$855:$AJ$855</c:f>
              <c:numCache>
                <c:formatCode>General</c:formatCode>
                <c:ptCount val="9"/>
                <c:pt idx="2" formatCode="0.0%">
                  <c:v>2.0442803513684295E-3</c:v>
                </c:pt>
                <c:pt idx="4" formatCode="0.0%">
                  <c:v>2.0145453644394337E-2</c:v>
                </c:pt>
                <c:pt idx="6" formatCode="0.0%">
                  <c:v>8.400133807441184E-3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EA50-4139-B397-B22E5DDB24C3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  <c:pt idx="2" formatCode="0.0%">
                  <c:v>2.5051726487678571E-2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EA50-4139-B397-B22E5DDB24C3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NORMAL!$AB$859:$AJ$859</c:f>
              <c:numCache>
                <c:formatCode>General</c:formatCode>
                <c:ptCount val="9"/>
                <c:pt idx="2" formatCode="0.0%">
                  <c:v>2.3911885322067086E-3</c:v>
                </c:pt>
                <c:pt idx="8" formatCode="0.0%">
                  <c:v>2.76287586881915E-3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EA50-4139-B397-B22E5DDB24C3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NORMAL!$AB$861:$AH$861</c:f>
              <c:numCache>
                <c:formatCode>General</c:formatCode>
                <c:ptCount val="7"/>
                <c:pt idx="2" formatCode="0.0%">
                  <c:v>3.877937878656475E-3</c:v>
                </c:pt>
                <c:pt idx="4" formatCode="0.0%">
                  <c:v>3.9398857680918824E-3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EA50-4139-B397-B22E5DDB24C3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InjPerformance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  <c:pt idx="2" formatCode="0.0%">
                  <c:v>1.4248014570143598E-3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EA50-4139-B397-B22E5DDB24C3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LinacRf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NORMAL!$AB$865:$AJ$865</c:f>
              <c:numCache>
                <c:formatCode>General</c:formatCode>
                <c:ptCount val="9"/>
                <c:pt idx="4" formatCode="0.0%">
                  <c:v>1.8671093875831657E-2</c:v>
                </c:pt>
                <c:pt idx="6" formatCode="0.0%">
                  <c:v>5.9098286521378236E-3</c:v>
                </c:pt>
                <c:pt idx="8" formatCode="0.0%">
                  <c:v>2.3292406427713012E-3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EA50-4139-B397-B22E5DDB24C3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LinacTankQ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NORMAL!$AB$867:$AJ$867</c:f>
              <c:numCache>
                <c:formatCode>General</c:formatCode>
                <c:ptCount val="9"/>
                <c:pt idx="4" formatCode="0.0%">
                  <c:v>4.6832604413167651E-3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EA50-4139-B397-B22E5DDB24C3}"/>
            </c:ext>
          </c:extLst>
        </c:ser>
        <c:ser>
          <c:idx val="12"/>
          <c:order val="13"/>
          <c:tx>
            <c:strRef>
              <c:f>NORMAL!$AB$868</c:f>
              <c:strCache>
                <c:ptCount val="1"/>
                <c:pt idx="0">
                  <c:v>QuenchProtect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NORMAL!$AB$869:$AJ$869</c:f>
              <c:numCache>
                <c:formatCode>General</c:formatCode>
                <c:ptCount val="9"/>
                <c:pt idx="4" formatCode="0.0%">
                  <c:v>7.5824216668938117E-3</c:v>
                </c:pt>
                <c:pt idx="6" formatCode="0.0%">
                  <c:v>4.9558311548325564E-3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EA50-4139-B397-B22E5DDB24C3}"/>
            </c:ext>
          </c:extLst>
        </c:ser>
        <c:ser>
          <c:idx val="2"/>
          <c:order val="14"/>
          <c:tx>
            <c:strRef>
              <c:f>NORMAL!$AB$870</c:f>
              <c:strCache>
                <c:ptCount val="1"/>
                <c:pt idx="0">
                  <c:v>QLI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NORMAL!$AB$871:$AJ$871</c:f>
              <c:numCache>
                <c:formatCode>General</c:formatCode>
                <c:ptCount val="9"/>
                <c:pt idx="4" formatCode="0.0%">
                  <c:v>1.5858659695464181E-3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EA50-4139-B397-B22E5DDB24C3}"/>
            </c:ext>
          </c:extLst>
        </c:ser>
        <c:ser>
          <c:idx val="9"/>
          <c:order val="15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NORMAL!$AB$883:$AJ$883</c:f>
              <c:numCache>
                <c:formatCode>General</c:formatCode>
                <c:ptCount val="9"/>
                <c:pt idx="0" formatCode="0.0%">
                  <c:v>4.1381190142851841E-3</c:v>
                </c:pt>
                <c:pt idx="2" formatCode="0.0%">
                  <c:v>8.3010171843445318E-4</c:v>
                </c:pt>
                <c:pt idx="4" formatCode="0.0%">
                  <c:v>2.7504862909320691E-3</c:v>
                </c:pt>
                <c:pt idx="6" formatCode="0.0%">
                  <c:v>3.1717319390928366E-3</c:v>
                </c:pt>
                <c:pt idx="8" formatCode="0.0%">
                  <c:v>4.683260441316766E-3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EA50-4139-B397-B22E5DDB2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8"/>
                <c:order val="12"/>
                <c:tx>
                  <c:strRef>
                    <c:extLst>
                      <c:ext uri="{02D57815-91ED-43cb-92C2-25804820EDAC}">
                        <c15:formulaRef>
                          <c15:sqref>NORMAL!$AB$882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tx2">
                      <a:lumMod val="75000"/>
                    </a:schemeClr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04/30/24/2 to 05/07/24/1</c:v>
                      </c:pt>
                      <c:pt idx="2">
                        <c:v>05/07/24/2 to 05/14/24/1</c:v>
                      </c:pt>
                      <c:pt idx="4">
                        <c:v>05/14/24/2 to 05/21/24/1</c:v>
                      </c:pt>
                      <c:pt idx="6">
                        <c:v>05/21/24/2 to 05/28/24/1</c:v>
                      </c:pt>
                      <c:pt idx="8">
                        <c:v>05/28/24/2 to 06/04/24/1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NORMAL!$AB$883:$AJ$883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 formatCode="0.0%">
                        <c:v>4.1381190142851841E-3</c:v>
                      </c:pt>
                      <c:pt idx="2" formatCode="0.0%">
                        <c:v>8.3010171843445318E-4</c:v>
                      </c:pt>
                      <c:pt idx="4" formatCode="0.0%">
                        <c:v>2.7504862909320691E-3</c:v>
                      </c:pt>
                      <c:pt idx="6" formatCode="0.0%">
                        <c:v>3.1717319390928366E-3</c:v>
                      </c:pt>
                      <c:pt idx="8" formatCode="0.0%">
                        <c:v>4.683260441316766E-3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EA50-4139-B397-B22E5DDB24C3}"/>
                  </c:ext>
                </c:extLst>
              </c15:ser>
            </c15:filteredBarSeries>
            <c15:filteredBarSeries>
              <c15:ser>
                <c:idx val="10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accent5">
                      <a:lumMod val="40000"/>
                      <a:lumOff val="60000"/>
                    </a:schemeClr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04/30/24/2 to 05/07/24/1</c:v>
                      </c:pt>
                      <c:pt idx="2">
                        <c:v>05/07/24/2 to 05/14/24/1</c:v>
                      </c:pt>
                      <c:pt idx="4">
                        <c:v>05/14/24/2 to 05/21/24/1</c:v>
                      </c:pt>
                      <c:pt idx="6">
                        <c:v>05/21/24/2 to 05/28/24/1</c:v>
                      </c:pt>
                      <c:pt idx="8">
                        <c:v>05/28/24/2 to 06/04/24/1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NORMAL!$AB$889:$AH$889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 formatCode="0.0%">
                        <c:v>4.1381190142851841E-3</c:v>
                      </c:pt>
                      <c:pt idx="2" formatCode="0.0%">
                        <c:v>8.3010171843445318E-4</c:v>
                      </c:pt>
                      <c:pt idx="4" formatCode="0.0%">
                        <c:v>2.7504862909320691E-3</c:v>
                      </c:pt>
                      <c:pt idx="6" formatCode="0.0%">
                        <c:v>3.1717319390928366E-3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EA50-4139-B397-B22E5DDB24C3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04/30/24/2 to 05/07/24/1</c:v>
                      </c:pt>
                      <c:pt idx="2">
                        <c:v>05/07/24/2 to 05/14/24/1</c:v>
                      </c:pt>
                      <c:pt idx="4">
                        <c:v>05/14/24/2 to 05/21/24/1</c:v>
                      </c:pt>
                      <c:pt idx="6">
                        <c:v>05/21/24/2 to 05/28/24/1</c:v>
                      </c:pt>
                      <c:pt idx="8">
                        <c:v>05/28/24/2 to 06/04/24/1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NORMAL!$AB$901:$AH$901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EA50-4139-B397-B22E5DDB24C3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JUNE 2024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859573511760164"/>
          <c:y val="9.9655240683673874E-2"/>
          <c:w val="0.63987366884322761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NORMAL!$BB$845:$BH$845</c:f>
              <c:numCache>
                <c:formatCode>0.0</c:formatCode>
                <c:ptCount val="7"/>
                <c:pt idx="0" formatCode="0.0%">
                  <c:v>1.2954530879240684E-2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90-4451-99A6-BB93C990DDCC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PS_AGS</c:v>
                </c:pt>
              </c:strCache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NORMAL!$BB$847:$BH$847</c:f>
              <c:numCache>
                <c:formatCode>0.0</c:formatCode>
                <c:ptCount val="7"/>
                <c:pt idx="0" formatCode="0.0%">
                  <c:v>0.11806579875585198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90-4451-99A6-BB93C990DDCC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NORMAL!$BB$849:$BH$849</c:f>
              <c:numCache>
                <c:formatCode>0.0</c:formatCode>
                <c:ptCount val="7"/>
                <c:pt idx="0" formatCode="0.0%">
                  <c:v>1.1094721990636824E-2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90-4451-99A6-BB93C990DDCC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LinacRf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  <c:extLst xmlns:c15="http://schemas.microsoft.com/office/drawing/2012/chart"/>
            </c:strRef>
          </c:cat>
          <c:val>
            <c:numRef>
              <c:f>NORMAL!$BB$851:$BH$851</c:f>
              <c:numCache>
                <c:formatCode>0.0</c:formatCode>
                <c:ptCount val="7"/>
                <c:pt idx="0" formatCode="0.0%">
                  <c:v>2.7063425896235494E-2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F590-4451-99A6-BB93C990DDCC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CryoAGS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NORMAL!$BB$853:$BH$853</c:f>
              <c:numCache>
                <c:formatCode>0.0</c:formatCode>
                <c:ptCount val="7"/>
                <c:pt idx="0" formatCode="0.0%">
                  <c:v>1.8213300840120565E-2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90-4451-99A6-BB93C990DDCC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NORMAL!$BB$855:$BH$855</c:f>
              <c:numCache>
                <c:formatCode>0.0</c:formatCode>
                <c:ptCount val="7"/>
                <c:pt idx="0" formatCode="0.0%">
                  <c:v>2.4049252869877507E-2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90-4451-99A6-BB93C990DDCC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InstAGS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NORMAL!$BB$857:$BH$857</c:f>
              <c:numCache>
                <c:formatCode>0.0</c:formatCode>
                <c:ptCount val="7"/>
                <c:pt idx="0" formatCode="0.0%">
                  <c:v>2.546014237157699E-2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F590-4451-99A6-BB93C990DDCC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  <c:extLst xmlns:c15="http://schemas.microsoft.com/office/drawing/2012/chart"/>
            </c:strRef>
          </c:cat>
          <c:val>
            <c:numRef>
              <c:f>NORMAL!$BB$859:$BH$859</c:f>
              <c:numCache>
                <c:formatCode>0.0</c:formatCode>
                <c:ptCount val="7"/>
                <c:pt idx="0" formatCode="0.0%">
                  <c:v>2.3023151414096065E-2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F590-4451-99A6-BB93C990DDCC}"/>
            </c:ext>
          </c:extLst>
        </c:ser>
        <c:ser>
          <c:idx val="4"/>
          <c:order val="11"/>
          <c:tx>
            <c:strRef>
              <c:f>NORMAL!$BD$878</c:f>
              <c:strCache>
                <c:ptCount val="1"/>
                <c:pt idx="0">
                  <c:v>sum&lt;1hr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F590-4451-99A6-BB93C990DDCC}"/>
              </c:ext>
            </c:extLst>
          </c:dPt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NORMAL!$BB$879:$BH$879</c:f>
              <c:numCache>
                <c:formatCode>0.0</c:formatCode>
                <c:ptCount val="7"/>
                <c:pt idx="0" formatCode="0.0%">
                  <c:v>1.3467581607131402E-2</c:v>
                </c:pt>
                <c:pt idx="2" formatCode="0.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590-4451-99A6-BB93C990D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8"/>
                <c:order val="8"/>
                <c:tx>
                  <c:strRef>
                    <c:extLst>
                      <c:ext uri="{02D57815-91ED-43cb-92C2-25804820EDAC}">
                        <c15:formulaRef>
                          <c15:sqref>NORMAL!$BB$860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NORMAL!$BB$843:$BI$843</c15:sqref>
                        </c15:formulaRef>
                      </c:ext>
                    </c:extLst>
                    <c:strCache>
                      <c:ptCount val="7"/>
                      <c:pt idx="0">
                        <c:v>06/04/24/2 to 06/11/24/1</c:v>
                      </c:pt>
                      <c:pt idx="2">
                        <c:v>06/11/24/2 to 06/18/24/1</c:v>
                      </c:pt>
                      <c:pt idx="4">
                        <c:v>06/18/24/2 to 06/25/24/1</c:v>
                      </c:pt>
                      <c:pt idx="6">
                        <c:v>06/25/24/2 to 07/02/24/1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NORMAL!$BB$861:$BH$861</c15:sqref>
                        </c15:formulaRef>
                      </c:ext>
                    </c:extLst>
                    <c:numCache>
                      <c:formatCode>0.0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B-F590-4451-99A6-BB93C990DDCC}"/>
                  </c:ext>
                </c:extLst>
              </c15:ser>
            </c15:filteredBarSeries>
            <c15:filteredBarSeries>
              <c15:ser>
                <c:idx val="7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NORMAL!$BB$843:$BI$843</c15:sqref>
                        </c15:formulaRef>
                      </c:ext>
                    </c:extLst>
                    <c:strCache>
                      <c:ptCount val="7"/>
                      <c:pt idx="0">
                        <c:v>06/04/24/2 to 06/11/24/1</c:v>
                      </c:pt>
                      <c:pt idx="2">
                        <c:v>06/11/24/2 to 06/18/24/1</c:v>
                      </c:pt>
                      <c:pt idx="4">
                        <c:v>06/18/24/2 to 06/25/24/1</c:v>
                      </c:pt>
                      <c:pt idx="6">
                        <c:v>06/25/24/2 to 07/02/24/1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NORMAL!$BB$863</c15:sqref>
                        </c15:formulaRef>
                      </c:ext>
                    </c:extLst>
                    <c:numCache>
                      <c:formatCode>0.0%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F590-4451-99A6-BB93C990DDCC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NORMAL!$BB$865:$BH$865</c15:sqref>
                        </c15:formulaRef>
                      </c:ext>
                    </c:extLst>
                    <c:numCache>
                      <c:formatCode>0.0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F590-4451-99A6-BB93C990DDCC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3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503718285214345E-3"/>
          <c:y val="0.30543601168207857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3EC8-4188-A04E-01CEB9C5D5E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3EC8-4188-A04E-01CEB9C5D5E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3EC8-4188-A04E-01CEB9C5D5E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3EC8-4188-A04E-01CEB9C5D5E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3EC8-4188-A04E-01CEB9C5D5E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3EC8-4188-A04E-01CEB9C5D5E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3EC8-4188-A04E-01CEB9C5D5E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3EC8-4188-A04E-01CEB9C5D5E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6414867415253129"/>
                      <c:h val="5.49552811212831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EC8-4188-A04E-01CEB9C5D5ED}"/>
                </c:ext>
              </c:extLst>
            </c:dLbl>
            <c:dLbl>
              <c:idx val="1"/>
              <c:layout>
                <c:manualLayout>
                  <c:x val="-0.14705476890971333"/>
                  <c:y val="-3.126064302036182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3540202" y="1242559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7784"/>
                        <a:gd name="adj2" fmla="val 197328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EC8-4188-A04E-01CEB9C5D5E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1262597072077508"/>
                      <c:h val="5.45286506469500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EC8-4188-A04E-01CEB9C5D5ED}"/>
                </c:ext>
              </c:extLst>
            </c:dLbl>
            <c:dLbl>
              <c:idx val="3"/>
              <c:layout>
                <c:manualLayout>
                  <c:x val="-5.4618490492539995E-8"/>
                  <c:y val="-4.059357125183751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147397" y="1415180"/>
                  <a:ext cx="2268627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8536"/>
                        <a:gd name="adj2" fmla="val 173231"/>
                      </a:avLst>
                    </a:prstGeom>
                  </c15:spPr>
                  <c15:layout>
                    <c:manualLayout>
                      <c:w val="0.24781807323662286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EC8-4188-A04E-01CEB9C5D5E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637781423137201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EC8-4188-A04E-01CEB9C5D5E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3705365360013956"/>
                      <c:h val="5.04824835897361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EC8-4188-A04E-01CEB9C5D5ED}"/>
                </c:ext>
              </c:extLst>
            </c:dLbl>
            <c:dLbl>
              <c:idx val="6"/>
              <c:layout>
                <c:manualLayout>
                  <c:x val="-0.60410633826825955"/>
                  <c:y val="-5.245535389407193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541457" y="4902033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6691"/>
                        <a:gd name="adj2" fmla="val -385002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EC8-4188-A04E-01CEB9C5D5ED}"/>
                </c:ext>
              </c:extLst>
            </c:dLbl>
            <c:dLbl>
              <c:idx val="7"/>
              <c:layout>
                <c:manualLayout>
                  <c:x val="-3.3898583731620469E-2"/>
                  <c:y val="-4.620981122738628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725123" y="1447064"/>
                  <a:ext cx="20796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87141"/>
                        <a:gd name="adj2" fmla="val 172212"/>
                      </a:avLst>
                    </a:prstGeom>
                  </c15:spPr>
                  <c15:layout>
                    <c:manualLayout>
                      <c:w val="0.22717872885076468"/>
                      <c:h val="5.06212976843698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EC8-4188-A04E-01CEB9C5D5ED}"/>
                </c:ext>
              </c:extLst>
            </c:dLbl>
            <c:numFmt formatCode="General" sourceLinked="0"/>
            <c:spPr>
              <a:xfrm>
                <a:off x="6809581" y="1999681"/>
                <a:ext cx="2268627" cy="27432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-70191"/>
                      <a:gd name="adj2" fmla="val 100942"/>
                    </a:avLst>
                  </a:prstGeom>
                </c15:spPr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Oplog!$K$34:$K$41</c:f>
              <c:numCache>
                <c:formatCode>0.00</c:formatCode>
                <c:ptCount val="8"/>
                <c:pt idx="0">
                  <c:v>6.95</c:v>
                </c:pt>
                <c:pt idx="1">
                  <c:v>15.65</c:v>
                </c:pt>
                <c:pt idx="2">
                  <c:v>0</c:v>
                </c:pt>
                <c:pt idx="3">
                  <c:v>7.03</c:v>
                </c:pt>
                <c:pt idx="4">
                  <c:v>0</c:v>
                </c:pt>
                <c:pt idx="5">
                  <c:v>4.92</c:v>
                </c:pt>
                <c:pt idx="6">
                  <c:v>74.77</c:v>
                </c:pt>
                <c:pt idx="7">
                  <c:v>58.68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EC8-4188-A04E-01CEB9C5D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027700962056269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797900263E-2"/>
          <c:y val="0.05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503718285214345E-3"/>
          <c:y val="0.30543601168207857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36D7-47C5-A654-CAA4FC37993E}"/>
              </c:ext>
            </c:extLst>
          </c:dPt>
          <c:dPt>
            <c:idx val="2"/>
            <c:bubble3D val="0"/>
            <c:spPr>
              <a:solidFill>
                <a:schemeClr val="bg2">
                  <a:lumMod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6D7-47C5-A654-CAA4FC37993E}"/>
              </c:ext>
            </c:extLst>
          </c:dPt>
          <c:dPt>
            <c:idx val="4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6D7-47C5-A654-CAA4FC37993E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7-36D7-47C5-A654-CAA4FC37993E}"/>
              </c:ext>
            </c:extLst>
          </c:dPt>
          <c:dLbls>
            <c:dLbl>
              <c:idx val="0"/>
              <c:layout>
                <c:manualLayout>
                  <c:x val="-0.32765951862400178"/>
                  <c:y val="-1.1327295412494914E-2"/>
                </c:manualLayout>
              </c:layout>
              <c:numFmt formatCode="General" sourceLinked="0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65000"/>
                      <a:lumOff val="35000"/>
                    </a:sysClr>
                  </a:solidFill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8395956888367674"/>
                      <c:h val="8.42516899274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36D7-47C5-A654-CAA4FC37993E}"/>
                </c:ext>
              </c:extLst>
            </c:dLbl>
            <c:dLbl>
              <c:idx val="1"/>
              <c:layout>
                <c:manualLayout>
                  <c:x val="-0.15663556151225777"/>
                  <c:y val="-7.1244030376575632E-2"/>
                </c:manualLayout>
              </c:layout>
              <c:numFmt formatCode="General" sourceLinked="0"/>
              <c:spPr>
                <a:xfrm>
                  <a:off x="4406567" y="1070366"/>
                  <a:ext cx="1802025" cy="288925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0"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211"/>
                        <a:gd name="adj2" fmla="val 205524"/>
                      </a:avLst>
                    </a:prstGeom>
                  </c15:spPr>
                  <c15:layout>
                    <c:manualLayout>
                      <c:w val="0.20126493207514787"/>
                      <c:h val="5.72657712520575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6D7-47C5-A654-CAA4FC37993E}"/>
                </c:ext>
              </c:extLst>
            </c:dLbl>
            <c:dLbl>
              <c:idx val="2"/>
              <c:layout>
                <c:manualLayout>
                  <c:x val="-5.5844083319372314E-8"/>
                  <c:y val="-0.13491076410188818"/>
                </c:manualLayout>
              </c:layout>
              <c:numFmt formatCode="General" sourceLinked="0"/>
              <c:spPr>
                <a:xfrm>
                  <a:off x="6296744" y="1109700"/>
                  <a:ext cx="2656755" cy="310778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0"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8387"/>
                        <a:gd name="adj2" fmla="val 267449"/>
                      </a:avLst>
                    </a:prstGeom>
                  </c15:spPr>
                  <c15:layout>
                    <c:manualLayout>
                      <c:w val="0.29672818518880179"/>
                      <c:h val="6.15970991024381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6D7-47C5-A654-CAA4FC37993E}"/>
                </c:ext>
              </c:extLst>
            </c:dLbl>
            <c:dLbl>
              <c:idx val="3"/>
              <c:layout>
                <c:manualLayout>
                  <c:x val="-7.5037694756240579E-4"/>
                  <c:y val="-3.7757651374983076E-2"/>
                </c:manualLayout>
              </c:layout>
              <c:numFmt formatCode="General" sourceLinked="0"/>
              <c:spPr>
                <a:xfrm>
                  <a:off x="6904925" y="1643369"/>
                  <a:ext cx="2041856" cy="63743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0675"/>
                        <a:gd name="adj2" fmla="val 56261"/>
                      </a:avLst>
                    </a:prstGeom>
                  </c15:spPr>
                  <c15:layout>
                    <c:manualLayout>
                      <c:w val="0.22805126486848715"/>
                      <c:h val="0.1263408673556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6D7-47C5-A654-CAA4FC37993E}"/>
                </c:ext>
              </c:extLst>
            </c:dLbl>
            <c:dLbl>
              <c:idx val="4"/>
              <c:layout>
                <c:manualLayout>
                  <c:x val="-0.65253884999185507"/>
                  <c:y val="-4.3430416414370898E-2"/>
                </c:manualLayout>
              </c:layout>
              <c:numFmt formatCode="General" sourceLinked="0"/>
              <c:spPr>
                <a:xfrm>
                  <a:off x="161545" y="4708237"/>
                  <a:ext cx="3385474" cy="337097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0"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8963"/>
                        <a:gd name="adj2" fmla="val -303856"/>
                      </a:avLst>
                    </a:prstGeom>
                  </c15:spPr>
                  <c15:layout>
                    <c:manualLayout>
                      <c:w val="0.37750306962702623"/>
                      <c:h val="6.17792475623521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6D7-47C5-A654-CAA4FC37993E}"/>
                </c:ext>
              </c:extLst>
            </c:dLbl>
            <c:dLbl>
              <c:idx val="5"/>
              <c:layout>
                <c:manualLayout>
                  <c:x val="-0.16451618912980345"/>
                  <c:y val="-8.4176014056779463E-3"/>
                </c:manualLayout>
              </c:layout>
              <c:numFmt formatCode="General" sourceLinked="0"/>
              <c:spPr>
                <a:xfrm>
                  <a:off x="375224" y="1207671"/>
                  <a:ext cx="1905991" cy="27137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0"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31560"/>
                        <a:gd name="adj2" fmla="val 139783"/>
                      </a:avLst>
                    </a:prstGeom>
                  </c15:spPr>
                  <c15:layout>
                    <c:manualLayout>
                      <c:w val="0.20887689489772063"/>
                      <c:h val="5.65627455857737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6D7-47C5-A654-CAA4FC37993E}"/>
                </c:ext>
              </c:extLst>
            </c:dLbl>
            <c:numFmt formatCode="General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(Oplog!$A$19:$A$20,Oplog!$A$22,Oplog!$A$24:$A$26)</c:f>
              <c:strCache>
                <c:ptCount val="6"/>
                <c:pt idx="0">
                  <c:v>Experimental Setup</c:v>
                </c:pt>
                <c:pt idx="1">
                  <c:v>Failure</c:v>
                </c:pt>
                <c:pt idx="2">
                  <c:v>Machine Setup</c:v>
                </c:pt>
                <c:pt idx="3">
                  <c:v>Scheduled Maintenance</c:v>
                </c:pt>
                <c:pt idx="4">
                  <c:v>Scheduled Shutdown</c:v>
                </c:pt>
                <c:pt idx="5">
                  <c:v>Science</c:v>
                </c:pt>
              </c:strCache>
              <c:extLst/>
            </c:strRef>
          </c:cat>
          <c:val>
            <c:numRef>
              <c:f>(Oplog!$K$34:$K$35,Oplog!$K$37,Oplog!$K$39:$K$41)</c:f>
              <c:numCache>
                <c:formatCode>0.00</c:formatCode>
                <c:ptCount val="6"/>
                <c:pt idx="0">
                  <c:v>6.95</c:v>
                </c:pt>
                <c:pt idx="1">
                  <c:v>15.65</c:v>
                </c:pt>
                <c:pt idx="2">
                  <c:v>7.03</c:v>
                </c:pt>
                <c:pt idx="3">
                  <c:v>4.92</c:v>
                </c:pt>
                <c:pt idx="4">
                  <c:v>74.77</c:v>
                </c:pt>
                <c:pt idx="5">
                  <c:v>58.68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36D7-47C5-A654-CAA4FC379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4911472003499557"/>
          <c:y val="6.7171672985321298E-2"/>
          <c:w val="0.71010389326334211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Run-24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8882457686939"/>
          <c:y val="0.13425891118448904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E2-4898-B037-4AF0E636E9A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E2-4898-B037-4AF0E636E9AF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56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(RHIC_HOURS_DOE!$B$22:$N$22,RHIC_HOURS_DOE!$B$30:$N$30,RHIC_HOURS_DOE!$B$38:$N$38)</c:f>
              <c:strCache>
                <c:ptCount val="39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7</c:v>
                </c:pt>
                <c:pt idx="7">
                  <c:v>week 8</c:v>
                </c:pt>
                <c:pt idx="8">
                  <c:v>week 9</c:v>
                </c:pt>
                <c:pt idx="9">
                  <c:v>week 10</c:v>
                </c:pt>
                <c:pt idx="10">
                  <c:v>week 11</c:v>
                </c:pt>
                <c:pt idx="11">
                  <c:v>week 12</c:v>
                </c:pt>
                <c:pt idx="12">
                  <c:v>week 13</c:v>
                </c:pt>
                <c:pt idx="13">
                  <c:v>week 14</c:v>
                </c:pt>
                <c:pt idx="14">
                  <c:v>week 15</c:v>
                </c:pt>
                <c:pt idx="15">
                  <c:v>week 16</c:v>
                </c:pt>
                <c:pt idx="16">
                  <c:v>week 17</c:v>
                </c:pt>
                <c:pt idx="17">
                  <c:v>week 18</c:v>
                </c:pt>
                <c:pt idx="18">
                  <c:v>week 19</c:v>
                </c:pt>
                <c:pt idx="19">
                  <c:v>week 20</c:v>
                </c:pt>
                <c:pt idx="20">
                  <c:v>week 21</c:v>
                </c:pt>
                <c:pt idx="21">
                  <c:v>week 22</c:v>
                </c:pt>
                <c:pt idx="22">
                  <c:v>week 23</c:v>
                </c:pt>
                <c:pt idx="23">
                  <c:v>week 24</c:v>
                </c:pt>
                <c:pt idx="24">
                  <c:v>week 25</c:v>
                </c:pt>
                <c:pt idx="25">
                  <c:v>week 26</c:v>
                </c:pt>
                <c:pt idx="26">
                  <c:v>week 27</c:v>
                </c:pt>
                <c:pt idx="27">
                  <c:v>week 28</c:v>
                </c:pt>
                <c:pt idx="28">
                  <c:v>week 29</c:v>
                </c:pt>
                <c:pt idx="29">
                  <c:v>week 30</c:v>
                </c:pt>
                <c:pt idx="30">
                  <c:v>week 31</c:v>
                </c:pt>
                <c:pt idx="31">
                  <c:v>week 32</c:v>
                </c:pt>
                <c:pt idx="32">
                  <c:v>week 33</c:v>
                </c:pt>
                <c:pt idx="33">
                  <c:v>week 34</c:v>
                </c:pt>
                <c:pt idx="34">
                  <c:v>week 35</c:v>
                </c:pt>
                <c:pt idx="35">
                  <c:v>week 36</c:v>
                </c:pt>
                <c:pt idx="36">
                  <c:v>week 37</c:v>
                </c:pt>
                <c:pt idx="37">
                  <c:v>week 38</c:v>
                </c:pt>
                <c:pt idx="38">
                  <c:v>week 39</c:v>
                </c:pt>
              </c:strCache>
              <c:extLst/>
            </c:strRef>
          </c:cat>
          <c:val>
            <c:numRef>
              <c:f>(RHIC_HOURS_DOE!$B$16:$N$16,RHIC_HOURS_DOE!$B$24:$N$24,RHIC_HOURS_DOE!$B$32:$N$32)</c:f>
              <c:numCache>
                <c:formatCode>0%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 formatCode="0.00%">
                  <c:v>0</c:v>
                </c:pt>
                <c:pt idx="14" formatCode="0.00%">
                  <c:v>0</c:v>
                </c:pt>
                <c:pt idx="15" formatCode="0.00%">
                  <c:v>0</c:v>
                </c:pt>
                <c:pt idx="16" formatCode="0.00%">
                  <c:v>0</c:v>
                </c:pt>
                <c:pt idx="17" formatCode="0.00%">
                  <c:v>0</c:v>
                </c:pt>
                <c:pt idx="18" formatCode="0.00%">
                  <c:v>0</c:v>
                </c:pt>
                <c:pt idx="19" formatCode="0.00%">
                  <c:v>0</c:v>
                </c:pt>
                <c:pt idx="20" formatCode="0.00%">
                  <c:v>0</c:v>
                </c:pt>
                <c:pt idx="21" formatCode="0.00%">
                  <c:v>0</c:v>
                </c:pt>
                <c:pt idx="22" formatCode="0.00%">
                  <c:v>0</c:v>
                </c:pt>
                <c:pt idx="23" formatCode="0.00%">
                  <c:v>0</c:v>
                </c:pt>
                <c:pt idx="24" formatCode="0.00%">
                  <c:v>0</c:v>
                </c:pt>
                <c:pt idx="25" formatCode="0.00%">
                  <c:v>0</c:v>
                </c:pt>
                <c:pt idx="26" formatCode="0.00%">
                  <c:v>0</c:v>
                </c:pt>
                <c:pt idx="27" formatCode="0.00%">
                  <c:v>0.94874999999999998</c:v>
                </c:pt>
                <c:pt idx="28" formatCode="0.00%">
                  <c:v>0.57320644216691075</c:v>
                </c:pt>
                <c:pt idx="29" formatCode="0.00%">
                  <c:v>0.83765822784810118</c:v>
                </c:pt>
                <c:pt idx="30" formatCode="0.00%">
                  <c:v>0.91784548422198042</c:v>
                </c:pt>
                <c:pt idx="31" formatCode="0.00%">
                  <c:v>0.77561067979549325</c:v>
                </c:pt>
                <c:pt idx="32" formatCode="0.00%">
                  <c:v>0.69557758292032013</c:v>
                </c:pt>
                <c:pt idx="33" formatCode="0.00%">
                  <c:v>0.8150094996833438</c:v>
                </c:pt>
                <c:pt idx="34" formatCode="0.00%">
                  <c:v>0.78077380952380959</c:v>
                </c:pt>
                <c:pt idx="35" formatCode="0.00%">
                  <c:v>0.72660809337523247</c:v>
                </c:pt>
                <c:pt idx="36" formatCode="0.00%">
                  <c:v>0</c:v>
                </c:pt>
                <c:pt idx="37" formatCode="0.00%">
                  <c:v>0</c:v>
                </c:pt>
                <c:pt idx="38" formatCode="0.00%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B7A-4DBC-818A-A22CC5F6E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RHIC_HOURS_DOE!$A$20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rgbClr val="F7964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E2-4898-B037-4AF0E636E9A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0E2-4898-B037-4AF0E636E9A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0E2-4898-B037-4AF0E636E9A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0E2-4898-B037-4AF0E636E9A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0E2-4898-B037-4AF0E636E9A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0E2-4898-B037-4AF0E636E9A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0E2-4898-B037-4AF0E636E9A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0E2-4898-B037-4AF0E636E9A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0E2-4898-B037-4AF0E636E9AF}"/>
                </c:ext>
              </c:extLst>
            </c:dLbl>
            <c:dLbl>
              <c:idx val="9"/>
              <c:layout>
                <c:manualLayout>
                  <c:x val="-3.9309432239289122E-2"/>
                  <c:y val="0.1333333333333333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E2-4898-B037-4AF0E636E9AF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mc:AlternateContent xmlns:mc="http://schemas.openxmlformats.org/markup-compatibility/2006">
              <mc:Choice xmlns:c16ac="http://schemas.microsoft.com/office/drawing/2014/chart/ac" Requires="c16ac">
                <c16ac:multiLvlStrLit>
                  <c:ptCount val="0"/>
                </c16ac:multiLvlStrLit>
              </mc:Choice>
              <mc:Fallback>
                <c:strLit/>
              </mc:Fallback>
            </mc:AlternateContent>
          </c:cat>
          <c:val>
            <c:numRef>
              <c:f>(RHIC_HOURS_DOE!$B$20:$N$20,RHIC_HOURS_DOE!$B$28:$N$28,RHIC_HOURS_DOE!$B$36:$N$36)</c:f>
              <c:numCache>
                <c:formatCode>General</c:formatCode>
                <c:ptCount val="3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0.94874999999999998</c:v>
                </c:pt>
                <c:pt idx="28">
                  <c:v>0.62932752179327522</c:v>
                </c:pt>
                <c:pt idx="29">
                  <c:v>0.73264281230382933</c:v>
                </c:pt>
                <c:pt idx="30">
                  <c:v>0.7959381843725466</c:v>
                </c:pt>
                <c:pt idx="31">
                  <c:v>0.7909253638415441</c:v>
                </c:pt>
                <c:pt idx="32">
                  <c:v>0.77216408486803456</c:v>
                </c:pt>
                <c:pt idx="33">
                  <c:v>0.77922796612824086</c:v>
                </c:pt>
                <c:pt idx="34">
                  <c:v>0.77945866237907846</c:v>
                </c:pt>
                <c:pt idx="35">
                  <c:v>0.77302872836789782</c:v>
                </c:pt>
                <c:pt idx="36">
                  <c:v>0.77302872836789782</c:v>
                </c:pt>
                <c:pt idx="37">
                  <c:v>0.77302872836789782</c:v>
                </c:pt>
                <c:pt idx="38">
                  <c:v>0.77302872836789782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9B7A-4DBC-818A-A22CC5F6EA08}"/>
            </c:ext>
          </c:extLst>
        </c:ser>
        <c:ser>
          <c:idx val="2"/>
          <c:order val="2"/>
          <c:tx>
            <c:strRef>
              <c:f>RHIC_HOURS_DOE!$A$21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0E2-4898-B037-4AF0E636E9A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0E2-4898-B037-4AF0E636E9A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0E2-4898-B037-4AF0E636E9A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0E2-4898-B037-4AF0E636E9A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0E2-4898-B037-4AF0E636E9A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0E2-4898-B037-4AF0E636E9A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0E2-4898-B037-4AF0E636E9A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0E2-4898-B037-4AF0E636E9AF}"/>
                </c:ext>
              </c:extLst>
            </c:dLbl>
            <c:dLbl>
              <c:idx val="8"/>
              <c:layout>
                <c:manualLayout>
                  <c:x val="-6.1620191077804566E-2"/>
                  <c:y val="-0.1204301075268817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E2-4898-B037-4AF0E636E9A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E2-4898-B037-4AF0E636E9AF}"/>
                </c:ext>
              </c:extLst>
            </c:dLbl>
            <c:spPr>
              <a:gradFill flip="none" rotWithShape="1">
                <a:gsLst>
                  <a:gs pos="0">
                    <a:srgbClr val="B2D33B">
                      <a:lumMod val="67000"/>
                    </a:srgbClr>
                  </a:gs>
                  <a:gs pos="48000">
                    <a:srgbClr val="B2D33B">
                      <a:lumMod val="97000"/>
                      <a:lumOff val="3000"/>
                    </a:srgbClr>
                  </a:gs>
                  <a:gs pos="100000">
                    <a:srgbClr val="B2D33B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mc:AlternateContent xmlns:mc="http://schemas.openxmlformats.org/markup-compatibility/2006">
              <mc:Choice xmlns:c16ac="http://schemas.microsoft.com/office/drawing/2014/chart/ac" Requires="c16ac">
                <c16ac:multiLvlStrLit>
                  <c:ptCount val="0"/>
                </c16ac:multiLvlStrLit>
              </mc:Choice>
              <mc:Fallback>
                <c:strLit/>
              </mc:Fallback>
            </mc:AlternateContent>
          </c:cat>
          <c:val>
            <c:numRef>
              <c:f>(RHIC_HOURS_DOE!$B$21:$N$21,RHIC_HOURS_DOE!$B$29:$N$29,RHIC_HOURS_DOE!$B$37:$N$37)</c:f>
              <c:numCache>
                <c:formatCode>0.0%</c:formatCode>
                <c:ptCount val="39"/>
                <c:pt idx="0">
                  <c:v>0.82499999999999996</c:v>
                </c:pt>
                <c:pt idx="1">
                  <c:v>0.82499999999999996</c:v>
                </c:pt>
                <c:pt idx="2">
                  <c:v>0.82499999999999996</c:v>
                </c:pt>
                <c:pt idx="3">
                  <c:v>0.82499999999999996</c:v>
                </c:pt>
                <c:pt idx="4">
                  <c:v>0.82499999999999996</c:v>
                </c:pt>
                <c:pt idx="5">
                  <c:v>0.82499999999999996</c:v>
                </c:pt>
                <c:pt idx="6">
                  <c:v>0.82499999999999996</c:v>
                </c:pt>
                <c:pt idx="7">
                  <c:v>0.82499999999999996</c:v>
                </c:pt>
                <c:pt idx="8">
                  <c:v>0.82499999999999996</c:v>
                </c:pt>
                <c:pt idx="9">
                  <c:v>0.82499999999999996</c:v>
                </c:pt>
                <c:pt idx="10">
                  <c:v>0.82499999999999996</c:v>
                </c:pt>
                <c:pt idx="11">
                  <c:v>0.82499999999999996</c:v>
                </c:pt>
                <c:pt idx="12">
                  <c:v>0.82499999999999996</c:v>
                </c:pt>
                <c:pt idx="13" formatCode="0.00%">
                  <c:v>0.82499999999999996</c:v>
                </c:pt>
                <c:pt idx="14" formatCode="0.00%">
                  <c:v>0.82499999999999996</c:v>
                </c:pt>
                <c:pt idx="15" formatCode="0.00%">
                  <c:v>0.82499999999999996</c:v>
                </c:pt>
                <c:pt idx="16" formatCode="0.00%">
                  <c:v>0.82499999999999996</c:v>
                </c:pt>
                <c:pt idx="17" formatCode="0.00%">
                  <c:v>0.82499999999999996</c:v>
                </c:pt>
                <c:pt idx="18" formatCode="0.00%">
                  <c:v>0.82499999999999996</c:v>
                </c:pt>
                <c:pt idx="19" formatCode="0.00%">
                  <c:v>0.82499999999999996</c:v>
                </c:pt>
                <c:pt idx="20" formatCode="0.00%">
                  <c:v>0.82499999999999996</c:v>
                </c:pt>
                <c:pt idx="21" formatCode="0.00%">
                  <c:v>0.82499999999999996</c:v>
                </c:pt>
                <c:pt idx="22" formatCode="0.00%">
                  <c:v>0.82499999999999996</c:v>
                </c:pt>
                <c:pt idx="23" formatCode="0.00%">
                  <c:v>0.82499999999999996</c:v>
                </c:pt>
                <c:pt idx="24" formatCode="0.00%">
                  <c:v>0.82499999999999996</c:v>
                </c:pt>
                <c:pt idx="25" formatCode="0.00%">
                  <c:v>0.82499999999999996</c:v>
                </c:pt>
                <c:pt idx="26" formatCode="0.00%">
                  <c:v>0.8</c:v>
                </c:pt>
                <c:pt idx="27" formatCode="0.00%">
                  <c:v>0.8</c:v>
                </c:pt>
                <c:pt idx="28" formatCode="0.00%">
                  <c:v>0.8</c:v>
                </c:pt>
                <c:pt idx="29" formatCode="0.00%">
                  <c:v>0.8</c:v>
                </c:pt>
                <c:pt idx="30" formatCode="0.00%">
                  <c:v>0.8</c:v>
                </c:pt>
                <c:pt idx="31" formatCode="0.00%">
                  <c:v>0.8</c:v>
                </c:pt>
                <c:pt idx="32" formatCode="0.00%">
                  <c:v>0.8</c:v>
                </c:pt>
                <c:pt idx="33" formatCode="0.00%">
                  <c:v>0.8</c:v>
                </c:pt>
                <c:pt idx="34" formatCode="0.00%">
                  <c:v>0.8</c:v>
                </c:pt>
                <c:pt idx="35" formatCode="0.00%">
                  <c:v>0.8</c:v>
                </c:pt>
                <c:pt idx="36" formatCode="0.00%">
                  <c:v>0.8</c:v>
                </c:pt>
                <c:pt idx="37" formatCode="0.00%">
                  <c:v>0.8</c:v>
                </c:pt>
                <c:pt idx="38" formatCode="0.00%">
                  <c:v>0.8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9B7A-4DBC-818A-A22CC5F6E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89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3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41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45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70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76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77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irectory.pbn.bnl.go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dops.bnl.gov/Operations/personnel/call_in_lists/call_in_list.php?group=esshq" TargetMode="External"/><Relationship Id="rId4" Type="http://schemas.openxmlformats.org/officeDocument/2006/relationships/hyperlink" Target="https://www.cadops.bnl.gov/Operations/personnel/call_in_list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C2DF83-B648-4925-961A-C55A88239E6C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345474"/>
              </p:ext>
            </p:extLst>
          </p:nvPr>
        </p:nvGraphicFramePr>
        <p:xfrm>
          <a:off x="209320" y="0"/>
          <a:ext cx="11982680" cy="6137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4812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B3D119E-886F-44D0-AD37-D8E5EE4D90F3}"/>
              </a:ext>
              <a:ext uri="{147F2762-F138-4A5C-976F-8EAC2B608ADB}">
                <a16:predDERef xmlns:a16="http://schemas.microsoft.com/office/drawing/2014/main" pred="{4667E89C-E80B-4F88-846F-DAAB160CC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9038994"/>
              </p:ext>
            </p:extLst>
          </p:nvPr>
        </p:nvGraphicFramePr>
        <p:xfrm>
          <a:off x="238126" y="1"/>
          <a:ext cx="11953874" cy="590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500-0000C7FE29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5500763"/>
              </p:ext>
            </p:extLst>
          </p:nvPr>
        </p:nvGraphicFramePr>
        <p:xfrm>
          <a:off x="238126" y="-1"/>
          <a:ext cx="11953874" cy="5905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AF22EB0-2989-43E0-6816-F2311EC3F0E3}"/>
              </a:ext>
            </a:extLst>
          </p:cNvPr>
          <p:cNvSpPr txBox="1"/>
          <p:nvPr/>
        </p:nvSpPr>
        <p:spPr>
          <a:xfrm>
            <a:off x="4815168" y="5351502"/>
            <a:ext cx="2561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Avg. Availability: 77.3%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86768D-354C-5F49-4134-4F200168E033}"/>
              </a:ext>
            </a:extLst>
          </p:cNvPr>
          <p:cNvSpPr txBox="1"/>
          <p:nvPr/>
        </p:nvSpPr>
        <p:spPr>
          <a:xfrm>
            <a:off x="8355724" y="173420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72.6%</a:t>
            </a:r>
          </a:p>
        </p:txBody>
      </p:sp>
    </p:spTree>
    <p:extLst>
      <p:ext uri="{BB962C8B-B14F-4D97-AF65-F5344CB8AC3E}">
        <p14:creationId xmlns:p14="http://schemas.microsoft.com/office/powerpoint/2010/main" val="1039228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800288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C2DF83-B648-4925-961A-C55A88239E6C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184013"/>
              </p:ext>
            </p:extLst>
          </p:nvPr>
        </p:nvGraphicFramePr>
        <p:xfrm>
          <a:off x="212436" y="-1"/>
          <a:ext cx="11979564" cy="6248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1812993"/>
              </p:ext>
            </p:extLst>
          </p:nvPr>
        </p:nvGraphicFramePr>
        <p:xfrm>
          <a:off x="212436" y="-1"/>
          <a:ext cx="11979564" cy="685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43697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DAE489-82A7-4DA3-8394-B7F16BBAF48D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013602"/>
              </p:ext>
            </p:extLst>
          </p:nvPr>
        </p:nvGraphicFramePr>
        <p:xfrm>
          <a:off x="225742" y="1"/>
          <a:ext cx="11966258" cy="6248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7473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3652952"/>
              </p:ext>
            </p:extLst>
          </p:nvPr>
        </p:nvGraphicFramePr>
        <p:xfrm>
          <a:off x="179540" y="92364"/>
          <a:ext cx="12012460" cy="6156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3756074"/>
              </p:ext>
            </p:extLst>
          </p:nvPr>
        </p:nvGraphicFramePr>
        <p:xfrm>
          <a:off x="179540" y="0"/>
          <a:ext cx="1201246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22965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339483" y="712127"/>
            <a:ext cx="3983135" cy="543374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 b="1" dirty="0"/>
              <a:t>6/4-6/11/2024:</a:t>
            </a:r>
            <a:br>
              <a:rPr lang="en-US" sz="2800" b="1" dirty="0"/>
            </a:br>
            <a:endParaRPr lang="en-US" sz="2800" b="1" dirty="0"/>
          </a:p>
          <a:p>
            <a:r>
              <a:rPr lang="en-US" sz="2400" dirty="0"/>
              <a:t>200 MeV Th target resumed Monday. Beam current from Source #2 variable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151.67 </a:t>
            </a:r>
            <a:r>
              <a:rPr lang="en-US" sz="2400" dirty="0" err="1"/>
              <a:t>hr</a:t>
            </a:r>
            <a:r>
              <a:rPr lang="en-US" sz="2400" dirty="0"/>
              <a:t>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0.97 </a:t>
            </a:r>
            <a:r>
              <a:rPr lang="en-US" sz="2400" dirty="0" err="1"/>
              <a:t>hr</a:t>
            </a:r>
            <a:r>
              <a:rPr lang="en-US" sz="2400" dirty="0"/>
              <a:t> Setup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11.58 </a:t>
            </a:r>
            <a:r>
              <a:rPr lang="en-US" sz="2400" dirty="0" err="1"/>
              <a:t>hr</a:t>
            </a:r>
            <a:r>
              <a:rPr lang="en-US" sz="2400" dirty="0"/>
              <a:t> Failure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3.78 </a:t>
            </a:r>
            <a:r>
              <a:rPr lang="en-US" sz="2400" dirty="0" err="1"/>
              <a:t>hr</a:t>
            </a:r>
            <a:r>
              <a:rPr lang="en-US" sz="2400" dirty="0"/>
              <a:t> Maintenance</a:t>
            </a:r>
          </a:p>
          <a:p>
            <a:endParaRPr lang="en-US" sz="2400" dirty="0"/>
          </a:p>
          <a:p>
            <a:r>
              <a:rPr lang="en-US" sz="2400" dirty="0"/>
              <a:t>Availability: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92.9%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404709-4BE0-CA7D-54FF-F985C59C6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618" y="743088"/>
            <a:ext cx="7869382" cy="54412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C48A7C-F934-634F-5F5F-B2DA2D257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618" y="743088"/>
            <a:ext cx="7869382" cy="544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week: 6/4-6/11/2024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accent5"/>
                </a:solidFill>
                <a:latin typeface="Calibri"/>
                <a:cs typeface="Calibri"/>
              </a:rPr>
              <a:t>82.3%</a:t>
            </a:r>
            <a:endParaRPr lang="en-US" sz="24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806450"/>
            <a:ext cx="282042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NSRL: same user last week and this week, MDA.</a:t>
            </a:r>
            <a:br>
              <a:rPr lang="en-US" sz="2000" dirty="0">
                <a:solidFill>
                  <a:schemeClr val="accent5"/>
                </a:solidFill>
              </a:rPr>
            </a:br>
            <a:endParaRPr lang="en-US" sz="2000" dirty="0"/>
          </a:p>
          <a:p>
            <a:pPr algn="ctr"/>
            <a:r>
              <a:rPr lang="en-US" sz="2000" dirty="0"/>
              <a:t>8 EBIS ions in use. </a:t>
            </a:r>
            <a:br>
              <a:rPr lang="en-US" sz="2000" dirty="0"/>
            </a:br>
            <a:r>
              <a:rPr lang="en-US" sz="2000" dirty="0"/>
              <a:t>(Si, Fe, Ag, Tb, Ta, Bi, C, Ti)</a:t>
            </a:r>
            <a:br>
              <a:rPr lang="en-US" sz="2000" dirty="0"/>
            </a:br>
            <a:endParaRPr lang="en-US" sz="2000" dirty="0">
              <a:solidFill>
                <a:schemeClr val="accent5"/>
              </a:solidFill>
            </a:endParaRPr>
          </a:p>
          <a:p>
            <a:pPr algn="ctr"/>
            <a:r>
              <a:rPr lang="en-US" dirty="0"/>
              <a:t>Running 24-C schedule since 22 May. Schedule posted, </a:t>
            </a:r>
            <a:r>
              <a:rPr lang="en-US" dirty="0">
                <a:solidFill>
                  <a:schemeClr val="accent4"/>
                </a:solidFill>
              </a:rPr>
              <a:t>details updating; </a:t>
            </a:r>
            <a:r>
              <a:rPr lang="en-US" dirty="0"/>
              <a:t>beam into November.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5AF3CAF-DE7B-D09B-15A3-2E64D24CEC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3035109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E669663-57BE-4B84-9215-4E26DBC07A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530041"/>
              </p:ext>
            </p:extLst>
          </p:nvPr>
        </p:nvGraphicFramePr>
        <p:xfrm>
          <a:off x="3037591" y="806450"/>
          <a:ext cx="9714075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55329" y="472379"/>
            <a:ext cx="11936671" cy="6385621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AMMPS – circuit boards in exciter PS 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AGS Loss Monitor – PS and MADC replaced</a:t>
            </a:r>
            <a:br>
              <a:rPr lang="en-US" dirty="0">
                <a:solidFill>
                  <a:schemeClr val="tx1"/>
                </a:solidFill>
                <a:cs typeface="Arial"/>
              </a:rPr>
            </a:br>
            <a:r>
              <a:rPr lang="en-US" sz="1600" dirty="0">
                <a:solidFill>
                  <a:schemeClr val="tx1"/>
                </a:solidFill>
                <a:cs typeface="Arial"/>
              </a:rPr>
              <a:t>(cold snake loss permit dropped with no beam in AGS)</a:t>
            </a:r>
            <a:endParaRPr lang="en-US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LINAC RF mod 5 – 4CW25K grid supply 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AGS cold snake </a:t>
            </a:r>
            <a:r>
              <a:rPr lang="en-US" dirty="0" err="1">
                <a:solidFill>
                  <a:schemeClr val="tx1"/>
                </a:solidFill>
                <a:cs typeface="Arial"/>
              </a:rPr>
              <a:t>LHe</a:t>
            </a:r>
            <a:r>
              <a:rPr lang="en-US" dirty="0">
                <a:solidFill>
                  <a:schemeClr val="tx1"/>
                </a:solidFill>
                <a:cs typeface="Arial"/>
              </a:rPr>
              <a:t> refill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cs typeface="Arial"/>
              </a:rPr>
              <a:t>sPHENIX</a:t>
            </a:r>
            <a:r>
              <a:rPr lang="en-US" dirty="0">
                <a:solidFill>
                  <a:schemeClr val="tx1"/>
                </a:solidFill>
                <a:cs typeface="Arial"/>
              </a:rPr>
              <a:t> access to work on </a:t>
            </a:r>
            <a:r>
              <a:rPr lang="en-US" dirty="0" err="1">
                <a:solidFill>
                  <a:schemeClr val="tx1"/>
                </a:solidFill>
                <a:cs typeface="Arial"/>
              </a:rPr>
              <a:t>EMCal</a:t>
            </a:r>
            <a:endParaRPr lang="en-US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AMMPS trip – Fast 95 switch reset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AGS cold snake – ramp down/up between stores</a:t>
            </a:r>
          </a:p>
          <a:p>
            <a:r>
              <a:rPr lang="en-US" sz="1600" dirty="0">
                <a:solidFill>
                  <a:schemeClr val="tx1"/>
                </a:solidFill>
                <a:cs typeface="Arial"/>
              </a:rPr>
              <a:t>      (problem with cold head, repair during overnight)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RHIC sector 8 dropped to SA &amp; lost sweep 7z1</a:t>
            </a:r>
          </a:p>
          <a:p>
            <a:r>
              <a:rPr lang="en-US" dirty="0">
                <a:solidFill>
                  <a:schemeClr val="tx1"/>
                </a:solidFill>
              </a:rPr>
              <a:t>     </a:t>
            </a:r>
            <a:r>
              <a:rPr lang="en-US" sz="1600" dirty="0">
                <a:solidFill>
                  <a:schemeClr val="tx1"/>
                </a:solidFill>
              </a:rPr>
              <a:t>(hardware fault – replace regulator on gate current loop)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Some trouble with bi5-qf9 last night</a:t>
            </a:r>
          </a:p>
          <a:p>
            <a:r>
              <a:rPr lang="en-US" i="1" dirty="0">
                <a:solidFill>
                  <a:schemeClr val="tx1"/>
                </a:solidFill>
              </a:rPr>
              <a:t>Other notes</a:t>
            </a:r>
            <a:endParaRPr lang="en-US" i="1" dirty="0">
              <a:solidFill>
                <a:schemeClr val="tx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ODH alarm 1004E – </a:t>
            </a:r>
            <a:r>
              <a:rPr lang="en-US" dirty="0" err="1">
                <a:solidFill>
                  <a:schemeClr val="tx1"/>
                </a:solidFill>
              </a:rPr>
              <a:t>Oxigraf</a:t>
            </a:r>
            <a:r>
              <a:rPr lang="en-US" dirty="0">
                <a:solidFill>
                  <a:schemeClr val="tx1"/>
                </a:solidFill>
              </a:rPr>
              <a:t> replaced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A/C problem A10 house – portable units installed  </a:t>
            </a:r>
            <a:br>
              <a:rPr lang="en-US" dirty="0">
                <a:solidFill>
                  <a:schemeClr val="tx1"/>
                </a:solidFill>
                <a:cs typeface="Arial"/>
              </a:rPr>
            </a:br>
            <a:r>
              <a:rPr lang="en-US" sz="1600" dirty="0">
                <a:solidFill>
                  <a:schemeClr val="tx1"/>
                </a:solidFill>
                <a:cs typeface="Arial"/>
              </a:rPr>
              <a:t>(workorder submitted to fix a bad compressor)</a:t>
            </a:r>
            <a:endParaRPr lang="en-US" dirty="0">
              <a:solidFill>
                <a:schemeClr val="tx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STAR trim west magnet trips (2x)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EBIS LINAC – 4</a:t>
            </a:r>
            <a:r>
              <a:rPr lang="el-GR" dirty="0">
                <a:solidFill>
                  <a:schemeClr val="tx1"/>
                </a:solidFill>
                <a:cs typeface="Arial"/>
              </a:rPr>
              <a:t>Ω</a:t>
            </a:r>
            <a:r>
              <a:rPr lang="en-US" dirty="0">
                <a:solidFill>
                  <a:schemeClr val="tx1"/>
                </a:solidFill>
                <a:cs typeface="Arial"/>
              </a:rPr>
              <a:t> resistors and 10A fuse replaced</a:t>
            </a:r>
            <a:br>
              <a:rPr lang="en-US" dirty="0">
                <a:solidFill>
                  <a:schemeClr val="tx1"/>
                </a:solidFill>
                <a:cs typeface="Arial"/>
              </a:rPr>
            </a:br>
            <a:r>
              <a:rPr lang="en-US" sz="1600" dirty="0">
                <a:solidFill>
                  <a:schemeClr val="tx1"/>
                </a:solidFill>
                <a:cs typeface="Arial"/>
              </a:rPr>
              <a:t>(reseated relay to clear a phase failure)</a:t>
            </a:r>
            <a:endParaRPr lang="en-US" dirty="0">
              <a:solidFill>
                <a:schemeClr val="tx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D6 septum trips on high temp/water flow faults</a:t>
            </a:r>
          </a:p>
          <a:p>
            <a:r>
              <a:rPr lang="en-US" sz="1600" dirty="0">
                <a:solidFill>
                  <a:schemeClr val="tx1"/>
                </a:solidFill>
                <a:cs typeface="Arial"/>
              </a:rPr>
              <a:t>     (replaced leaking heatsink and damaged circuit boards)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Power Dip – relatively short recovery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endParaRPr lang="en-US" sz="2000" dirty="0">
              <a:solidFill>
                <a:schemeClr val="tx1"/>
              </a:solidFill>
              <a:cs typeface="Arial"/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87108F-313C-1392-EA1F-268B48BB2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664" y="4184041"/>
            <a:ext cx="4314941" cy="2680938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1D0ED99-E705-BF9B-1FAE-B45059A20762}"/>
              </a:ext>
            </a:extLst>
          </p:cNvPr>
          <p:cNvSpPr/>
          <p:nvPr/>
        </p:nvSpPr>
        <p:spPr>
          <a:xfrm rot="13720180" flipV="1">
            <a:off x="10127183" y="5334374"/>
            <a:ext cx="2295048" cy="380272"/>
          </a:xfrm>
          <a:prstGeom prst="rightArrow">
            <a:avLst>
              <a:gd name="adj1" fmla="val 72837"/>
              <a:gd name="adj2" fmla="val 103258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Double digits…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728B4E-C479-15C9-C8F6-C773EC29E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470" y="162754"/>
            <a:ext cx="6196530" cy="42745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D3A15B-E903-38F6-1E50-9648416CD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5470" y="155775"/>
            <a:ext cx="6196530" cy="42745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48CC50-5A0D-2EE5-D76E-F35723D9D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3664" y="4430320"/>
            <a:ext cx="4314941" cy="242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88099" y="758536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5C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continues Operations for: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BLIP – continues through 14 June.</a:t>
            </a:r>
            <a:endParaRPr lang="en-US" sz="1900" i="1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NSRL user scheduled to run Mon-Sat this week.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AGS/Booster polarized proton setup continues, additional to RHIC physics.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5"/>
                </a:solidFill>
              </a:rPr>
              <a:t>Polarized proton setup curtailed due to AGS cold snake trouble. Repairs due to begin this evening and go through the overnight until tomorrow evening.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4"/>
                </a:solidFill>
              </a:rPr>
              <a:t>APEX on Wednesday will use unpolarized beam until AGS cold snake is ready.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Injector </a:t>
            </a:r>
            <a:r>
              <a:rPr lang="en-US" sz="2000" dirty="0">
                <a:solidFill>
                  <a:schemeClr val="accent4"/>
                </a:solidFill>
              </a:rPr>
              <a:t>Au, h setup as yet untested</a:t>
            </a:r>
            <a:r>
              <a:rPr lang="en-US" sz="2000" dirty="0"/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Skew quad </a:t>
            </a:r>
            <a:r>
              <a:rPr lang="en-US" sz="2000" dirty="0">
                <a:solidFill>
                  <a:schemeClr val="accent4"/>
                </a:solidFill>
              </a:rPr>
              <a:t>testing continues </a:t>
            </a:r>
            <a:r>
              <a:rPr lang="en-US" sz="2000" dirty="0"/>
              <a:t>as beam time allows.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RHIC beam for Physics stores.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Other MD, Maintenance, APEX as noted in schedule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accent2"/>
                </a:solidFill>
              </a:rPr>
              <a:t>RHIC Tunnel sweeps remain under ODH-1 restrictions</a:t>
            </a:r>
            <a:r>
              <a:rPr lang="en-US" sz="2000" b="1" i="1" dirty="0">
                <a:solidFill>
                  <a:schemeClr val="accent2"/>
                </a:solidFill>
              </a:rPr>
              <a:t>.</a:t>
            </a:r>
            <a:endParaRPr lang="en-US" sz="2400" b="1" i="1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CHECK AND EDIT YOUR OWN CONTACT INFO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http://directory.pbn.bnl.gov/</a:t>
            </a:r>
            <a:endParaRPr lang="en-US" dirty="0">
              <a:solidFill>
                <a:srgbClr val="000000"/>
              </a:solidFill>
              <a:latin typeface="Arial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CHECK YOUR CALLIN LIST: </a:t>
            </a:r>
            <a:r>
              <a:rPr lang="en-US" dirty="0">
                <a:solidFill>
                  <a:schemeClr val="accent4"/>
                </a:solidFill>
              </a:rPr>
              <a:t>WCC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dirty="0">
                <a:solidFill>
                  <a:schemeClr val="accent5"/>
                </a:solidFill>
              </a:rPr>
              <a:t>ECP</a:t>
            </a:r>
            <a:r>
              <a:rPr lang="en-US" dirty="0">
                <a:solidFill>
                  <a:srgbClr val="000000"/>
                </a:solidFill>
              </a:rPr>
              <a:t> updates needed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https://www.cadops.bnl.gov/Operations/personnel/call_in_lists/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/>
              </a:rPr>
              <a:t>Note: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rial" panose="020B0604020202020204"/>
              </a:rPr>
              <a:t>Core Electrical contacts listed/managed on ESSHQ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  <a:latin typeface="Arial" panose="020B0604020202020204"/>
              </a:rPr>
              <a:t>callin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rial" panose="020B0604020202020204"/>
              </a:rPr>
              <a:t> list </a:t>
            </a:r>
            <a:r>
              <a:rPr lang="en-US" sz="1600" dirty="0">
                <a:solidFill>
                  <a:srgbClr val="000000"/>
                </a:solidFill>
                <a:latin typeface="Arial" panose="020B0604020202020204"/>
                <a:hlinkClick r:id="rId5"/>
              </a:rPr>
              <a:t>https://www.cadops.bnl.gov/Operations/personnel/call_in_lists/call_in_list.php?group=esshq</a:t>
            </a:r>
            <a:endParaRPr lang="en-US" sz="1600" dirty="0">
              <a:solidFill>
                <a:srgbClr val="000000"/>
              </a:solidFill>
              <a:latin typeface="Arial" panose="020B060402020202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2685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/>
              <a:t>Reminder from Operations</a:t>
            </a:r>
          </a:p>
        </p:txBody>
      </p:sp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Box 195">
            <a:extLst>
              <a:ext uri="{FF2B5EF4-FFF2-40B4-BE49-F238E27FC236}">
                <a16:creationId xmlns:a16="http://schemas.microsoft.com/office/drawing/2014/main" id="{4B7AC2E0-2464-4308-AA72-7A77D8EF039F}"/>
              </a:ext>
            </a:extLst>
          </p:cNvPr>
          <p:cNvSpPr txBox="1"/>
          <p:nvPr/>
        </p:nvSpPr>
        <p:spPr>
          <a:xfrm>
            <a:off x="386015" y="5552778"/>
            <a:ext cx="2431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Courtesy R. Terheide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14BDBA-CE25-4EDB-8CDA-472EA7C4ABF1}"/>
              </a:ext>
            </a:extLst>
          </p:cNvPr>
          <p:cNvSpPr txBox="1"/>
          <p:nvPr/>
        </p:nvSpPr>
        <p:spPr>
          <a:xfrm>
            <a:off x="1515053" y="185939"/>
            <a:ext cx="91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Preliminary</a:t>
            </a:r>
            <a:r>
              <a:rPr lang="en-US" sz="2000" b="1" dirty="0"/>
              <a:t> delivered Luminosity, Figure of Merit (LP</a:t>
            </a:r>
            <a:r>
              <a:rPr lang="en-US" sz="2000" b="1" baseline="30000" dirty="0"/>
              <a:t>2</a:t>
            </a:r>
            <a:r>
              <a:rPr lang="en-US" sz="2000" b="1" dirty="0"/>
              <a:t>) data for RHIC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6DABED-A9C5-37D3-8153-EB8A98BB3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238" y="586050"/>
            <a:ext cx="6072762" cy="44927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96A6FC-F434-C98C-ADF3-537DE4449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53" y="586050"/>
            <a:ext cx="5141309" cy="38458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FE34EA-0CE6-AD2E-9906-E0C26186B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070" y="4227999"/>
            <a:ext cx="3567254" cy="26495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884001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2" ma:contentTypeDescription="Create a new document." ma:contentTypeScope="" ma:versionID="a6dcf53090516606b4c8e1871f519819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d723f6f3391412b3b93e54b9ff931911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A9D6B3-3587-4B8C-A5B9-7310B2D8C4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b2e69-5f3a-4a31-a525-b2a83928953a"/>
    <ds:schemaRef ds:uri="29997dcc-7a6f-413b-bcd8-f246219486f6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4422</TotalTime>
  <Words>793</Words>
  <Application>Microsoft Office PowerPoint</Application>
  <PresentationFormat>Widescreen</PresentationFormat>
  <Paragraphs>143</Paragraphs>
  <Slides>12</Slides>
  <Notes>10</Notes>
  <HiddenSlides>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week: 6/4-6/11/2024 (as of 0800)</vt:lpstr>
      <vt:lpstr>Notes from Operations</vt:lpstr>
      <vt:lpstr>Reminder from Operations</vt:lpstr>
      <vt:lpstr>PowerPoint Presentation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Ingrassia, Peter F</dc:creator>
  <cp:lastModifiedBy>Naylor, Christopher E</cp:lastModifiedBy>
  <cp:revision>33</cp:revision>
  <dcterms:created xsi:type="dcterms:W3CDTF">2011-03-02T18:37:40Z</dcterms:created>
  <dcterms:modified xsi:type="dcterms:W3CDTF">2024-06-11T16:29:20Z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