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8"/>
  </p:notesMasterIdLst>
  <p:sldIdLst>
    <p:sldId id="256" r:id="rId2"/>
    <p:sldId id="265" r:id="rId3"/>
    <p:sldId id="268" r:id="rId4"/>
    <p:sldId id="266" r:id="rId5"/>
    <p:sldId id="270" r:id="rId6"/>
    <p:sldId id="267" r:id="rId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412E56-927F-46BF-966F-2D0308C3CBD4}" v="5" dt="2024-06-25T15:36:03.9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9" autoAdjust="0"/>
    <p:restoredTop sz="94694"/>
  </p:normalViewPr>
  <p:slideViewPr>
    <p:cSldViewPr snapToGrid="0" snapToObjects="1">
      <p:cViewPr varScale="1">
        <p:scale>
          <a:sx n="160" d="100"/>
          <a:sy n="160" d="100"/>
        </p:scale>
        <p:origin x="1722" y="138"/>
      </p:cViewPr>
      <p:guideLst/>
    </p:cSldViewPr>
  </p:slideViewPr>
  <p:notesTextViewPr>
    <p:cViewPr>
      <p:scale>
        <a:sx n="1" d="1"/>
        <a:sy n="1" d="1"/>
      </p:scale>
      <p:origin x="0" y="0"/>
    </p:cViewPr>
  </p:notesTextViewPr>
  <p:notesViewPr>
    <p:cSldViewPr snapToGrid="0" snapToObjects="1">
      <p:cViewPr varScale="1">
        <p:scale>
          <a:sx n="84" d="100"/>
          <a:sy n="84" d="100"/>
        </p:scale>
        <p:origin x="1542" y="-481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aner, Francis" userId="bacbc4c7-fc84-4868-b145-d1a996a384b5" providerId="ADAL" clId="{CC412E56-927F-46BF-966F-2D0308C3CBD4}"/>
    <pc:docChg chg="undo custSel addSld delSld modSld sldOrd">
      <pc:chgData name="Craner, Francis" userId="bacbc4c7-fc84-4868-b145-d1a996a384b5" providerId="ADAL" clId="{CC412E56-927F-46BF-966F-2D0308C3CBD4}" dt="2024-06-25T16:11:01.897" v="1682"/>
      <pc:docMkLst>
        <pc:docMk/>
      </pc:docMkLst>
      <pc:sldChg chg="modSp mod">
        <pc:chgData name="Craner, Francis" userId="bacbc4c7-fc84-4868-b145-d1a996a384b5" providerId="ADAL" clId="{CC412E56-927F-46BF-966F-2D0308C3CBD4}" dt="2024-06-25T13:06:39.676" v="547" actId="20577"/>
        <pc:sldMkLst>
          <pc:docMk/>
          <pc:sldMk cId="2246755923" sldId="256"/>
        </pc:sldMkLst>
        <pc:spChg chg="mod">
          <ac:chgData name="Craner, Francis" userId="bacbc4c7-fc84-4868-b145-d1a996a384b5" providerId="ADAL" clId="{CC412E56-927F-46BF-966F-2D0308C3CBD4}" dt="2024-06-25T13:06:39.676" v="547" actId="20577"/>
          <ac:spMkLst>
            <pc:docMk/>
            <pc:sldMk cId="2246755923" sldId="256"/>
            <ac:spMk id="2" creationId="{1C156CBC-DA70-7741-BB3F-BCDBBE052F88}"/>
          </ac:spMkLst>
        </pc:spChg>
        <pc:spChg chg="mod">
          <ac:chgData name="Craner, Francis" userId="bacbc4c7-fc84-4868-b145-d1a996a384b5" providerId="ADAL" clId="{CC412E56-927F-46BF-966F-2D0308C3CBD4}" dt="2024-06-20T14:25:04.177" v="3" actId="20577"/>
          <ac:spMkLst>
            <pc:docMk/>
            <pc:sldMk cId="2246755923" sldId="256"/>
            <ac:spMk id="3" creationId="{FDB0E14B-6889-F849-8A8C-D01D7C36038D}"/>
          </ac:spMkLst>
        </pc:spChg>
      </pc:sldChg>
      <pc:sldChg chg="del">
        <pc:chgData name="Craner, Francis" userId="bacbc4c7-fc84-4868-b145-d1a996a384b5" providerId="ADAL" clId="{CC412E56-927F-46BF-966F-2D0308C3CBD4}" dt="2024-06-20T14:25:43.081" v="12" actId="47"/>
        <pc:sldMkLst>
          <pc:docMk/>
          <pc:sldMk cId="2241089310" sldId="257"/>
        </pc:sldMkLst>
      </pc:sldChg>
      <pc:sldChg chg="del">
        <pc:chgData name="Craner, Francis" userId="bacbc4c7-fc84-4868-b145-d1a996a384b5" providerId="ADAL" clId="{CC412E56-927F-46BF-966F-2D0308C3CBD4}" dt="2024-06-20T14:25:44.556" v="14" actId="47"/>
        <pc:sldMkLst>
          <pc:docMk/>
          <pc:sldMk cId="1933398297" sldId="258"/>
        </pc:sldMkLst>
      </pc:sldChg>
      <pc:sldChg chg="del">
        <pc:chgData name="Craner, Francis" userId="bacbc4c7-fc84-4868-b145-d1a996a384b5" providerId="ADAL" clId="{CC412E56-927F-46BF-966F-2D0308C3CBD4}" dt="2024-06-20T14:25:43.853" v="13" actId="47"/>
        <pc:sldMkLst>
          <pc:docMk/>
          <pc:sldMk cId="302893564" sldId="259"/>
        </pc:sldMkLst>
      </pc:sldChg>
      <pc:sldChg chg="add del">
        <pc:chgData name="Craner, Francis" userId="bacbc4c7-fc84-4868-b145-d1a996a384b5" providerId="ADAL" clId="{CC412E56-927F-46BF-966F-2D0308C3CBD4}" dt="2024-06-25T15:29:11.959" v="1427"/>
        <pc:sldMkLst>
          <pc:docMk/>
          <pc:sldMk cId="3736965285" sldId="263"/>
        </pc:sldMkLst>
      </pc:sldChg>
      <pc:sldChg chg="modSp new mod">
        <pc:chgData name="Craner, Francis" userId="bacbc4c7-fc84-4868-b145-d1a996a384b5" providerId="ADAL" clId="{CC412E56-927F-46BF-966F-2D0308C3CBD4}" dt="2024-06-25T16:08:42.096" v="1620" actId="20577"/>
        <pc:sldMkLst>
          <pc:docMk/>
          <pc:sldMk cId="2958385106" sldId="266"/>
        </pc:sldMkLst>
        <pc:spChg chg="mod">
          <ac:chgData name="Craner, Francis" userId="bacbc4c7-fc84-4868-b145-d1a996a384b5" providerId="ADAL" clId="{CC412E56-927F-46BF-966F-2D0308C3CBD4}" dt="2024-06-20T14:53:56.963" v="125" actId="20577"/>
          <ac:spMkLst>
            <pc:docMk/>
            <pc:sldMk cId="2958385106" sldId="266"/>
            <ac:spMk id="2" creationId="{3D5790FD-C9DD-BADC-9666-98BDD3B46F36}"/>
          </ac:spMkLst>
        </pc:spChg>
        <pc:spChg chg="mod">
          <ac:chgData name="Craner, Francis" userId="bacbc4c7-fc84-4868-b145-d1a996a384b5" providerId="ADAL" clId="{CC412E56-927F-46BF-966F-2D0308C3CBD4}" dt="2024-06-25T16:08:42.096" v="1620" actId="20577"/>
          <ac:spMkLst>
            <pc:docMk/>
            <pc:sldMk cId="2958385106" sldId="266"/>
            <ac:spMk id="3" creationId="{B52B7F11-05BD-4669-2565-44D56220D23F}"/>
          </ac:spMkLst>
        </pc:spChg>
      </pc:sldChg>
      <pc:sldChg chg="modSp new mod ord">
        <pc:chgData name="Craner, Francis" userId="bacbc4c7-fc84-4868-b145-d1a996a384b5" providerId="ADAL" clId="{CC412E56-927F-46BF-966F-2D0308C3CBD4}" dt="2024-06-25T16:11:01.897" v="1682"/>
        <pc:sldMkLst>
          <pc:docMk/>
          <pc:sldMk cId="3588463273" sldId="267"/>
        </pc:sldMkLst>
        <pc:spChg chg="mod">
          <ac:chgData name="Craner, Francis" userId="bacbc4c7-fc84-4868-b145-d1a996a384b5" providerId="ADAL" clId="{CC412E56-927F-46BF-966F-2D0308C3CBD4}" dt="2024-06-25T13:09:13.330" v="720" actId="20577"/>
          <ac:spMkLst>
            <pc:docMk/>
            <pc:sldMk cId="3588463273" sldId="267"/>
            <ac:spMk id="2" creationId="{92EC3380-7E5D-1FC4-9E66-83B7D2569631}"/>
          </ac:spMkLst>
        </pc:spChg>
        <pc:spChg chg="mod">
          <ac:chgData name="Craner, Francis" userId="bacbc4c7-fc84-4868-b145-d1a996a384b5" providerId="ADAL" clId="{CC412E56-927F-46BF-966F-2D0308C3CBD4}" dt="2024-06-25T16:09:19.805" v="1630" actId="20577"/>
          <ac:spMkLst>
            <pc:docMk/>
            <pc:sldMk cId="3588463273" sldId="267"/>
            <ac:spMk id="3" creationId="{7B26C0DC-921F-0159-4BFE-F6E569FE17D3}"/>
          </ac:spMkLst>
        </pc:spChg>
      </pc:sldChg>
      <pc:sldChg chg="del">
        <pc:chgData name="Craner, Francis" userId="bacbc4c7-fc84-4868-b145-d1a996a384b5" providerId="ADAL" clId="{CC412E56-927F-46BF-966F-2D0308C3CBD4}" dt="2024-06-20T14:25:42.354" v="11" actId="47"/>
        <pc:sldMkLst>
          <pc:docMk/>
          <pc:sldMk cId="0" sldId="268"/>
        </pc:sldMkLst>
      </pc:sldChg>
      <pc:sldChg chg="modSp new mod ord">
        <pc:chgData name="Craner, Francis" userId="bacbc4c7-fc84-4868-b145-d1a996a384b5" providerId="ADAL" clId="{CC412E56-927F-46BF-966F-2D0308C3CBD4}" dt="2024-06-25T15:47:00.197" v="1511" actId="20577"/>
        <pc:sldMkLst>
          <pc:docMk/>
          <pc:sldMk cId="2782613877" sldId="268"/>
        </pc:sldMkLst>
        <pc:spChg chg="mod">
          <ac:chgData name="Craner, Francis" userId="bacbc4c7-fc84-4868-b145-d1a996a384b5" providerId="ADAL" clId="{CC412E56-927F-46BF-966F-2D0308C3CBD4}" dt="2024-06-25T15:47:00.197" v="1511" actId="20577"/>
          <ac:spMkLst>
            <pc:docMk/>
            <pc:sldMk cId="2782613877" sldId="268"/>
            <ac:spMk id="2" creationId="{260CA9E9-1515-4308-3EBF-93F768433546}"/>
          </ac:spMkLst>
        </pc:spChg>
        <pc:spChg chg="mod">
          <ac:chgData name="Craner, Francis" userId="bacbc4c7-fc84-4868-b145-d1a996a384b5" providerId="ADAL" clId="{CC412E56-927F-46BF-966F-2D0308C3CBD4}" dt="2024-06-25T15:46:44.084" v="1489" actId="207"/>
          <ac:spMkLst>
            <pc:docMk/>
            <pc:sldMk cId="2782613877" sldId="268"/>
            <ac:spMk id="3" creationId="{A5DDE8F1-E25D-EC0D-D233-2F14E20D5344}"/>
          </ac:spMkLst>
        </pc:spChg>
      </pc:sldChg>
      <pc:sldChg chg="addSp delSp modSp new del">
        <pc:chgData name="Craner, Francis" userId="bacbc4c7-fc84-4868-b145-d1a996a384b5" providerId="ADAL" clId="{CC412E56-927F-46BF-966F-2D0308C3CBD4}" dt="2024-06-25T15:37:10.641" v="1456" actId="2696"/>
        <pc:sldMkLst>
          <pc:docMk/>
          <pc:sldMk cId="280168961" sldId="269"/>
        </pc:sldMkLst>
        <pc:spChg chg="add del">
          <ac:chgData name="Craner, Francis" userId="bacbc4c7-fc84-4868-b145-d1a996a384b5" providerId="ADAL" clId="{CC412E56-927F-46BF-966F-2D0308C3CBD4}" dt="2024-06-25T15:36:03.965" v="1444"/>
          <ac:spMkLst>
            <pc:docMk/>
            <pc:sldMk cId="280168961" sldId="269"/>
            <ac:spMk id="4" creationId="{7A28E3A5-B9CD-9F34-D0DB-3D0F1911CB31}"/>
          </ac:spMkLst>
        </pc:spChg>
        <pc:picChg chg="add mod">
          <ac:chgData name="Craner, Francis" userId="bacbc4c7-fc84-4868-b145-d1a996a384b5" providerId="ADAL" clId="{CC412E56-927F-46BF-966F-2D0308C3CBD4}" dt="2024-06-25T15:36:03.965" v="1444"/>
          <ac:picMkLst>
            <pc:docMk/>
            <pc:sldMk cId="280168961" sldId="269"/>
            <ac:picMk id="1026" creationId="{CD9EA7E8-E853-F681-1CFC-E7CDE1C8152A}"/>
          </ac:picMkLst>
        </pc:picChg>
      </pc:sldChg>
      <pc:sldChg chg="modSp new del mod">
        <pc:chgData name="Craner, Francis" userId="bacbc4c7-fc84-4868-b145-d1a996a384b5" providerId="ADAL" clId="{CC412E56-927F-46BF-966F-2D0308C3CBD4}" dt="2024-06-25T13:14:54.298" v="1018" actId="680"/>
        <pc:sldMkLst>
          <pc:docMk/>
          <pc:sldMk cId="1966083648" sldId="269"/>
        </pc:sldMkLst>
        <pc:spChg chg="mod">
          <ac:chgData name="Craner, Francis" userId="bacbc4c7-fc84-4868-b145-d1a996a384b5" providerId="ADAL" clId="{CC412E56-927F-46BF-966F-2D0308C3CBD4}" dt="2024-06-25T13:14:53.489" v="1017" actId="20577"/>
          <ac:spMkLst>
            <pc:docMk/>
            <pc:sldMk cId="1966083648" sldId="269"/>
            <ac:spMk id="2" creationId="{ACA65CFC-BFF2-10FB-5167-ECE2548D2D47}"/>
          </ac:spMkLst>
        </pc:spChg>
        <pc:spChg chg="mod">
          <ac:chgData name="Craner, Francis" userId="bacbc4c7-fc84-4868-b145-d1a996a384b5" providerId="ADAL" clId="{CC412E56-927F-46BF-966F-2D0308C3CBD4}" dt="2024-06-25T13:14:53.016" v="1016" actId="20577"/>
          <ac:spMkLst>
            <pc:docMk/>
            <pc:sldMk cId="1966083648" sldId="269"/>
            <ac:spMk id="3" creationId="{3F12E59A-8265-6BD1-7631-3FBB5672499C}"/>
          </ac:spMkLst>
        </pc:spChg>
      </pc:sldChg>
      <pc:sldChg chg="modSp new mod">
        <pc:chgData name="Craner, Francis" userId="bacbc4c7-fc84-4868-b145-d1a996a384b5" providerId="ADAL" clId="{CC412E56-927F-46BF-966F-2D0308C3CBD4}" dt="2024-06-25T16:10:49.430" v="1680" actId="27636"/>
        <pc:sldMkLst>
          <pc:docMk/>
          <pc:sldMk cId="1976599739" sldId="270"/>
        </pc:sldMkLst>
        <pc:spChg chg="mod">
          <ac:chgData name="Craner, Francis" userId="bacbc4c7-fc84-4868-b145-d1a996a384b5" providerId="ADAL" clId="{CC412E56-927F-46BF-966F-2D0308C3CBD4}" dt="2024-06-25T15:36:21.757" v="1455" actId="20577"/>
          <ac:spMkLst>
            <pc:docMk/>
            <pc:sldMk cId="1976599739" sldId="270"/>
            <ac:spMk id="2" creationId="{87F7F163-D524-B429-865D-62C026A8BB15}"/>
          </ac:spMkLst>
        </pc:spChg>
        <pc:spChg chg="mod">
          <ac:chgData name="Craner, Francis" userId="bacbc4c7-fc84-4868-b145-d1a996a384b5" providerId="ADAL" clId="{CC412E56-927F-46BF-966F-2D0308C3CBD4}" dt="2024-06-25T16:10:49.430" v="1680" actId="27636"/>
          <ac:spMkLst>
            <pc:docMk/>
            <pc:sldMk cId="1976599739" sldId="270"/>
            <ac:spMk id="3" creationId="{5A17F8D5-9724-3B04-1E47-B41F2F2048F6}"/>
          </ac:spMkLst>
        </pc:spChg>
      </pc:sldChg>
      <pc:sldChg chg="del">
        <pc:chgData name="Craner, Francis" userId="bacbc4c7-fc84-4868-b145-d1a996a384b5" providerId="ADAL" clId="{CC412E56-927F-46BF-966F-2D0308C3CBD4}" dt="2024-06-20T14:25:39.426" v="7" actId="47"/>
        <pc:sldMkLst>
          <pc:docMk/>
          <pc:sldMk cId="2108426744" sldId="272"/>
        </pc:sldMkLst>
      </pc:sldChg>
      <pc:sldChg chg="del">
        <pc:chgData name="Craner, Francis" userId="bacbc4c7-fc84-4868-b145-d1a996a384b5" providerId="ADAL" clId="{CC412E56-927F-46BF-966F-2D0308C3CBD4}" dt="2024-06-20T14:25:40.145" v="8" actId="47"/>
        <pc:sldMkLst>
          <pc:docMk/>
          <pc:sldMk cId="4032027173" sldId="274"/>
        </pc:sldMkLst>
      </pc:sldChg>
      <pc:sldChg chg="del">
        <pc:chgData name="Craner, Francis" userId="bacbc4c7-fc84-4868-b145-d1a996a384b5" providerId="ADAL" clId="{CC412E56-927F-46BF-966F-2D0308C3CBD4}" dt="2024-06-20T14:25:41.652" v="10" actId="47"/>
        <pc:sldMkLst>
          <pc:docMk/>
          <pc:sldMk cId="0" sldId="286"/>
        </pc:sldMkLst>
      </pc:sldChg>
      <pc:sldChg chg="del">
        <pc:chgData name="Craner, Francis" userId="bacbc4c7-fc84-4868-b145-d1a996a384b5" providerId="ADAL" clId="{CC412E56-927F-46BF-966F-2D0308C3CBD4}" dt="2024-06-20T14:25:37.809" v="5" actId="47"/>
        <pc:sldMkLst>
          <pc:docMk/>
          <pc:sldMk cId="1079110054" sldId="290"/>
        </pc:sldMkLst>
      </pc:sldChg>
      <pc:sldChg chg="del">
        <pc:chgData name="Craner, Francis" userId="bacbc4c7-fc84-4868-b145-d1a996a384b5" providerId="ADAL" clId="{CC412E56-927F-46BF-966F-2D0308C3CBD4}" dt="2024-06-20T14:25:38.614" v="6" actId="47"/>
        <pc:sldMkLst>
          <pc:docMk/>
          <pc:sldMk cId="2005706823" sldId="298"/>
        </pc:sldMkLst>
      </pc:sldChg>
      <pc:sldChg chg="del">
        <pc:chgData name="Craner, Francis" userId="bacbc4c7-fc84-4868-b145-d1a996a384b5" providerId="ADAL" clId="{CC412E56-927F-46BF-966F-2D0308C3CBD4}" dt="2024-06-20T14:25:40.902" v="9" actId="47"/>
        <pc:sldMkLst>
          <pc:docMk/>
          <pc:sldMk cId="3551738104" sldId="303"/>
        </pc:sldMkLst>
      </pc:sldChg>
      <pc:sldChg chg="del">
        <pc:chgData name="Craner, Francis" userId="bacbc4c7-fc84-4868-b145-d1a996a384b5" providerId="ADAL" clId="{CC412E56-927F-46BF-966F-2D0308C3CBD4}" dt="2024-06-20T14:25:36.929" v="4" actId="47"/>
        <pc:sldMkLst>
          <pc:docMk/>
          <pc:sldMk cId="1563464845" sldId="304"/>
        </pc:sldMkLst>
      </pc:sldChg>
      <pc:sldChg chg="del">
        <pc:chgData name="Craner, Francis" userId="bacbc4c7-fc84-4868-b145-d1a996a384b5" providerId="ADAL" clId="{CC412E56-927F-46BF-966F-2D0308C3CBD4}" dt="2024-06-20T14:25:45.266" v="15" actId="47"/>
        <pc:sldMkLst>
          <pc:docMk/>
          <pc:sldMk cId="577310346" sldId="305"/>
        </pc:sldMkLst>
      </pc:sldChg>
      <pc:sldChg chg="del">
        <pc:chgData name="Craner, Francis" userId="bacbc4c7-fc84-4868-b145-d1a996a384b5" providerId="ADAL" clId="{CC412E56-927F-46BF-966F-2D0308C3CBD4}" dt="2024-06-20T14:25:45.929" v="16" actId="47"/>
        <pc:sldMkLst>
          <pc:docMk/>
          <pc:sldMk cId="3843310010" sldId="306"/>
        </pc:sldMkLst>
      </pc:sldChg>
      <pc:sldChg chg="del">
        <pc:chgData name="Craner, Francis" userId="bacbc4c7-fc84-4868-b145-d1a996a384b5" providerId="ADAL" clId="{CC412E56-927F-46BF-966F-2D0308C3CBD4}" dt="2024-06-20T14:25:46.570" v="17" actId="47"/>
        <pc:sldMkLst>
          <pc:docMk/>
          <pc:sldMk cId="17597677" sldId="30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E36F475-F7F5-6C41-B37C-656C49194CAF}" type="datetimeFigureOut">
              <a:rPr lang="en-US" smtClean="0"/>
              <a:t>6/25/2024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5839EF-EF2D-A244-8B03-02564FD38722}" type="slidenum">
              <a:rPr lang="en-US" smtClean="0"/>
              <a:t>1</a:t>
            </a:fld>
            <a:endParaRPr lang="en-US"/>
          </a:p>
        </p:txBody>
      </p:sp>
    </p:spTree>
    <p:extLst>
      <p:ext uri="{BB962C8B-B14F-4D97-AF65-F5344CB8AC3E}">
        <p14:creationId xmlns:p14="http://schemas.microsoft.com/office/powerpoint/2010/main" val="2986111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6664" y="5761051"/>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6" name="Picture 5">
            <a:extLst>
              <a:ext uri="{FF2B5EF4-FFF2-40B4-BE49-F238E27FC236}">
                <a16:creationId xmlns:a16="http://schemas.microsoft.com/office/drawing/2014/main" id="{C11DD1EC-00E2-0247-ADB6-287150A1627B}"/>
              </a:ext>
            </a:extLst>
          </p:cNvPr>
          <p:cNvPicPr>
            <a:picLocks noChangeAspect="1"/>
          </p:cNvPicPr>
          <p:nvPr userDrawn="1"/>
        </p:nvPicPr>
        <p:blipFill>
          <a:blip r:embed="rId3"/>
          <a:stretch>
            <a:fillRect/>
          </a:stretch>
        </p:blipFill>
        <p:spPr>
          <a:xfrm>
            <a:off x="5436664" y="5761050"/>
            <a:ext cx="3238500" cy="419100"/>
          </a:xfrm>
          <a:prstGeom prst="rect">
            <a:avLst/>
          </a:prstGeom>
        </p:spPr>
      </p:pic>
    </p:spTree>
    <p:extLst>
      <p:ext uri="{BB962C8B-B14F-4D97-AF65-F5344CB8AC3E}">
        <p14:creationId xmlns:p14="http://schemas.microsoft.com/office/powerpoint/2010/main" val="485114529"/>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219681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2862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5720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428625"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428626"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428626"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457200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45720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28625" y="365126"/>
            <a:ext cx="828675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28625" y="1825626"/>
            <a:ext cx="828675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p:txBody>
          <a:bodyPr>
            <a:normAutofit/>
          </a:bodyPr>
          <a:lstStyle/>
          <a:p>
            <a:r>
              <a:rPr lang="en-US" dirty="0"/>
              <a:t>TAKE FIVE for Safety-</a:t>
            </a:r>
            <a:br>
              <a:rPr lang="en-US" dirty="0"/>
            </a:br>
            <a:r>
              <a:rPr lang="en-US" sz="2700" dirty="0"/>
              <a:t>Department of Energy Safety Day of Reflection</a:t>
            </a:r>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lstStyle/>
          <a:p>
            <a:r>
              <a:rPr lang="en-US" dirty="0"/>
              <a:t>June 25, 2024</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p:txBody>
          <a:bodyPr/>
          <a:lstStyle/>
          <a:p>
            <a:r>
              <a:rPr lang="en-US" dirty="0"/>
              <a:t>Frank Craner</a:t>
            </a:r>
          </a:p>
          <a:p>
            <a:endParaRPr lang="en-US" dirty="0"/>
          </a:p>
        </p:txBody>
      </p:sp>
    </p:spTree>
    <p:extLst>
      <p:ext uri="{BB962C8B-B14F-4D97-AF65-F5344CB8AC3E}">
        <p14:creationId xmlns:p14="http://schemas.microsoft.com/office/powerpoint/2010/main" val="2246755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4BED499-6ED4-F54A-8BC4-75AB617CA064}"/>
              </a:ext>
            </a:extLst>
          </p:cNvPr>
          <p:cNvSpPr>
            <a:spLocks noGrp="1"/>
          </p:cNvSpPr>
          <p:nvPr>
            <p:ph idx="1"/>
          </p:nvPr>
        </p:nvSpPr>
        <p:spPr>
          <a:xfrm>
            <a:off x="428625" y="2185004"/>
            <a:ext cx="8220445" cy="3409692"/>
          </a:xfrm>
        </p:spPr>
        <p:txBody>
          <a:bodyPr>
            <a:normAutofit fontScale="62500" lnSpcReduction="20000"/>
          </a:bodyPr>
          <a:lstStyle/>
          <a:p>
            <a:pPr marL="0" indent="0"/>
            <a:r>
              <a:rPr lang="en-US" sz="2550" b="1" dirty="0"/>
              <a:t>DOE’s Day of Reflection: </a:t>
            </a:r>
            <a:r>
              <a:rPr lang="en-US" sz="2550" dirty="0"/>
              <a:t>intended to create </a:t>
            </a:r>
            <a:br>
              <a:rPr lang="en-US" sz="2550" dirty="0"/>
            </a:br>
            <a:r>
              <a:rPr lang="en-US" sz="2550" dirty="0"/>
              <a:t>an emotional connection to safety and raise awareness </a:t>
            </a:r>
            <a:br>
              <a:rPr lang="en-US" sz="2550" dirty="0"/>
            </a:br>
            <a:r>
              <a:rPr lang="en-US" sz="2550" dirty="0"/>
              <a:t>of the impact that workplace injuries can have on families, </a:t>
            </a:r>
            <a:br>
              <a:rPr lang="en-US" sz="2550" dirty="0"/>
            </a:br>
            <a:r>
              <a:rPr lang="en-US" sz="2550" dirty="0"/>
              <a:t>friends, colleagues, and our DOE missions.</a:t>
            </a:r>
          </a:p>
          <a:p>
            <a:pPr marL="685800" lvl="1" indent="-205740">
              <a:lnSpc>
                <a:spcPct val="120000"/>
              </a:lnSpc>
              <a:spcBef>
                <a:spcPts val="450"/>
              </a:spcBef>
            </a:pPr>
            <a:r>
              <a:rPr lang="en-US" sz="2175" b="1" dirty="0"/>
              <a:t>In-person presentations </a:t>
            </a:r>
            <a:r>
              <a:rPr lang="en-US" sz="2175" dirty="0"/>
              <a:t>from BNL staff</a:t>
            </a:r>
          </a:p>
          <a:p>
            <a:pPr marL="685800" lvl="1" indent="-205740">
              <a:lnSpc>
                <a:spcPct val="120000"/>
              </a:lnSpc>
              <a:spcBef>
                <a:spcPts val="450"/>
              </a:spcBef>
            </a:pPr>
            <a:r>
              <a:rPr lang="en-US" sz="2175" dirty="0"/>
              <a:t>Video montage on how injuries and incidents have </a:t>
            </a:r>
            <a:br>
              <a:rPr lang="en-US" sz="2175" dirty="0"/>
            </a:br>
            <a:r>
              <a:rPr lang="en-US" sz="2175" dirty="0"/>
              <a:t>impacted staff and the lessons learned</a:t>
            </a:r>
          </a:p>
          <a:p>
            <a:pPr marL="685800" lvl="1" indent="-205740">
              <a:lnSpc>
                <a:spcPct val="120000"/>
              </a:lnSpc>
              <a:spcBef>
                <a:spcPts val="450"/>
              </a:spcBef>
            </a:pPr>
            <a:r>
              <a:rPr lang="en-US" sz="2175" dirty="0"/>
              <a:t>“Safety Starts with Me” virtual memory board for staff </a:t>
            </a:r>
            <a:br>
              <a:rPr lang="en-US" sz="2175" dirty="0"/>
            </a:br>
            <a:r>
              <a:rPr lang="en-US" sz="2175" dirty="0"/>
              <a:t>to add stories and reflect</a:t>
            </a:r>
          </a:p>
          <a:p>
            <a:pPr marL="685800" lvl="1" indent="-205740">
              <a:lnSpc>
                <a:spcPct val="120000"/>
              </a:lnSpc>
              <a:spcBef>
                <a:spcPts val="450"/>
              </a:spcBef>
            </a:pPr>
            <a:r>
              <a:rPr lang="en-US" sz="2175" dirty="0"/>
              <a:t>Mirror Presentation, “I Reflect Safety”</a:t>
            </a:r>
          </a:p>
          <a:p>
            <a:pPr marL="685800" lvl="1" indent="-205740">
              <a:lnSpc>
                <a:spcPct val="120000"/>
              </a:lnSpc>
              <a:spcBef>
                <a:spcPts val="450"/>
              </a:spcBef>
            </a:pPr>
            <a:r>
              <a:rPr lang="en-US" sz="2175" b="1" dirty="0"/>
              <a:t>Rolling Safety Pause across BNL </a:t>
            </a:r>
            <a:r>
              <a:rPr lang="en-US" sz="2175" dirty="0"/>
              <a:t>– each group will take 30 min pause sometime during the Day of Reflection for a discussion on how we can improve safety in each group</a:t>
            </a:r>
            <a:r>
              <a:rPr lang="en-US" sz="2175" dirty="0">
                <a:highlight>
                  <a:srgbClr val="C0C0C0"/>
                </a:highlight>
              </a:rPr>
              <a:t>.</a:t>
            </a:r>
          </a:p>
          <a:p>
            <a:pPr marL="685800" lvl="1" indent="-205740">
              <a:lnSpc>
                <a:spcPct val="120000"/>
              </a:lnSpc>
              <a:spcBef>
                <a:spcPts val="450"/>
              </a:spcBef>
            </a:pPr>
            <a:r>
              <a:rPr lang="en-US" sz="2175" dirty="0"/>
              <a:t>Emphasis on </a:t>
            </a:r>
            <a:r>
              <a:rPr lang="en-US" sz="2175" dirty="0" err="1"/>
              <a:t>SCoR</a:t>
            </a:r>
            <a:r>
              <a:rPr lang="en-US" sz="2175" dirty="0"/>
              <a:t> principle - </a:t>
            </a:r>
            <a:r>
              <a:rPr lang="en-US" sz="2175" i="1" dirty="0"/>
              <a:t>Learning Never Stops</a:t>
            </a:r>
            <a:endParaRPr lang="en-US" dirty="0"/>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2</a:t>
            </a:fld>
            <a:endParaRPr lang="en-US" dirty="0"/>
          </a:p>
        </p:txBody>
      </p:sp>
      <p:pic>
        <p:nvPicPr>
          <p:cNvPr id="5" name="Picture 4">
            <a:extLst>
              <a:ext uri="{FF2B5EF4-FFF2-40B4-BE49-F238E27FC236}">
                <a16:creationId xmlns:a16="http://schemas.microsoft.com/office/drawing/2014/main" id="{D11A35AE-2B69-48B1-87EA-BA3A145AAF65}"/>
              </a:ext>
            </a:extLst>
          </p:cNvPr>
          <p:cNvPicPr>
            <a:picLocks noChangeAspect="1"/>
          </p:cNvPicPr>
          <p:nvPr/>
        </p:nvPicPr>
        <p:blipFill rotWithShape="1">
          <a:blip r:embed="rId2"/>
          <a:srcRect l="10684"/>
          <a:stretch/>
        </p:blipFill>
        <p:spPr>
          <a:xfrm rot="619690">
            <a:off x="6114394" y="1304858"/>
            <a:ext cx="2183116" cy="2666851"/>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E19B57EE-E91A-A877-36FD-36DF55CEDF84}"/>
              </a:ext>
            </a:extLst>
          </p:cNvPr>
          <p:cNvSpPr/>
          <p:nvPr/>
        </p:nvSpPr>
        <p:spPr>
          <a:xfrm rot="20229729">
            <a:off x="7432250" y="1881917"/>
            <a:ext cx="917560" cy="692497"/>
          </a:xfrm>
          <a:prstGeom prst="rect">
            <a:avLst/>
          </a:prstGeom>
          <a:noFill/>
        </p:spPr>
        <p:txBody>
          <a:bodyPr wrap="none" lIns="68580" tIns="34290" rIns="68580" bIns="34290">
            <a:spAutoFit/>
          </a:bodyPr>
          <a:lstStyle/>
          <a:p>
            <a:pPr algn="ctr"/>
            <a:r>
              <a:rPr lang="en-US" sz="4050"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ME</a:t>
            </a:r>
          </a:p>
        </p:txBody>
      </p:sp>
      <p:sp>
        <p:nvSpPr>
          <p:cNvPr id="6" name="Title 1">
            <a:extLst>
              <a:ext uri="{FF2B5EF4-FFF2-40B4-BE49-F238E27FC236}">
                <a16:creationId xmlns:a16="http://schemas.microsoft.com/office/drawing/2014/main" id="{09CEE63C-88D1-C9AC-A0A6-6126FF7F892F}"/>
              </a:ext>
            </a:extLst>
          </p:cNvPr>
          <p:cNvSpPr txBox="1">
            <a:spLocks/>
          </p:cNvSpPr>
          <p:nvPr/>
        </p:nvSpPr>
        <p:spPr>
          <a:xfrm>
            <a:off x="428625" y="1030099"/>
            <a:ext cx="828675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sz="3300" dirty="0"/>
              <a:t>DOE Day of Reflection</a:t>
            </a:r>
            <a:br>
              <a:rPr lang="en-US" sz="3300" dirty="0"/>
            </a:br>
            <a:r>
              <a:rPr lang="en-US" sz="2700" dirty="0"/>
              <a:t>June 26, 2024</a:t>
            </a:r>
            <a:endParaRPr lang="en-US" sz="3300" dirty="0"/>
          </a:p>
        </p:txBody>
      </p:sp>
    </p:spTree>
    <p:extLst>
      <p:ext uri="{BB962C8B-B14F-4D97-AF65-F5344CB8AC3E}">
        <p14:creationId xmlns:p14="http://schemas.microsoft.com/office/powerpoint/2010/main" val="2623844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CA9E9-1515-4308-3EBF-93F768433546}"/>
              </a:ext>
            </a:extLst>
          </p:cNvPr>
          <p:cNvSpPr>
            <a:spLocks noGrp="1"/>
          </p:cNvSpPr>
          <p:nvPr>
            <p:ph type="title"/>
          </p:nvPr>
        </p:nvSpPr>
        <p:spPr/>
        <p:txBody>
          <a:bodyPr/>
          <a:lstStyle/>
          <a:p>
            <a:r>
              <a:rPr lang="en-US" dirty="0"/>
              <a:t>Tomorrow’s Day of Reflection</a:t>
            </a:r>
          </a:p>
        </p:txBody>
      </p:sp>
      <p:sp>
        <p:nvSpPr>
          <p:cNvPr id="3" name="Content Placeholder 2">
            <a:extLst>
              <a:ext uri="{FF2B5EF4-FFF2-40B4-BE49-F238E27FC236}">
                <a16:creationId xmlns:a16="http://schemas.microsoft.com/office/drawing/2014/main" id="{A5DDE8F1-E25D-EC0D-D233-2F14E20D5344}"/>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en-US" b="0" i="0" dirty="0">
                <a:effectLst/>
              </a:rPr>
              <a:t>An event will be hosted by Associate Lab Director for Environment, Safety &amp; Health Sharon Kohler at 10 a.m. in the Physics Large Seminar Room (Bldg. 510). This is open to all employees and will be livestreamed for those who cannot attend in person.</a:t>
            </a:r>
          </a:p>
          <a:p>
            <a:pPr algn="l" fontAlgn="base">
              <a:buFont typeface="Arial" panose="020B0604020202020204" pitchFamily="34" charset="0"/>
              <a:buChar char="•"/>
            </a:pPr>
            <a:r>
              <a:rPr lang="en-US" i="0" dirty="0">
                <a:effectLst/>
              </a:rPr>
              <a:t>Online Engagement: </a:t>
            </a:r>
            <a:r>
              <a:rPr lang="en-US" b="0" i="0" dirty="0">
                <a:effectLst/>
              </a:rPr>
              <a:t>Share your safety stories on the Safety Reflections page. This platform allows you to post personal experiences and discuss the impact of safety in the workplace on you and your colleagues.</a:t>
            </a:r>
          </a:p>
          <a:p>
            <a:pPr algn="l" fontAlgn="base">
              <a:buFont typeface="Arial" panose="020B0604020202020204" pitchFamily="34" charset="0"/>
              <a:buChar char="•"/>
            </a:pPr>
            <a:r>
              <a:rPr lang="en-US" i="0" dirty="0">
                <a:effectLst/>
              </a:rPr>
              <a:t>Safety Pause: </a:t>
            </a:r>
            <a:r>
              <a:rPr lang="en-US" b="0" i="0" dirty="0">
                <a:effectLst/>
              </a:rPr>
              <a:t>Supervisors and managers are encouraged to hold a 30-minute safety pause with their teams on June 26 to reflect on safety practices and enhance awareness.</a:t>
            </a:r>
          </a:p>
          <a:p>
            <a:endParaRPr lang="en-US" dirty="0"/>
          </a:p>
        </p:txBody>
      </p:sp>
      <p:sp>
        <p:nvSpPr>
          <p:cNvPr id="4" name="Slide Number Placeholder 3">
            <a:extLst>
              <a:ext uri="{FF2B5EF4-FFF2-40B4-BE49-F238E27FC236}">
                <a16:creationId xmlns:a16="http://schemas.microsoft.com/office/drawing/2014/main" id="{541FC256-F17F-DC1D-D7B6-CB95B6C48D06}"/>
              </a:ext>
            </a:extLst>
          </p:cNvPr>
          <p:cNvSpPr>
            <a:spLocks noGrp="1"/>
          </p:cNvSpPr>
          <p:nvPr>
            <p:ph type="sldNum" sz="quarter" idx="4"/>
          </p:nvPr>
        </p:nvSpPr>
        <p:spPr/>
        <p:txBody>
          <a:bodyPr/>
          <a:lstStyle/>
          <a:p>
            <a:fld id="{933A556B-7C63-244D-9B7C-B0EA8042B330}" type="slidenum">
              <a:rPr lang="en-US" smtClean="0"/>
              <a:pPr/>
              <a:t>3</a:t>
            </a:fld>
            <a:endParaRPr lang="en-US" sz="750" dirty="0"/>
          </a:p>
        </p:txBody>
      </p:sp>
    </p:spTree>
    <p:extLst>
      <p:ext uri="{BB962C8B-B14F-4D97-AF65-F5344CB8AC3E}">
        <p14:creationId xmlns:p14="http://schemas.microsoft.com/office/powerpoint/2010/main" val="2782613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790FD-C9DD-BADC-9666-98BDD3B46F36}"/>
              </a:ext>
            </a:extLst>
          </p:cNvPr>
          <p:cNvSpPr>
            <a:spLocks noGrp="1"/>
          </p:cNvSpPr>
          <p:nvPr>
            <p:ph type="title"/>
          </p:nvPr>
        </p:nvSpPr>
        <p:spPr/>
        <p:txBody>
          <a:bodyPr/>
          <a:lstStyle/>
          <a:p>
            <a:r>
              <a:rPr lang="en-US" dirty="0"/>
              <a:t>C-AD Implementation</a:t>
            </a:r>
          </a:p>
        </p:txBody>
      </p:sp>
      <p:sp>
        <p:nvSpPr>
          <p:cNvPr id="3" name="Content Placeholder 2">
            <a:extLst>
              <a:ext uri="{FF2B5EF4-FFF2-40B4-BE49-F238E27FC236}">
                <a16:creationId xmlns:a16="http://schemas.microsoft.com/office/drawing/2014/main" id="{B52B7F11-05BD-4669-2565-44D56220D23F}"/>
              </a:ext>
            </a:extLst>
          </p:cNvPr>
          <p:cNvSpPr>
            <a:spLocks noGrp="1"/>
          </p:cNvSpPr>
          <p:nvPr>
            <p:ph idx="1"/>
          </p:nvPr>
        </p:nvSpPr>
        <p:spPr/>
        <p:txBody>
          <a:bodyPr/>
          <a:lstStyle/>
          <a:p>
            <a:pPr marL="342900" indent="-342900">
              <a:buFont typeface="Arial" panose="020B0604020202020204" pitchFamily="34" charset="0"/>
              <a:buChar char="•"/>
            </a:pPr>
            <a:r>
              <a:rPr lang="en-US" dirty="0"/>
              <a:t>Refer to June 21 Five Minute Safety message</a:t>
            </a:r>
          </a:p>
          <a:p>
            <a:pPr marL="342900" indent="-342900">
              <a:buFont typeface="Arial" panose="020B0604020202020204" pitchFamily="34" charset="0"/>
              <a:buChar char="•"/>
            </a:pPr>
            <a:r>
              <a:rPr lang="en-US" dirty="0"/>
              <a:t>Each group to dedicate 30 minutes</a:t>
            </a:r>
          </a:p>
          <a:p>
            <a:pPr marL="685800" lvl="1" indent="-342900"/>
            <a:r>
              <a:rPr lang="en-US" dirty="0">
                <a:effectLst/>
                <a:ea typeface="Aptos" panose="020B0004020202020204" pitchFamily="34" charset="0"/>
                <a:cs typeface="Aptos" panose="020B0004020202020204" pitchFamily="34" charset="0"/>
              </a:rPr>
              <a:t>Consider- Can work or a job be done differently/safer/more effectively if you had a….?  </a:t>
            </a:r>
          </a:p>
          <a:p>
            <a:pPr marL="1028700" lvl="2" indent="-342900"/>
            <a:r>
              <a:rPr lang="en-US" sz="1200" dirty="0">
                <a:effectLst/>
                <a:latin typeface="Aptos" panose="020B0004020202020204" pitchFamily="34" charset="0"/>
                <a:ea typeface="Aptos" panose="020B0004020202020204" pitchFamily="34" charset="0"/>
                <a:cs typeface="Aptos" panose="020B0004020202020204" pitchFamily="34" charset="0"/>
              </a:rPr>
              <a:t>A different/newer tool?  </a:t>
            </a:r>
          </a:p>
          <a:p>
            <a:pPr marL="1028700" lvl="2" indent="-342900"/>
            <a:r>
              <a:rPr lang="en-US" sz="1200" dirty="0">
                <a:latin typeface="Aptos" panose="020B0004020202020204" pitchFamily="34" charset="0"/>
                <a:ea typeface="Aptos" panose="020B0004020202020204" pitchFamily="34" charset="0"/>
                <a:cs typeface="Aptos" panose="020B0004020202020204" pitchFamily="34" charset="0"/>
              </a:rPr>
              <a:t>Adjust </a:t>
            </a:r>
            <a:r>
              <a:rPr lang="en-US" sz="1200" dirty="0">
                <a:effectLst/>
                <a:latin typeface="Aptos" panose="020B0004020202020204" pitchFamily="34" charset="0"/>
                <a:ea typeface="Aptos" panose="020B0004020202020204" pitchFamily="34" charset="0"/>
                <a:cs typeface="Aptos" panose="020B0004020202020204" pitchFamily="34" charset="0"/>
              </a:rPr>
              <a:t>steps of the job.  </a:t>
            </a:r>
          </a:p>
          <a:p>
            <a:pPr marL="1028700" lvl="2" indent="-342900"/>
            <a:r>
              <a:rPr lang="en-US" sz="1200" dirty="0">
                <a:latin typeface="Aptos" panose="020B0004020202020204" pitchFamily="34" charset="0"/>
                <a:ea typeface="Aptos" panose="020B0004020202020204" pitchFamily="34" charset="0"/>
                <a:cs typeface="Aptos" panose="020B0004020202020204" pitchFamily="34" charset="0"/>
              </a:rPr>
              <a:t>E</a:t>
            </a:r>
            <a:r>
              <a:rPr lang="en-US" sz="1200" dirty="0">
                <a:effectLst/>
                <a:latin typeface="Aptos" panose="020B0004020202020204" pitchFamily="34" charset="0"/>
                <a:ea typeface="Aptos" panose="020B0004020202020204" pitchFamily="34" charset="0"/>
                <a:cs typeface="Aptos" panose="020B0004020202020204" pitchFamily="34" charset="0"/>
              </a:rPr>
              <a:t>quipment could be rearranged.  </a:t>
            </a:r>
          </a:p>
          <a:p>
            <a:pPr marL="1028700" lvl="2" indent="-342900"/>
            <a:r>
              <a:rPr lang="en-US" sz="1200" dirty="0">
                <a:latin typeface="Aptos" panose="020B0004020202020204" pitchFamily="34" charset="0"/>
                <a:ea typeface="Aptos" panose="020B0004020202020204" pitchFamily="34" charset="0"/>
                <a:cs typeface="Aptos" panose="020B0004020202020204" pitchFamily="34" charset="0"/>
              </a:rPr>
              <a:t>Procedure walkdown</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1028700" lvl="2" indent="-342900"/>
            <a:r>
              <a:rPr lang="en-US" sz="1200" dirty="0">
                <a:latin typeface="Aptos" panose="020B0004020202020204" pitchFamily="34" charset="0"/>
                <a:ea typeface="Aptos" panose="020B0004020202020204" pitchFamily="34" charset="0"/>
                <a:cs typeface="Aptos" panose="020B0004020202020204" pitchFamily="34" charset="0"/>
              </a:rPr>
              <a:t>Housekeeping</a:t>
            </a:r>
            <a:r>
              <a:rPr lang="en-US" sz="1200" dirty="0">
                <a:effectLst/>
                <a:latin typeface="Aptos" panose="020B0004020202020204" pitchFamily="34" charset="0"/>
                <a:ea typeface="Aptos" panose="020B0004020202020204" pitchFamily="34" charset="0"/>
                <a:cs typeface="Aptos" panose="020B0004020202020204" pitchFamily="34" charset="0"/>
              </a:rPr>
              <a:t>.  </a:t>
            </a:r>
          </a:p>
          <a:p>
            <a:pPr marL="1028700" lvl="2" indent="-342900"/>
            <a:r>
              <a:rPr lang="en-US" sz="1200" dirty="0">
                <a:latin typeface="Aptos" panose="020B0004020202020204" pitchFamily="34" charset="0"/>
              </a:rPr>
              <a:t>Additional ESH support</a:t>
            </a:r>
          </a:p>
          <a:p>
            <a:pPr marL="342900" indent="-342900"/>
            <a:r>
              <a:rPr lang="en-US" dirty="0">
                <a:latin typeface="Aptos" panose="020B0004020202020204" pitchFamily="34" charset="0"/>
              </a:rPr>
              <a:t>Also consider the Hierarchy of Controls</a:t>
            </a:r>
            <a:endParaRPr lang="en-US" dirty="0"/>
          </a:p>
        </p:txBody>
      </p:sp>
      <p:sp>
        <p:nvSpPr>
          <p:cNvPr id="4" name="Slide Number Placeholder 3">
            <a:extLst>
              <a:ext uri="{FF2B5EF4-FFF2-40B4-BE49-F238E27FC236}">
                <a16:creationId xmlns:a16="http://schemas.microsoft.com/office/drawing/2014/main" id="{4490054F-143F-3E16-240F-48B37ECA430A}"/>
              </a:ext>
            </a:extLst>
          </p:cNvPr>
          <p:cNvSpPr>
            <a:spLocks noGrp="1"/>
          </p:cNvSpPr>
          <p:nvPr>
            <p:ph type="sldNum" sz="quarter" idx="4"/>
          </p:nvPr>
        </p:nvSpPr>
        <p:spPr/>
        <p:txBody>
          <a:bodyPr/>
          <a:lstStyle/>
          <a:p>
            <a:fld id="{933A556B-7C63-244D-9B7C-B0EA8042B330}" type="slidenum">
              <a:rPr lang="en-US" smtClean="0"/>
              <a:pPr/>
              <a:t>4</a:t>
            </a:fld>
            <a:endParaRPr lang="en-US" sz="750" dirty="0"/>
          </a:p>
        </p:txBody>
      </p:sp>
    </p:spTree>
    <p:extLst>
      <p:ext uri="{BB962C8B-B14F-4D97-AF65-F5344CB8AC3E}">
        <p14:creationId xmlns:p14="http://schemas.microsoft.com/office/powerpoint/2010/main" val="2958385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7F163-D524-B429-865D-62C026A8BB15}"/>
              </a:ext>
            </a:extLst>
          </p:cNvPr>
          <p:cNvSpPr>
            <a:spLocks noGrp="1"/>
          </p:cNvSpPr>
          <p:nvPr>
            <p:ph type="title"/>
          </p:nvPr>
        </p:nvSpPr>
        <p:spPr/>
        <p:txBody>
          <a:bodyPr/>
          <a:lstStyle/>
          <a:p>
            <a:r>
              <a:rPr lang="en-US" dirty="0"/>
              <a:t>Feasible Controls</a:t>
            </a:r>
            <a:br>
              <a:rPr lang="en-US" dirty="0"/>
            </a:br>
            <a:endParaRPr lang="en-US" dirty="0"/>
          </a:p>
        </p:txBody>
      </p:sp>
      <p:sp>
        <p:nvSpPr>
          <p:cNvPr id="3" name="Content Placeholder 2">
            <a:extLst>
              <a:ext uri="{FF2B5EF4-FFF2-40B4-BE49-F238E27FC236}">
                <a16:creationId xmlns:a16="http://schemas.microsoft.com/office/drawing/2014/main" id="{5A17F8D5-9724-3B04-1E47-B41F2F2048F6}"/>
              </a:ext>
            </a:extLst>
          </p:cNvPr>
          <p:cNvSpPr>
            <a:spLocks noGrp="1"/>
          </p:cNvSpPr>
          <p:nvPr>
            <p:ph idx="1"/>
          </p:nvPr>
        </p:nvSpPr>
        <p:spPr/>
        <p:txBody>
          <a:bodyPr>
            <a:normAutofit fontScale="92500" lnSpcReduction="10000"/>
          </a:bodyPr>
          <a:lstStyle/>
          <a:p>
            <a:r>
              <a:rPr lang="en-US" dirty="0"/>
              <a:t>To decide if a control is feasible, consider how well it can protect workers and whether it can be implemented successfully. </a:t>
            </a:r>
          </a:p>
          <a:p>
            <a:r>
              <a:rPr lang="en-US" dirty="0"/>
              <a:t>Is the control: </a:t>
            </a:r>
          </a:p>
          <a:p>
            <a:r>
              <a:rPr lang="en-US" dirty="0"/>
              <a:t>• Right for the hazard</a:t>
            </a:r>
          </a:p>
          <a:p>
            <a:r>
              <a:rPr lang="en-US" dirty="0"/>
              <a:t>• Appropriate, given how likely injuries/illnesses are</a:t>
            </a:r>
          </a:p>
          <a:p>
            <a:r>
              <a:rPr lang="en-US" dirty="0"/>
              <a:t>• Consistent with employer policies, laws, and regulations</a:t>
            </a:r>
          </a:p>
          <a:p>
            <a:r>
              <a:rPr lang="en-US" dirty="0"/>
              <a:t>• Not too burdensome to workers</a:t>
            </a:r>
          </a:p>
          <a:p>
            <a:r>
              <a:rPr lang="en-US" dirty="0"/>
              <a:t>• Recognized as an appropriate practice in the industry</a:t>
            </a:r>
          </a:p>
          <a:p>
            <a:r>
              <a:rPr lang="en-US" dirty="0"/>
              <a:t>• Effective, reliable, and durable</a:t>
            </a:r>
          </a:p>
          <a:p>
            <a:r>
              <a:rPr lang="en-US" dirty="0"/>
              <a:t>• Readily available</a:t>
            </a:r>
          </a:p>
          <a:p>
            <a:r>
              <a:rPr lang="en-US" dirty="0"/>
              <a:t>• Cost-effective, short- and long-term</a:t>
            </a:r>
          </a:p>
        </p:txBody>
      </p:sp>
      <p:sp>
        <p:nvSpPr>
          <p:cNvPr id="4" name="Slide Number Placeholder 3">
            <a:extLst>
              <a:ext uri="{FF2B5EF4-FFF2-40B4-BE49-F238E27FC236}">
                <a16:creationId xmlns:a16="http://schemas.microsoft.com/office/drawing/2014/main" id="{6A69CA97-B2F7-E259-05CC-8ADBC6C58009}"/>
              </a:ext>
            </a:extLst>
          </p:cNvPr>
          <p:cNvSpPr>
            <a:spLocks noGrp="1"/>
          </p:cNvSpPr>
          <p:nvPr>
            <p:ph type="sldNum" sz="quarter" idx="4"/>
          </p:nvPr>
        </p:nvSpPr>
        <p:spPr/>
        <p:txBody>
          <a:bodyPr/>
          <a:lstStyle/>
          <a:p>
            <a:fld id="{933A556B-7C63-244D-9B7C-B0EA8042B330}" type="slidenum">
              <a:rPr lang="en-US" smtClean="0"/>
              <a:pPr/>
              <a:t>5</a:t>
            </a:fld>
            <a:endParaRPr lang="en-US" sz="750" dirty="0"/>
          </a:p>
        </p:txBody>
      </p:sp>
    </p:spTree>
    <p:extLst>
      <p:ext uri="{BB962C8B-B14F-4D97-AF65-F5344CB8AC3E}">
        <p14:creationId xmlns:p14="http://schemas.microsoft.com/office/powerpoint/2010/main" val="1976599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C3380-7E5D-1FC4-9E66-83B7D2569631}"/>
              </a:ext>
            </a:extLst>
          </p:cNvPr>
          <p:cNvSpPr>
            <a:spLocks noGrp="1"/>
          </p:cNvSpPr>
          <p:nvPr>
            <p:ph type="title"/>
          </p:nvPr>
        </p:nvSpPr>
        <p:spPr/>
        <p:txBody>
          <a:bodyPr/>
          <a:lstStyle/>
          <a:p>
            <a:r>
              <a:rPr lang="en-US" dirty="0"/>
              <a:t>Can hazards be eliminated or better controlled?</a:t>
            </a:r>
          </a:p>
        </p:txBody>
      </p:sp>
      <p:sp>
        <p:nvSpPr>
          <p:cNvPr id="3" name="Content Placeholder 2">
            <a:extLst>
              <a:ext uri="{FF2B5EF4-FFF2-40B4-BE49-F238E27FC236}">
                <a16:creationId xmlns:a16="http://schemas.microsoft.com/office/drawing/2014/main" id="{7B26C0DC-921F-0159-4BFE-F6E569FE17D3}"/>
              </a:ext>
            </a:extLst>
          </p:cNvPr>
          <p:cNvSpPr>
            <a:spLocks noGrp="1"/>
          </p:cNvSpPr>
          <p:nvPr>
            <p:ph idx="1"/>
          </p:nvPr>
        </p:nvSpPr>
        <p:spPr/>
        <p:txBody>
          <a:bodyPr/>
          <a:lstStyle/>
          <a:p>
            <a:pPr marL="342900" indent="-342900">
              <a:buFont typeface="Arial" panose="020B0604020202020204" pitchFamily="34" charset="0"/>
              <a:buChar char="•"/>
            </a:pPr>
            <a:r>
              <a:rPr lang="en-US" dirty="0"/>
              <a:t>Examples</a:t>
            </a:r>
          </a:p>
          <a:p>
            <a:pPr marL="685800" lvl="1" indent="-342900"/>
            <a:r>
              <a:rPr lang="en-US" dirty="0"/>
              <a:t>Installation of air monitoring equipment that can be lowered </a:t>
            </a:r>
            <a:r>
              <a:rPr lang="en-US" dirty="0" err="1"/>
              <a:t>foir</a:t>
            </a:r>
            <a:r>
              <a:rPr lang="en-US" dirty="0"/>
              <a:t> maintenance, reducing the need for personnel climbing and working at heights.</a:t>
            </a:r>
          </a:p>
          <a:p>
            <a:pPr marL="685800" lvl="1" indent="-342900"/>
            <a:r>
              <a:rPr lang="en-US" dirty="0"/>
              <a:t>Reconfiguration of a confined space to improve access</a:t>
            </a:r>
          </a:p>
          <a:p>
            <a:pPr marL="685800" lvl="1" indent="-342900"/>
            <a:r>
              <a:rPr lang="en-US" dirty="0"/>
              <a:t>Remote operation of electrical switchgear</a:t>
            </a:r>
          </a:p>
          <a:p>
            <a:pPr marL="685800" lvl="1" indent="-342900"/>
            <a:r>
              <a:rPr lang="en-US" dirty="0"/>
              <a:t>Substitution of toxic chemical</a:t>
            </a:r>
          </a:p>
          <a:p>
            <a:pPr marL="685800" lvl="1" indent="-342900"/>
            <a:r>
              <a:rPr lang="en-US" dirty="0"/>
              <a:t>Improvements to walking/working surfaces</a:t>
            </a:r>
          </a:p>
          <a:p>
            <a:pPr marL="685800" lvl="1" indent="-342900"/>
            <a:r>
              <a:rPr lang="en-US" dirty="0"/>
              <a:t>Reduction of hazardous chemical inventory</a:t>
            </a:r>
          </a:p>
          <a:p>
            <a:pPr marL="685800" lvl="1" indent="-342900"/>
            <a:endParaRPr lang="en-US" dirty="0"/>
          </a:p>
          <a:p>
            <a:pPr marL="342900" indent="-342900">
              <a:buFont typeface="Arial" panose="020B0604020202020204" pitchFamily="34" charset="0"/>
              <a:buChar char="•"/>
            </a:pPr>
            <a:r>
              <a:rPr lang="en-US" dirty="0"/>
              <a:t>Please report ideas and feedback to C-AD ESSHQ</a:t>
            </a:r>
          </a:p>
          <a:p>
            <a:pPr marL="342900" indent="-342900">
              <a:buFont typeface="Arial" panose="020B0604020202020204" pitchFamily="34" charset="0"/>
              <a:buChar char="•"/>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D9D51D5-6B7C-917C-4A00-85E8CCC0EA92}"/>
              </a:ext>
            </a:extLst>
          </p:cNvPr>
          <p:cNvSpPr>
            <a:spLocks noGrp="1"/>
          </p:cNvSpPr>
          <p:nvPr>
            <p:ph type="sldNum" sz="quarter" idx="4"/>
          </p:nvPr>
        </p:nvSpPr>
        <p:spPr/>
        <p:txBody>
          <a:bodyPr/>
          <a:lstStyle/>
          <a:p>
            <a:fld id="{933A556B-7C63-244D-9B7C-B0EA8042B330}" type="slidenum">
              <a:rPr lang="en-US" smtClean="0"/>
              <a:pPr/>
              <a:t>6</a:t>
            </a:fld>
            <a:endParaRPr lang="en-US" sz="750" dirty="0"/>
          </a:p>
        </p:txBody>
      </p:sp>
    </p:spTree>
    <p:extLst>
      <p:ext uri="{BB962C8B-B14F-4D97-AF65-F5344CB8AC3E}">
        <p14:creationId xmlns:p14="http://schemas.microsoft.com/office/powerpoint/2010/main" val="3588463273"/>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Standard_Compressed_060121" id="{81931DB4-BE11-AC4C-8733-C612231D0574}" vid="{9DFA2559-1B1D-A844-9731-917E9F0BD7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BNL_PPT_Template_2021_Standard_Compressed (1)</Template>
  <TotalTime>7327</TotalTime>
  <Words>498</Words>
  <Application>Microsoft Office PowerPoint</Application>
  <PresentationFormat>On-screen Show (4:3)</PresentationFormat>
  <Paragraphs>55</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Aptos</vt:lpstr>
      <vt:lpstr>Arial</vt:lpstr>
      <vt:lpstr>Calibri</vt:lpstr>
      <vt:lpstr>BNL</vt:lpstr>
      <vt:lpstr>TAKE FIVE for Safety- Department of Energy Safety Day of Reflection</vt:lpstr>
      <vt:lpstr>PowerPoint Presentation</vt:lpstr>
      <vt:lpstr>Tomorrow’s Day of Reflection</vt:lpstr>
      <vt:lpstr>C-AD Implementation</vt:lpstr>
      <vt:lpstr>Feasible Controls </vt:lpstr>
      <vt:lpstr>Can hazards be eliminated or better controlled?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Craner, Francis</dc:creator>
  <cp:keywords/>
  <dc:description/>
  <cp:lastModifiedBy>Craner, Francis</cp:lastModifiedBy>
  <cp:revision>46</cp:revision>
  <cp:lastPrinted>2023-07-18T16:26:11Z</cp:lastPrinted>
  <dcterms:created xsi:type="dcterms:W3CDTF">2021-06-07T15:08:31Z</dcterms:created>
  <dcterms:modified xsi:type="dcterms:W3CDTF">2024-06-25T16:11:05Z</dcterms:modified>
  <cp:category/>
</cp:coreProperties>
</file>