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1597" r:id="rId7"/>
    <p:sldId id="1601" r:id="rId8"/>
    <p:sldId id="1602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E9F12"/>
    <a:srgbClr val="000099"/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0" d="100"/>
          <a:sy n="80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9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4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88B72-A781-1CF5-8AD5-9EDBF0B53C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6" name="Google Shape;108;p21">
            <a:extLst>
              <a:ext uri="{FF2B5EF4-FFF2-40B4-BE49-F238E27FC236}">
                <a16:creationId xmlns:a16="http://schemas.microsoft.com/office/drawing/2014/main" id="{39F605F5-5F9A-882E-3F88-918404B033D7}"/>
              </a:ext>
            </a:extLst>
          </p:cNvPr>
          <p:cNvSpPr txBox="1">
            <a:spLocks/>
          </p:cNvSpPr>
          <p:nvPr/>
        </p:nvSpPr>
        <p:spPr>
          <a:xfrm>
            <a:off x="106616" y="646980"/>
            <a:ext cx="12085384" cy="609070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“Photon/Jet triggers” have been accumulating a lot of physics data.</a:t>
            </a:r>
          </a:p>
          <a:p>
            <a:pPr marL="274320" lvl="1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Better: turn-on curve (in the lookup table) is going to be sharpened.</a:t>
            </a: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endParaRPr lang="en-US" sz="275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have worked with ESSHQ of C-AD and BNL SME in the USI </a:t>
            </a:r>
            <a:b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in order to use up to 5% isobutane to get to more efficient </a:t>
            </a:r>
            <a:b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voltages for the TPC in </a:t>
            </a:r>
            <a:r>
              <a:rPr lang="en-US" sz="275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95300" lvl="1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b="0" i="0" u="none" strike="noStrike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They want to confirm with B</a:t>
            </a: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HSO before giving us the USI approval.</a:t>
            </a:r>
          </a:p>
          <a:p>
            <a:pPr marL="495300" lvl="1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We’re making the necessary implementation of hardware/software (in the IR &amp; Gas-Mixing House) and will use N</a:t>
            </a:r>
            <a:r>
              <a:rPr lang="en-US" sz="2750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test the controls.</a:t>
            </a:r>
          </a:p>
          <a:p>
            <a:pPr marL="457200" indent="-45720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endParaRPr lang="en-US" sz="2750" b="0" i="0" u="none" strike="noStrike" dirty="0"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MBD group has been making p</a:t>
            </a:r>
            <a:r>
              <a:rPr lang="en-US" sz="2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rogress (firmware</a:t>
            </a:r>
            <a:r>
              <a:rPr lang="en-US" sz="275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/software) toward </a:t>
            </a:r>
            <a:r>
              <a:rPr lang="en-US" sz="2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MBD vertex trigger — important for the tracking/tracking-detectors.  </a:t>
            </a:r>
            <a:endParaRPr lang="en-US" sz="275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246983" y="-93468"/>
            <a:ext cx="11285222" cy="117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50000"/>
              </a:lnSpc>
            </a:pPr>
            <a:r>
              <a:rPr lang="en-US" altLang="zh-TW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altLang="zh-TW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Data taking 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564DE6-F67C-62E1-D6B8-A7F4F6F8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51" y="855171"/>
            <a:ext cx="1952625" cy="27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240637" y="9360"/>
            <a:ext cx="11921261" cy="1302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fontScale="92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0-mrad crossing angle has boosted our data taking especially outside |z| &lt;10 cm </a:t>
            </a:r>
            <a:r>
              <a:rPr lang="en-US" sz="2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ull physics program is based on sampling at least 45/pb for |z| &lt; 10 cm.)</a:t>
            </a:r>
            <a:endParaRPr lang="en-US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906718" y="6623895"/>
            <a:ext cx="153964" cy="135547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6B03E643-7444-955F-B13D-C83212E8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7" y="1383631"/>
            <a:ext cx="11934591" cy="51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57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9126220" y="749301"/>
            <a:ext cx="3009791" cy="564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GL1/EBDC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(Event Buffer &amp; Data </a:t>
            </a:r>
            <a:r>
              <a:rPr lang="en-US" altLang="zh-TW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Compresso</a:t>
            </a:r>
            <a:r>
              <a:rPr lang="en-US" altLang="zh-TW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rates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EBDC data rate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34526" y="6431384"/>
            <a:ext cx="153964" cy="135547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641928-05BC-C047-51CD-6DD506C77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9" y="749301"/>
            <a:ext cx="8958471" cy="32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41AC03-9655-E2E2-5A84-9C86DBB8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" y="4117340"/>
            <a:ext cx="8998483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PC status">
            <a:extLst>
              <a:ext uri="{FF2B5EF4-FFF2-40B4-BE49-F238E27FC236}">
                <a16:creationId xmlns:a16="http://schemas.microsoft.com/office/drawing/2014/main" id="{03E89639-DD40-D600-E09D-4E6FE4962B11}"/>
              </a:ext>
            </a:extLst>
          </p:cNvPr>
          <p:cNvSpPr txBox="1">
            <a:spLocks/>
          </p:cNvSpPr>
          <p:nvPr/>
        </p:nvSpPr>
        <p:spPr>
          <a:xfrm>
            <a:off x="1330588" y="-24425"/>
            <a:ext cx="7380490" cy="82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is getting zero-suppression to work ..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E53A0-3E71-2D96-380E-D36DAB9BF465}"/>
              </a:ext>
            </a:extLst>
          </p:cNvPr>
          <p:cNvSpPr txBox="1"/>
          <p:nvPr/>
        </p:nvSpPr>
        <p:spPr>
          <a:xfrm>
            <a:off x="2019300" y="5956300"/>
            <a:ext cx="48756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Bright spots are noisy FEEs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maksing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out over time)</a:t>
            </a:r>
          </a:p>
        </p:txBody>
      </p:sp>
    </p:spTree>
    <p:extLst>
      <p:ext uri="{BB962C8B-B14F-4D97-AF65-F5344CB8AC3E}">
        <p14:creationId xmlns:p14="http://schemas.microsoft.com/office/powerpoint/2010/main" val="8821598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34526" y="6431384"/>
            <a:ext cx="153964" cy="135547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2" name="TPC status">
            <a:extLst>
              <a:ext uri="{FF2B5EF4-FFF2-40B4-BE49-F238E27FC236}">
                <a16:creationId xmlns:a16="http://schemas.microsoft.com/office/drawing/2014/main" id="{03E89639-DD40-D600-E09D-4E6FE4962B11}"/>
              </a:ext>
            </a:extLst>
          </p:cNvPr>
          <p:cNvSpPr txBox="1">
            <a:spLocks/>
          </p:cNvSpPr>
          <p:nvPr/>
        </p:nvSpPr>
        <p:spPr>
          <a:xfrm>
            <a:off x="1316750" y="-33447"/>
            <a:ext cx="10457616" cy="825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INTT is going towards running in “Streaming Mode”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680B81D-9A6F-FDC4-9FF8-242AE447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2" y="777058"/>
            <a:ext cx="10595610" cy="58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442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16915</TotalTime>
  <Words>244</Words>
  <Application>Microsoft Office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BNL</vt:lpstr>
      <vt:lpstr>sPHENIX status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June 25, 2024</dc:title>
  <cp:lastModifiedBy>Yip, Kin</cp:lastModifiedBy>
  <cp:revision>175</cp:revision>
  <dcterms:modified xsi:type="dcterms:W3CDTF">2024-07-02T14:54:53Z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