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36" r:id="rId3"/>
    <p:sldId id="337" r:id="rId4"/>
    <p:sldId id="295" r:id="rId5"/>
    <p:sldId id="292" r:id="rId6"/>
    <p:sldId id="331" r:id="rId7"/>
    <p:sldId id="262" r:id="rId8"/>
    <p:sldId id="264" r:id="rId9"/>
    <p:sldId id="265" r:id="rId10"/>
    <p:sldId id="33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EEDE0-298C-4002-AA66-A86C6BA61D5D}" v="92" dt="2024-07-16T16:11:18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Comment Theme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B7-4EF4-9D8C-03A7FA8FE3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B7-4EF4-9D8C-03A7FA8FE3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B7-4EF4-9D8C-03A7FA8FE3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B7-4EF4-9D8C-03A7FA8FE3C2}"/>
              </c:ext>
            </c:extLst>
          </c:dPt>
          <c:cat>
            <c:strRef>
              <c:f>Sheet1!$G$121:$J$121</c:f>
              <c:strCache>
                <c:ptCount val="4"/>
                <c:pt idx="0">
                  <c:v>Physical </c:v>
                </c:pt>
                <c:pt idx="1">
                  <c:v>Administrative Processes</c:v>
                </c:pt>
                <c:pt idx="2">
                  <c:v>Culture</c:v>
                </c:pt>
                <c:pt idx="3">
                  <c:v>Combination</c:v>
                </c:pt>
              </c:strCache>
            </c:strRef>
          </c:cat>
          <c:val>
            <c:numRef>
              <c:f>Sheet1!$G$122:$J$122</c:f>
              <c:numCache>
                <c:formatCode>General</c:formatCode>
                <c:ptCount val="4"/>
                <c:pt idx="0">
                  <c:v>51</c:v>
                </c:pt>
                <c:pt idx="1">
                  <c:v>35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B7-4EF4-9D8C-03A7FA8FE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E0F8D-0D29-41F8-89E0-01F761E624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AE1B9-021D-46B7-AC49-D0F77AFA64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85800"/>
            <a:ext cx="4668838" cy="3502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18013"/>
            <a:ext cx="5070475" cy="4189412"/>
          </a:xfrm>
          <a:noFill/>
          <a:ln/>
        </p:spPr>
        <p:txBody>
          <a:bodyPr/>
          <a:lstStyle/>
          <a:p>
            <a:pPr eaLnBrk="1" hangingPunct="1"/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7979B-8F35-4214-8DE0-5CA552BA3E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4838"/>
            <a:ext cx="5486400" cy="4183062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/>
          </a:p>
          <a:p>
            <a:pPr marL="228600" indent="-228600"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Environmental Management and Recent Feedback</a:t>
            </a:r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BB25-B6C6-1A4F-F2C8-09E95600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Element of Safety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0D67-9DF5-5B70-700F-52465835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Staff Raise Safety Concerns Because Trust Permeates The  Organization: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can’t fix what you don’t understand; staff are encouraged to raise concerns and report problems.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Science leaders create an environment of inquisitiveness as the norm to counteract the tendency of students, postdoctoral fellows, and junior staff to view uncertainty as a sign of professional weakness.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Anyone can respectfully challenge unsafe behavior regardless of his or her position in the organization; these challenges should be accepted graciously as an opportunity to improve.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500" dirty="0"/>
              <a:t>						See BNL Safe Conduct of </a:t>
            </a:r>
            <a:r>
              <a:rPr lang="en-US" sz="1500"/>
              <a:t>Research publication</a:t>
            </a: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9AB17-D6AE-EA2E-76AD-C55064794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882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Management System (EMS)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EMS is:</a:t>
            </a:r>
          </a:p>
          <a:p>
            <a:pPr lvl="1"/>
            <a:r>
              <a:rPr lang="en-US" dirty="0"/>
              <a:t>A structure for managing </a:t>
            </a:r>
            <a:r>
              <a:rPr lang="en-US" b="1" dirty="0"/>
              <a:t>environmental aspects </a:t>
            </a:r>
            <a:r>
              <a:rPr lang="en-US" dirty="0"/>
              <a:t>over which BNL can be expected to have control.</a:t>
            </a:r>
          </a:p>
          <a:p>
            <a:endParaRPr lang="en-US" dirty="0"/>
          </a:p>
          <a:p>
            <a:r>
              <a:rPr lang="en-US" dirty="0"/>
              <a:t>EMS helps BNL:</a:t>
            </a:r>
          </a:p>
          <a:p>
            <a:pPr lvl="1"/>
            <a:r>
              <a:rPr lang="en-US" dirty="0"/>
              <a:t>Manage Risk and Liability</a:t>
            </a:r>
          </a:p>
          <a:p>
            <a:pPr lvl="1"/>
            <a:r>
              <a:rPr lang="en-US" dirty="0"/>
              <a:t>Provide assurance to stakeholders</a:t>
            </a:r>
          </a:p>
          <a:p>
            <a:pPr lvl="1"/>
            <a:r>
              <a:rPr lang="en-US" dirty="0"/>
              <a:t>Promote a positive image to the community</a:t>
            </a:r>
          </a:p>
          <a:p>
            <a:pPr lvl="1"/>
            <a:r>
              <a:rPr lang="en-US" dirty="0"/>
              <a:t>Reduce negative environmental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9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F5D99-8E7D-3FF8-4F66-7311D5DE2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45C3B7-3581-460A-F2CA-FB651D8F4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243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45C3B7-3581-460A-F2CA-FB651D8F40D2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C39531-9BBF-13DA-2983-0D2C3C722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36021"/>
              </p:ext>
            </p:extLst>
          </p:nvPr>
        </p:nvGraphicFramePr>
        <p:xfrm>
          <a:off x="2283013" y="466507"/>
          <a:ext cx="4434540" cy="573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070" imgH="7543800" progId="AcroExch.Document.DC">
                  <p:embed/>
                </p:oleObj>
              </mc:Choice>
              <mc:Fallback>
                <p:oleObj name="Acrobat Document" r:id="rId3" imgW="5829070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C39531-9BBF-13DA-2983-0D2C3C722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013" y="466507"/>
                        <a:ext cx="4434540" cy="5739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30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4518025" cy="955675"/>
          </a:xfrm>
        </p:spPr>
        <p:txBody>
          <a:bodyPr/>
          <a:lstStyle/>
          <a:p>
            <a:pPr eaLnBrk="1" hangingPunct="1"/>
            <a:r>
              <a:rPr lang="en-US" sz="2000" dirty="0"/>
              <a:t>Routine activities that impact the environment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28600" y="1485900"/>
            <a:ext cx="868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57199" y="1066800"/>
            <a:ext cx="51666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Storage, transfer, use and waste handling of oils, chemicals or solvents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Disposal of wastewater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Parts cleaning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Surface coating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Soil Activation/storm water cap maintenance</a:t>
            </a:r>
          </a:p>
          <a:p>
            <a:pPr lvl="1">
              <a:lnSpc>
                <a:spcPct val="80000"/>
              </a:lnSpc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RHIC facility modifications (Peconic River/Tree Maintenance)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Use of electricity and water</a:t>
            </a: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endParaRPr lang="en-US" sz="2100" dirty="0">
              <a:solidFill>
                <a:srgbClr val="000099"/>
              </a:solidFill>
            </a:endParaRPr>
          </a:p>
          <a:p>
            <a:pPr marL="762000" lvl="1" indent="-304800">
              <a:lnSpc>
                <a:spcPct val="80000"/>
              </a:lnSpc>
              <a:buFontTx/>
              <a:buChar char="•"/>
            </a:pPr>
            <a:r>
              <a:rPr lang="en-US" sz="2100" dirty="0">
                <a:solidFill>
                  <a:srgbClr val="000099"/>
                </a:solidFill>
              </a:rPr>
              <a:t>Purchase and use of equipment or materials.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572000" cy="790575"/>
          </a:xfrm>
        </p:spPr>
        <p:txBody>
          <a:bodyPr/>
          <a:lstStyle/>
          <a:p>
            <a:pPr eaLnBrk="1" hangingPunct="1"/>
            <a:r>
              <a:rPr lang="en-US" sz="2000" dirty="0"/>
              <a:t>Environmental aspects of routine activities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162800" cy="4953000"/>
          </a:xfrm>
        </p:spPr>
        <p:txBody>
          <a:bodyPr anchor="ctr"/>
          <a:lstStyle/>
          <a:p>
            <a:r>
              <a:rPr lang="en-US" sz="2000" dirty="0"/>
              <a:t>Regulated Industrial, Hazardous, Radioactive, and Mixed Waste Generation</a:t>
            </a:r>
          </a:p>
          <a:p>
            <a:r>
              <a:rPr lang="en-US" sz="2000" dirty="0"/>
              <a:t>Atmospheric Discharges</a:t>
            </a:r>
          </a:p>
          <a:p>
            <a:r>
              <a:rPr lang="en-US" sz="2000" dirty="0"/>
              <a:t>Liquid (wastewater) Discharges</a:t>
            </a:r>
          </a:p>
          <a:p>
            <a:r>
              <a:rPr lang="en-US" sz="2000" dirty="0"/>
              <a:t>Storage or Use of Chemical or Radioactive Materials</a:t>
            </a:r>
          </a:p>
          <a:p>
            <a:r>
              <a:rPr lang="en-US" sz="2000" dirty="0"/>
              <a:t>Water Consumption </a:t>
            </a:r>
          </a:p>
          <a:p>
            <a:r>
              <a:rPr lang="en-US" sz="2000" dirty="0"/>
              <a:t>Power Consumption</a:t>
            </a:r>
          </a:p>
          <a:p>
            <a:r>
              <a:rPr lang="en-US" sz="2000" dirty="0"/>
              <a:t>Historical/Cultural Resources</a:t>
            </a:r>
          </a:p>
          <a:p>
            <a:r>
              <a:rPr lang="en-US" sz="2000" dirty="0"/>
              <a:t>Sensitive/Endangered Species and Sensitive Habitats </a:t>
            </a:r>
          </a:p>
          <a:p>
            <a:r>
              <a:rPr lang="en-US" sz="2000" dirty="0"/>
              <a:t>Historical Contamination</a:t>
            </a:r>
          </a:p>
          <a:p>
            <a:r>
              <a:rPr lang="en-US" sz="2000" dirty="0"/>
              <a:t>Soil Activation</a:t>
            </a:r>
          </a:p>
          <a:p>
            <a:r>
              <a:rPr lang="en-US" sz="2000" dirty="0"/>
              <a:t>Environmentally Preferable Purchasing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79400" y="88900"/>
            <a:ext cx="4800600" cy="685800"/>
          </a:xfrm>
        </p:spPr>
        <p:txBody>
          <a:bodyPr/>
          <a:lstStyle/>
          <a:p>
            <a:pPr eaLnBrk="1" hangingPunct="1"/>
            <a:r>
              <a:rPr lang="en-US" sz="2000" dirty="0"/>
              <a:t>Our responsibilities with regard to environmental management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92100" y="1143000"/>
            <a:ext cx="5943600" cy="528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99"/>
                </a:solidFill>
              </a:rPr>
              <a:t>Comply</a:t>
            </a:r>
            <a:r>
              <a:rPr lang="en-US" sz="2000" dirty="0">
                <a:solidFill>
                  <a:srgbClr val="000099"/>
                </a:solidFill>
              </a:rPr>
              <a:t> with Laboratory policies, standards, procedures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99"/>
                </a:solidFill>
              </a:rPr>
              <a:t>Identify and understand </a:t>
            </a:r>
            <a:r>
              <a:rPr lang="en-US" sz="2000" dirty="0">
                <a:solidFill>
                  <a:srgbClr val="000099"/>
                </a:solidFill>
              </a:rPr>
              <a:t>the environmental risk and impact of </a:t>
            </a:r>
            <a:r>
              <a:rPr lang="en-US" sz="2000" b="1" dirty="0">
                <a:solidFill>
                  <a:srgbClr val="000099"/>
                </a:solidFill>
              </a:rPr>
              <a:t>your</a:t>
            </a:r>
            <a:r>
              <a:rPr lang="en-US" sz="2000" dirty="0">
                <a:solidFill>
                  <a:srgbClr val="000099"/>
                </a:solidFill>
              </a:rPr>
              <a:t> work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99"/>
                </a:solidFill>
              </a:rPr>
              <a:t>Provide</a:t>
            </a:r>
            <a:r>
              <a:rPr lang="en-US" sz="2000" dirty="0">
                <a:solidFill>
                  <a:srgbClr val="000099"/>
                </a:solidFill>
              </a:rPr>
              <a:t> input on controls/work practices to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minimize risk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99"/>
                </a:solidFill>
              </a:rPr>
              <a:t>Apply</a:t>
            </a:r>
            <a:r>
              <a:rPr lang="en-US" sz="2000" dirty="0">
                <a:solidFill>
                  <a:srgbClr val="000099"/>
                </a:solidFill>
              </a:rPr>
              <a:t> pollution prevention/waste minimization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techniques to your work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99"/>
                </a:solidFill>
              </a:rPr>
              <a:t>Report</a:t>
            </a:r>
            <a:r>
              <a:rPr lang="en-US" sz="2000" dirty="0">
                <a:solidFill>
                  <a:srgbClr val="000099"/>
                </a:solidFill>
              </a:rPr>
              <a:t>  spills, emergency situations, alarms, as appropriate by calling x2222 or 911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Your Environmental Compliance Representative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ESHQ Division’s: </a:t>
            </a:r>
            <a:r>
              <a:rPr lang="en-US" sz="2000" b="1" u="sng" dirty="0">
                <a:solidFill>
                  <a:srgbClr val="000099"/>
                </a:solidFill>
              </a:rPr>
              <a:t>Bob Metz</a:t>
            </a:r>
          </a:p>
          <a:p>
            <a:pPr lvl="1">
              <a:lnSpc>
                <a:spcPct val="80000"/>
              </a:lnSpc>
            </a:pPr>
            <a:endParaRPr lang="en-US" sz="2000" b="1" u="sng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Your Environmental Management Representative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99"/>
                </a:solidFill>
              </a:rPr>
              <a:t>C-AD ESH Manager: </a:t>
            </a:r>
            <a:r>
              <a:rPr lang="en-US" sz="2000" b="1" u="sng" dirty="0">
                <a:solidFill>
                  <a:srgbClr val="000099"/>
                </a:solidFill>
              </a:rPr>
              <a:t>Frank Craner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591F-BDC3-E545-5C4A-EAE637B5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Day of Refection Feedback Received from C-AD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3175-8FA0-9AE0-5183-8AFC1F574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64B8CC-6D12-0F68-BD4A-62BD657CB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2629"/>
              </p:ext>
            </p:extLst>
          </p:nvPr>
        </p:nvGraphicFramePr>
        <p:xfrm>
          <a:off x="428625" y="1825625"/>
          <a:ext cx="828675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27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880B-9AF1-0885-1CC4-DAA77BF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Received Related to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997AD-1DC8-729B-F3FC-63955251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Perception of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 of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Understanding of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Communication/Rumors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 of Safety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Balance between Safety of Individual and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4499-0524-11E2-84BD-F9E322FF7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762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331F-14E8-EC20-CEFE-025DE9B1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Efforts To Improve…	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522FB7-E9CF-D767-3394-D468564CE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54844"/>
              </p:ext>
            </p:extLst>
          </p:nvPr>
        </p:nvGraphicFramePr>
        <p:xfrm>
          <a:off x="428625" y="1825625"/>
          <a:ext cx="828675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3518039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074345305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31654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(Facility and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Administrative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1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Procedures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7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Addressing Daily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Ensuring Consistency with Lab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 of the ESH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64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Readiness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Conduct of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2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9757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7B058-939C-1986-615F-CF4745CEF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10741096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7778</TotalTime>
  <Words>451</Words>
  <Application>Microsoft Office PowerPoint</Application>
  <PresentationFormat>On-screen Show (4:3)</PresentationFormat>
  <Paragraphs>99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BNL</vt:lpstr>
      <vt:lpstr>Acrobat Document</vt:lpstr>
      <vt:lpstr>TAKE FIVE for Safety- Environmental Management and Recent Feedback</vt:lpstr>
      <vt:lpstr>Environmental Management System (EMS)</vt:lpstr>
      <vt:lpstr>PowerPoint Presentation</vt:lpstr>
      <vt:lpstr>Routine activities that impact the environment</vt:lpstr>
      <vt:lpstr>Environmental aspects of routine activities</vt:lpstr>
      <vt:lpstr>Our responsibilities with regard to environmental management</vt:lpstr>
      <vt:lpstr>DOE Day of Refection Feedback Received from C-AD Groups</vt:lpstr>
      <vt:lpstr>Comments Received Related to Culture</vt:lpstr>
      <vt:lpstr>Efforts To Improve… </vt:lpstr>
      <vt:lpstr>An Element of Safety Culture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48</cp:revision>
  <cp:lastPrinted>2023-07-18T16:26:11Z</cp:lastPrinted>
  <dcterms:created xsi:type="dcterms:W3CDTF">2021-06-07T15:08:31Z</dcterms:created>
  <dcterms:modified xsi:type="dcterms:W3CDTF">2024-07-16T16:37:12Z</dcterms:modified>
  <cp:category/>
</cp:coreProperties>
</file>