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56" r:id="rId5"/>
    <p:sldId id="260" r:id="rId6"/>
    <p:sldId id="1603" r:id="rId7"/>
    <p:sldId id="1604" r:id="rId8"/>
    <p:sldId id="1597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66"/>
    <a:srgbClr val="EE9F12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25" autoAdjust="0"/>
  </p:normalViewPr>
  <p:slideViewPr>
    <p:cSldViewPr snapToGrid="0">
      <p:cViewPr varScale="1">
        <p:scale>
          <a:sx n="80" d="100"/>
          <a:sy n="80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6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5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1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813174" y="2227481"/>
            <a:ext cx="10334626" cy="1947461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813174" y="5658929"/>
            <a:ext cx="10334626" cy="7461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July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813174" y="3939468"/>
            <a:ext cx="10334626" cy="12596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88B72-A781-1CF5-8AD5-9EDBF0B53CB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27364-A28F-230A-3BBC-9CF0EC97C7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4" name="TPC status">
            <a:extLst>
              <a:ext uri="{FF2B5EF4-FFF2-40B4-BE49-F238E27FC236}">
                <a16:creationId xmlns:a16="http://schemas.microsoft.com/office/drawing/2014/main" id="{04CEE190-A2C5-C483-09EA-25E944D9B152}"/>
              </a:ext>
            </a:extLst>
          </p:cNvPr>
          <p:cNvSpPr txBox="1">
            <a:spLocks/>
          </p:cNvSpPr>
          <p:nvPr/>
        </p:nvSpPr>
        <p:spPr>
          <a:xfrm>
            <a:off x="246983" y="-93468"/>
            <a:ext cx="6671175" cy="117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50000"/>
              </a:lnSpc>
            </a:pPr>
            <a:endParaRPr lang="en-US"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8;p21">
            <a:extLst>
              <a:ext uri="{FF2B5EF4-FFF2-40B4-BE49-F238E27FC236}">
                <a16:creationId xmlns:a16="http://schemas.microsoft.com/office/drawing/2014/main" id="{39F605F5-5F9A-882E-3F88-918404B033D7}"/>
              </a:ext>
            </a:extLst>
          </p:cNvPr>
          <p:cNvSpPr txBox="1">
            <a:spLocks/>
          </p:cNvSpPr>
          <p:nvPr/>
        </p:nvSpPr>
        <p:spPr>
          <a:xfrm>
            <a:off x="126962" y="112666"/>
            <a:ext cx="6519324" cy="658892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2144"/>
            </a:pP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Flowing isobutane in TPC of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endParaRPr lang="en-US" sz="27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2144"/>
            </a:pP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Agreement to implement the July 12 version of the USI.</a:t>
            </a:r>
            <a:endParaRPr lang="en-US" sz="2700" b="0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will be an AESRC review tomorrow and after that,  </a:t>
            </a:r>
            <a:r>
              <a:rPr lang="en-US" sz="27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USI would be ready for signatures.</a:t>
            </a: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are also updating  procedures, alarm instructions and necessary training. </a:t>
            </a: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7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alkthrough will be scheduled in consultation with AESRC.</a:t>
            </a: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Target date for operation: earlier next week.</a:t>
            </a:r>
            <a:endParaRPr lang="en-US" sz="2700" b="0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C82DC-4981-11F7-518B-35023F347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221" y="1387"/>
            <a:ext cx="5650933" cy="69783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7EBA97-97E5-E70F-A0E3-D7AFF9E61B83}"/>
              </a:ext>
            </a:extLst>
          </p:cNvPr>
          <p:cNvSpPr/>
          <p:nvPr/>
        </p:nvSpPr>
        <p:spPr>
          <a:xfrm>
            <a:off x="10058400" y="1000159"/>
            <a:ext cx="1750979" cy="192024"/>
          </a:xfrm>
          <a:prstGeom prst="rect">
            <a:avLst/>
          </a:prstGeom>
          <a:solidFill>
            <a:srgbClr val="FFFF00">
              <a:alpha val="3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7D80C9-6D3E-6AF5-1B34-C030F1DC08EB}"/>
              </a:ext>
            </a:extLst>
          </p:cNvPr>
          <p:cNvSpPr/>
          <p:nvPr/>
        </p:nvSpPr>
        <p:spPr>
          <a:xfrm>
            <a:off x="7246555" y="1184979"/>
            <a:ext cx="837130" cy="164592"/>
          </a:xfrm>
          <a:prstGeom prst="rect">
            <a:avLst/>
          </a:prstGeom>
          <a:solidFill>
            <a:srgbClr val="FFFF00">
              <a:alpha val="36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2892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27364-A28F-230A-3BBC-9CF0EC97C7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2" name="Google Shape;108;p21">
            <a:extLst>
              <a:ext uri="{FF2B5EF4-FFF2-40B4-BE49-F238E27FC236}">
                <a16:creationId xmlns:a16="http://schemas.microsoft.com/office/drawing/2014/main" id="{E42ACA02-4AFB-FAE2-8BAD-3C90A244CF30}"/>
              </a:ext>
            </a:extLst>
          </p:cNvPr>
          <p:cNvSpPr txBox="1">
            <a:spLocks/>
          </p:cNvSpPr>
          <p:nvPr/>
        </p:nvSpPr>
        <p:spPr>
          <a:xfrm>
            <a:off x="243196" y="3005090"/>
            <a:ext cx="11948804" cy="378481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are implementing the above controls necessary for </a:t>
            </a:r>
            <a:r>
              <a:rPr lang="en-US" sz="27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27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flow isobutane from the Gas Mixing House to the IR.</a:t>
            </a:r>
          </a:p>
          <a:p>
            <a:pPr marL="495300" lvl="1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firmware and software implementation/changes are done by an outside company as well as a BNL software engineer.</a:t>
            </a:r>
          </a:p>
          <a:p>
            <a:pPr marL="0" indent="0" defTabSz="612648" hangingPunct="1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Fans in the isobutane shed and the Gas Mixing House are being restored.</a:t>
            </a:r>
            <a:endParaRPr lang="en-US" sz="27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Ventilation in the IR bore (~ inside Magnet doors) needs to be maintained continuously.</a:t>
            </a:r>
            <a:endParaRPr lang="en-US" sz="27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05272533-CA58-F476-38C5-1ED2F7E56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10" y="-34244"/>
            <a:ext cx="10306556" cy="311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0849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27364-A28F-230A-3BBC-9CF0EC97C7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2" name="Google Shape;108;p21">
            <a:extLst>
              <a:ext uri="{FF2B5EF4-FFF2-40B4-BE49-F238E27FC236}">
                <a16:creationId xmlns:a16="http://schemas.microsoft.com/office/drawing/2014/main" id="{E42ACA02-4AFB-FAE2-8BAD-3C90A244CF30}"/>
              </a:ext>
            </a:extLst>
          </p:cNvPr>
          <p:cNvSpPr txBox="1">
            <a:spLocks/>
          </p:cNvSpPr>
          <p:nvPr/>
        </p:nvSpPr>
        <p:spPr>
          <a:xfrm>
            <a:off x="196991" y="889118"/>
            <a:ext cx="11861649" cy="582219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5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 trigger firmware for Photon/Jet trigger looks good,</a:t>
            </a: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2144"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7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hich is now well verified via offline by multiple people.</a:t>
            </a: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New MBD calibrations now enables “MBDNS&gt;=1, </a:t>
            </a:r>
            <a:br>
              <a:rPr lang="en-US" sz="27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vertex &lt; 10 cm selection”.</a:t>
            </a: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endParaRPr lang="en-US" sz="2700" b="0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Now taking data at high rates for all detectors, </a:t>
            </a:r>
            <a:r>
              <a:rPr lang="en-US" sz="27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br>
              <a:rPr lang="en-US" sz="27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L1 / timing variations are causing (new) problems for </a:t>
            </a:r>
            <a:br>
              <a:rPr lang="en-US" sz="27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triggers, which are being resolved.</a:t>
            </a: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lvl="1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Uptime &gt; 60%</a:t>
            </a: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2144"/>
            </a:pP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Though not being able to use the gas chamber, TPC colleagues continue to test zero-suppression firmware/electronics.</a:t>
            </a: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2098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2098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2098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2098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without using the gas, TPC colleagues continue to test zero-suppression.</a:t>
            </a:r>
          </a:p>
          <a:p>
            <a:pPr marL="274320" lvl="1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 sz="2144"/>
            </a:pPr>
            <a:endParaRPr lang="en-US" sz="27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8;p21">
            <a:extLst>
              <a:ext uri="{FF2B5EF4-FFF2-40B4-BE49-F238E27FC236}">
                <a16:creationId xmlns:a16="http://schemas.microsoft.com/office/drawing/2014/main" id="{6BFF37BD-F184-A31F-881A-443F57D5C5B7}"/>
              </a:ext>
            </a:extLst>
          </p:cNvPr>
          <p:cNvSpPr txBox="1">
            <a:spLocks/>
          </p:cNvSpPr>
          <p:nvPr/>
        </p:nvSpPr>
        <p:spPr>
          <a:xfrm>
            <a:off x="272366" y="102939"/>
            <a:ext cx="7782137" cy="73364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2144"/>
            </a:pP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Physics Running</a:t>
            </a:r>
            <a:endParaRPr lang="en-US" sz="27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2144"/>
            </a:pP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7E31A5-533B-1E9B-12C3-4EC8B1AA7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449" y="146685"/>
            <a:ext cx="4191000" cy="404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78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4" name="TPC status">
            <a:extLst>
              <a:ext uri="{FF2B5EF4-FFF2-40B4-BE49-F238E27FC236}">
                <a16:creationId xmlns:a16="http://schemas.microsoft.com/office/drawing/2014/main" id="{04CEE190-A2C5-C483-09EA-25E944D9B152}"/>
              </a:ext>
            </a:extLst>
          </p:cNvPr>
          <p:cNvSpPr txBox="1">
            <a:spLocks/>
          </p:cNvSpPr>
          <p:nvPr/>
        </p:nvSpPr>
        <p:spPr>
          <a:xfrm>
            <a:off x="168445" y="-62832"/>
            <a:ext cx="11921261" cy="1302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Newest luminosity curves </a:t>
            </a:r>
            <a:b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F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ull physics program is based on sampling at least 45/pb for |z| &lt; 10 cm.)</a:t>
            </a:r>
            <a:endParaRPr lang="en-US" sz="2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27364-A28F-230A-3BBC-9CF0EC97C7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06718" y="6623895"/>
            <a:ext cx="153964" cy="135547"/>
          </a:xfrm>
        </p:spPr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3B21E-F2BE-D053-AC81-4896ED7B1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337" y="1220578"/>
            <a:ext cx="9548831" cy="534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957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3" ma:contentTypeDescription="Create a new document." ma:contentTypeScope="" ma:versionID="c64e1d17e88f2b7efb4dea87ed51cde5">
  <xsd:schema xmlns:xsd="http://www.w3.org/2001/XMLSchema" xmlns:xs="http://www.w3.org/2001/XMLSchema" xmlns:p="http://schemas.microsoft.com/office/2006/metadata/properties" xmlns:ns2="46d32cf5-67aa-4169-8b5a-b88b5954077c" xmlns:ns3="a15366be-a11d-406f-97c0-25efe51bccc8" targetNamespace="http://schemas.microsoft.com/office/2006/metadata/properties" ma:root="true" ma:fieldsID="8c1823be4573f49d13bfd99609298735" ns2:_="" ns3:_="">
    <xsd:import namespace="46d32cf5-67aa-4169-8b5a-b88b5954077c"/>
    <xsd:import namespace="a15366be-a11d-406f-97c0-25efe51bc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7FC6D0-1318-4919-89B5-CF65DF79CEF6}">
  <ds:schemaRefs>
    <ds:schemaRef ds:uri="http://schemas.microsoft.com/office/2006/metadata/properties"/>
    <ds:schemaRef ds:uri="http://schemas.microsoft.com/office/infopath/2007/PartnerControls"/>
    <ds:schemaRef ds:uri="46d32cf5-67aa-4169-8b5a-b88b5954077c"/>
  </ds:schemaRefs>
</ds:datastoreItem>
</file>

<file path=customXml/itemProps3.xml><?xml version="1.0" encoding="utf-8"?>
<ds:datastoreItem xmlns:ds="http://schemas.openxmlformats.org/officeDocument/2006/customXml" ds:itemID="{C717D499-D297-406A-B54B-E48C4AD09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18306</TotalTime>
  <Words>312</Words>
  <Application>Microsoft Office PowerPoint</Application>
  <PresentationFormat>Widescreen</PresentationFormat>
  <Paragraphs>39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BNL</vt:lpstr>
      <vt:lpstr>sPHENIX status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June 25, 2024</dc:title>
  <cp:lastModifiedBy>Yip, Kin</cp:lastModifiedBy>
  <cp:revision>187</cp:revision>
  <dcterms:modified xsi:type="dcterms:W3CDTF">2024-07-16T15:59:55Z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</Properties>
</file>