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350" r:id="rId5"/>
    <p:sldId id="352" r:id="rId6"/>
    <p:sldId id="351" r:id="rId7"/>
    <p:sldId id="353" r:id="rId8"/>
    <p:sldId id="318" r:id="rId9"/>
    <p:sldId id="345" r:id="rId10"/>
    <p:sldId id="339" r:id="rId11"/>
    <p:sldId id="306" r:id="rId12"/>
    <p:sldId id="303" r:id="rId13"/>
    <p:sldId id="331" r:id="rId14"/>
    <p:sldId id="354" r:id="rId15"/>
    <p:sldId id="304" r:id="rId16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E1857-C244-4ACB-8CB2-F839908C4DDA}" v="25" dt="2024-07-16T15:38:05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619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ylor, Christopher E" userId="20928a99-32da-4649-a69c-3ef784adbb1c" providerId="ADAL" clId="{91BE1857-C244-4ACB-8CB2-F839908C4DDA}"/>
    <pc:docChg chg="undo custSel modSld">
      <pc:chgData name="Naylor, Christopher E" userId="20928a99-32da-4649-a69c-3ef784adbb1c" providerId="ADAL" clId="{91BE1857-C244-4ACB-8CB2-F839908C4DDA}" dt="2024-07-16T16:43:49.115" v="2724" actId="20577"/>
      <pc:docMkLst>
        <pc:docMk/>
      </pc:docMkLst>
      <pc:sldChg chg="modSp mod">
        <pc:chgData name="Naylor, Christopher E" userId="20928a99-32da-4649-a69c-3ef784adbb1c" providerId="ADAL" clId="{91BE1857-C244-4ACB-8CB2-F839908C4DDA}" dt="2024-07-16T16:43:49.115" v="2724" actId="20577"/>
        <pc:sldMkLst>
          <pc:docMk/>
          <pc:sldMk cId="3919863926" sldId="306"/>
        </pc:sldMkLst>
        <pc:spChg chg="mod">
          <ac:chgData name="Naylor, Christopher E" userId="20928a99-32da-4649-a69c-3ef784adbb1c" providerId="ADAL" clId="{91BE1857-C244-4ACB-8CB2-F839908C4DDA}" dt="2024-07-16T16:43:49.115" v="2724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Naylor, Christopher E" userId="20928a99-32da-4649-a69c-3ef784adbb1c" providerId="ADAL" clId="{91BE1857-C244-4ACB-8CB2-F839908C4DDA}" dt="2024-07-16T15:00:01.859" v="170" actId="20577"/>
        <pc:sldMkLst>
          <pc:docMk/>
          <pc:sldMk cId="1351841527" sldId="318"/>
        </pc:sldMkLst>
        <pc:spChg chg="mod">
          <ac:chgData name="Naylor, Christopher E" userId="20928a99-32da-4649-a69c-3ef784adbb1c" providerId="ADAL" clId="{91BE1857-C244-4ACB-8CB2-F839908C4DDA}" dt="2024-07-16T15:00:01.859" v="170" actId="20577"/>
          <ac:spMkLst>
            <pc:docMk/>
            <pc:sldMk cId="1351841527" sldId="318"/>
            <ac:spMk id="4" creationId="{40F1692A-327B-4A38-A46D-758905412178}"/>
          </ac:spMkLst>
        </pc:spChg>
        <pc:picChg chg="del">
          <ac:chgData name="Naylor, Christopher E" userId="20928a99-32da-4649-a69c-3ef784adbb1c" providerId="ADAL" clId="{91BE1857-C244-4ACB-8CB2-F839908C4DDA}" dt="2024-07-16T14:49:36.003" v="24" actId="478"/>
          <ac:picMkLst>
            <pc:docMk/>
            <pc:sldMk cId="1351841527" sldId="318"/>
            <ac:picMk id="6" creationId="{EC404709-4BE0-CA7D-54FF-F985C59C67F0}"/>
          </ac:picMkLst>
        </pc:picChg>
        <pc:picChg chg="del">
          <ac:chgData name="Naylor, Christopher E" userId="20928a99-32da-4649-a69c-3ef784adbb1c" providerId="ADAL" clId="{91BE1857-C244-4ACB-8CB2-F839908C4DDA}" dt="2024-07-16T14:49:14.493" v="22" actId="478"/>
          <ac:picMkLst>
            <pc:docMk/>
            <pc:sldMk cId="1351841527" sldId="318"/>
            <ac:picMk id="7" creationId="{8BC48A7C-F934-634F-5F5F-B2DA2D257F17}"/>
          </ac:picMkLst>
        </pc:picChg>
        <pc:picChg chg="add mod">
          <ac:chgData name="Naylor, Christopher E" userId="20928a99-32da-4649-a69c-3ef784adbb1c" providerId="ADAL" clId="{91BE1857-C244-4ACB-8CB2-F839908C4DDA}" dt="2024-07-16T14:49:52.882" v="26" actId="14100"/>
          <ac:picMkLst>
            <pc:docMk/>
            <pc:sldMk cId="1351841527" sldId="318"/>
            <ac:picMk id="8" creationId="{9A9568EA-2E23-7339-285B-45401FDA9929}"/>
          </ac:picMkLst>
        </pc:picChg>
      </pc:sldChg>
      <pc:sldChg chg="addSp modSp mod">
        <pc:chgData name="Naylor, Christopher E" userId="20928a99-32da-4649-a69c-3ef784adbb1c" providerId="ADAL" clId="{91BE1857-C244-4ACB-8CB2-F839908C4DDA}" dt="2024-07-16T15:37:12.574" v="483" actId="20577"/>
        <pc:sldMkLst>
          <pc:docMk/>
          <pc:sldMk cId="1039228555" sldId="331"/>
        </pc:sldMkLst>
        <pc:spChg chg="mod">
          <ac:chgData name="Naylor, Christopher E" userId="20928a99-32da-4649-a69c-3ef784adbb1c" providerId="ADAL" clId="{91BE1857-C244-4ACB-8CB2-F839908C4DDA}" dt="2024-07-16T15:37:12.574" v="483" actId="20577"/>
          <ac:spMkLst>
            <pc:docMk/>
            <pc:sldMk cId="1039228555" sldId="331"/>
            <ac:spMk id="4" creationId="{CAF22EB0-2989-43E0-6816-F2311EC3F0E3}"/>
          </ac:spMkLst>
        </pc:spChg>
        <pc:graphicFrameChg chg="add mod">
          <ac:chgData name="Naylor, Christopher E" userId="20928a99-32da-4649-a69c-3ef784adbb1c" providerId="ADAL" clId="{91BE1857-C244-4ACB-8CB2-F839908C4DDA}" dt="2024-07-16T15:36:36.078" v="481" actId="14100"/>
          <ac:graphicFrameMkLst>
            <pc:docMk/>
            <pc:sldMk cId="1039228555" sldId="331"/>
            <ac:graphicFrameMk id="2" creationId="{00000000-0008-0000-0500-0000C7FE2900}"/>
          </ac:graphicFrameMkLst>
        </pc:graphicFrameChg>
      </pc:sldChg>
      <pc:sldChg chg="addSp delSp modSp mod">
        <pc:chgData name="Naylor, Christopher E" userId="20928a99-32da-4649-a69c-3ef784adbb1c" providerId="ADAL" clId="{91BE1857-C244-4ACB-8CB2-F839908C4DDA}" dt="2024-07-16T16:40:41.661" v="2680" actId="20577"/>
        <pc:sldMkLst>
          <pc:docMk/>
          <pc:sldMk cId="1336046822" sldId="339"/>
        </pc:sldMkLst>
        <pc:spChg chg="del mod">
          <ac:chgData name="Naylor, Christopher E" userId="20928a99-32da-4649-a69c-3ef784adbb1c" providerId="ADAL" clId="{91BE1857-C244-4ACB-8CB2-F839908C4DDA}" dt="2024-07-16T16:09:42.161" v="978" actId="478"/>
          <ac:spMkLst>
            <pc:docMk/>
            <pc:sldMk cId="1336046822" sldId="339"/>
            <ac:spMk id="6" creationId="{A1D0ED99-E705-BF9B-1FAE-B45059A20762}"/>
          </ac:spMkLst>
        </pc:spChg>
        <pc:spChg chg="mod">
          <ac:chgData name="Naylor, Christopher E" userId="20928a99-32da-4649-a69c-3ef784adbb1c" providerId="ADAL" clId="{91BE1857-C244-4ACB-8CB2-F839908C4DDA}" dt="2024-07-16T16:40:41.661" v="2680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Naylor, Christopher E" userId="20928a99-32da-4649-a69c-3ef784adbb1c" providerId="ADAL" clId="{91BE1857-C244-4ACB-8CB2-F839908C4DDA}" dt="2024-07-16T16:05:05.116" v="968" actId="478"/>
          <ac:picMkLst>
            <pc:docMk/>
            <pc:sldMk cId="1336046822" sldId="339"/>
            <ac:picMk id="5" creationId="{D6D3A15B-E903-38F6-1E50-9648416CDB84}"/>
          </ac:picMkLst>
        </pc:picChg>
        <pc:picChg chg="add mod">
          <ac:chgData name="Naylor, Christopher E" userId="20928a99-32da-4649-a69c-3ef784adbb1c" providerId="ADAL" clId="{91BE1857-C244-4ACB-8CB2-F839908C4DDA}" dt="2024-07-16T16:04:54.292" v="967" actId="14100"/>
          <ac:picMkLst>
            <pc:docMk/>
            <pc:sldMk cId="1336046822" sldId="339"/>
            <ac:picMk id="7" creationId="{F8C13991-E6AD-A4C4-E597-D55FA9653146}"/>
          </ac:picMkLst>
        </pc:picChg>
        <pc:picChg chg="del">
          <ac:chgData name="Naylor, Christopher E" userId="20928a99-32da-4649-a69c-3ef784adbb1c" providerId="ADAL" clId="{91BE1857-C244-4ACB-8CB2-F839908C4DDA}" dt="2024-07-16T16:05:10.380" v="969" actId="478"/>
          <ac:picMkLst>
            <pc:docMk/>
            <pc:sldMk cId="1336046822" sldId="339"/>
            <ac:picMk id="8" creationId="{66728B4E-C479-15C9-C8F6-C773EC29EEF5}"/>
          </ac:picMkLst>
        </pc:picChg>
      </pc:sldChg>
      <pc:sldChg chg="addSp modSp mod">
        <pc:chgData name="Naylor, Christopher E" userId="20928a99-32da-4649-a69c-3ef784adbb1c" providerId="ADAL" clId="{91BE1857-C244-4ACB-8CB2-F839908C4DDA}" dt="2024-07-16T15:33:09.462" v="473" actId="27918"/>
        <pc:sldMkLst>
          <pc:docMk/>
          <pc:sldMk cId="1973591361" sldId="345"/>
        </pc:sldMkLst>
        <pc:spChg chg="mod">
          <ac:chgData name="Naylor, Christopher E" userId="20928a99-32da-4649-a69c-3ef784adbb1c" providerId="ADAL" clId="{91BE1857-C244-4ACB-8CB2-F839908C4DDA}" dt="2024-07-16T15:21:06.098" v="449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Naylor, Christopher E" userId="20928a99-32da-4649-a69c-3ef784adbb1c" providerId="ADAL" clId="{91BE1857-C244-4ACB-8CB2-F839908C4DDA}" dt="2024-07-16T15:14:13.994" v="200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Naylor, Christopher E" userId="20928a99-32da-4649-a69c-3ef784adbb1c" providerId="ADAL" clId="{91BE1857-C244-4ACB-8CB2-F839908C4DDA}" dt="2024-07-16T15:22:39.600" v="455" actId="6549"/>
          <ac:spMkLst>
            <pc:docMk/>
            <pc:sldMk cId="1973591361" sldId="345"/>
            <ac:spMk id="7" creationId="{DDAD2342-837F-44BE-A9A7-5BCD33A79969}"/>
          </ac:spMkLst>
        </pc:spChg>
        <pc:graphicFrameChg chg="add mod">
          <ac:chgData name="Naylor, Christopher E" userId="20928a99-32da-4649-a69c-3ef784adbb1c" providerId="ADAL" clId="{91BE1857-C244-4ACB-8CB2-F839908C4DDA}" dt="2024-07-16T15:13:20.888" v="190" actId="14100"/>
          <ac:graphicFrameMkLst>
            <pc:docMk/>
            <pc:sldMk cId="1973591361" sldId="345"/>
            <ac:graphicFrameMk id="5" creationId="{2E669663-57BE-4B84-9215-4E26DBC07AE0}"/>
          </ac:graphicFrameMkLst>
        </pc:graphicFrameChg>
      </pc:sldChg>
      <pc:sldChg chg="addSp delSp modSp mod modShow">
        <pc:chgData name="Naylor, Christopher E" userId="20928a99-32da-4649-a69c-3ef784adbb1c" providerId="ADAL" clId="{91BE1857-C244-4ACB-8CB2-F839908C4DDA}" dt="2024-07-16T14:33:23.843" v="8" actId="729"/>
        <pc:sldMkLst>
          <pc:docMk/>
          <pc:sldMk cId="1944812819" sldId="350"/>
        </pc:sldMkLst>
        <pc:graphicFrameChg chg="add mod">
          <ac:chgData name="Naylor, Christopher E" userId="20928a99-32da-4649-a69c-3ef784adbb1c" providerId="ADAL" clId="{91BE1857-C244-4ACB-8CB2-F839908C4DDA}" dt="2024-07-16T14:32:29.502" v="6" actId="14100"/>
          <ac:graphicFrameMkLst>
            <pc:docMk/>
            <pc:sldMk cId="1944812819" sldId="350"/>
            <ac:graphicFrameMk id="2" creationId="{00000000-0008-0000-0000-000047AAD500}"/>
          </ac:graphicFrameMkLst>
        </pc:graphicFrameChg>
        <pc:graphicFrameChg chg="del">
          <ac:chgData name="Naylor, Christopher E" userId="20928a99-32da-4649-a69c-3ef784adbb1c" providerId="ADAL" clId="{91BE1857-C244-4ACB-8CB2-F839908C4DDA}" dt="2024-07-16T14:32:08.681" v="3" actId="478"/>
          <ac:graphicFrameMkLst>
            <pc:docMk/>
            <pc:sldMk cId="1944812819" sldId="350"/>
            <ac:graphicFrameMk id="4" creationId="{00000000-0008-0000-0000-000047AAD500}"/>
          </ac:graphicFrameMkLst>
        </pc:graphicFrameChg>
      </pc:sldChg>
      <pc:sldChg chg="addSp delSp modSp mod modShow">
        <pc:chgData name="Naylor, Christopher E" userId="20928a99-32da-4649-a69c-3ef784adbb1c" providerId="ADAL" clId="{91BE1857-C244-4ACB-8CB2-F839908C4DDA}" dt="2024-07-16T15:33:09.458" v="472" actId="27918"/>
        <pc:sldMkLst>
          <pc:docMk/>
          <pc:sldMk cId="2557473662" sldId="351"/>
        </pc:sldMkLst>
        <pc:graphicFrameChg chg="add mod">
          <ac:chgData name="Naylor, Christopher E" userId="20928a99-32da-4649-a69c-3ef784adbb1c" providerId="ADAL" clId="{91BE1857-C244-4ACB-8CB2-F839908C4DDA}" dt="2024-07-16T14:35:21.477" v="17" actId="14100"/>
          <ac:graphicFrameMkLst>
            <pc:docMk/>
            <pc:sldMk cId="2557473662" sldId="351"/>
            <ac:graphicFrameMk id="2" creationId="{00000000-0008-0000-0000-000048AAD500}"/>
          </ac:graphicFrameMkLst>
        </pc:graphicFrameChg>
        <pc:graphicFrameChg chg="del">
          <ac:chgData name="Naylor, Christopher E" userId="20928a99-32da-4649-a69c-3ef784adbb1c" providerId="ADAL" clId="{91BE1857-C244-4ACB-8CB2-F839908C4DDA}" dt="2024-07-16T14:33:38.557" v="9" actId="478"/>
          <ac:graphicFrameMkLst>
            <pc:docMk/>
            <pc:sldMk cId="2557473662" sldId="351"/>
            <ac:graphicFrameMk id="4" creationId="{00000000-0008-0000-0000-000048AAD500}"/>
          </ac:graphicFrameMkLst>
        </pc:graphicFrameChg>
      </pc:sldChg>
      <pc:sldChg chg="mod modShow">
        <pc:chgData name="Naylor, Christopher E" userId="20928a99-32da-4649-a69c-3ef784adbb1c" providerId="ADAL" clId="{91BE1857-C244-4ACB-8CB2-F839908C4DDA}" dt="2024-07-16T14:33:10.422" v="7" actId="729"/>
        <pc:sldMkLst>
          <pc:docMk/>
          <pc:sldMk cId="443697827" sldId="352"/>
        </pc:sldMkLst>
      </pc:sldChg>
      <pc:sldChg chg="mod modShow">
        <pc:chgData name="Naylor, Christopher E" userId="20928a99-32da-4649-a69c-3ef784adbb1c" providerId="ADAL" clId="{91BE1857-C244-4ACB-8CB2-F839908C4DDA}" dt="2024-07-16T14:36:07.642" v="19" actId="729"/>
        <pc:sldMkLst>
          <pc:docMk/>
          <pc:sldMk cId="3322965960" sldId="353"/>
        </pc:sldMkLst>
      </pc:sldChg>
      <pc:sldChg chg="addSp modSp mod modShow">
        <pc:chgData name="Naylor, Christopher E" userId="20928a99-32da-4649-a69c-3ef784adbb1c" providerId="ADAL" clId="{91BE1857-C244-4ACB-8CB2-F839908C4DDA}" dt="2024-07-16T15:27:20.891" v="462" actId="14100"/>
        <pc:sldMkLst>
          <pc:docMk/>
          <pc:sldMk cId="482215022" sldId="354"/>
        </pc:sldMkLst>
        <pc:graphicFrameChg chg="add mod">
          <ac:chgData name="Naylor, Christopher E" userId="20928a99-32da-4649-a69c-3ef784adbb1c" providerId="ADAL" clId="{91BE1857-C244-4ACB-8CB2-F839908C4DDA}" dt="2024-07-16T15:27:20.891" v="462" actId="14100"/>
          <ac:graphicFrameMkLst>
            <pc:docMk/>
            <pc:sldMk cId="482215022" sldId="354"/>
            <ac:graphicFrameMk id="2" creationId="{00000000-0008-0000-0500-0000C7FE29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brookhavenlab.sharepoint.com/sites/Availability_Data/Shared%20Documents/quarterly/fy24/FY24Q3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18-43FB-95F7-32AAE14BE0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18-43FB-95F7-32AAE14BE07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A18-43FB-95F7-32AAE14BE07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A18-43FB-95F7-32AAE14BE0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96.62</c:v>
                </c:pt>
                <c:pt idx="1">
                  <c:v>93.47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A18-43FB-95F7-32AAE14BE07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18-43FB-95F7-32AAE14BE072}"/>
                </c:ext>
              </c:extLst>
            </c:dLbl>
            <c:dLbl>
              <c:idx val="1"/>
              <c:layout>
                <c:manualLayout>
                  <c:x val="4.4541010320478004E-2"/>
                  <c:y val="1.21898127993033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18-43FB-95F7-32AAE14BE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7.23</c:v>
                </c:pt>
                <c:pt idx="1">
                  <c:v>0.55000000000000004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6A18-43FB-95F7-32AAE14BE07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4.5410314628608499E-2"/>
                  <c:y val="-6.54462170372112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18-43FB-95F7-32AAE14BE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6.92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6A18-43FB-95F7-32AAE14BE07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18-43FB-95F7-32AAE14BE07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18-43FB-95F7-32AAE14BE07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18-43FB-95F7-32AAE14BE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0.62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6A18-43FB-95F7-32AAE14BE07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4.7572710563304144E-2"/>
                  <c:y val="-1.7849174475680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18-43FB-95F7-32AAE14BE07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18-43FB-95F7-32AAE14BE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23.82</c:v>
                </c:pt>
                <c:pt idx="1">
                  <c:v>30.07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6A18-43FB-95F7-32AAE14BE07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18-43FB-95F7-32AAE14BE072}"/>
                </c:ext>
              </c:extLst>
            </c:dLbl>
            <c:dLbl>
              <c:idx val="1"/>
              <c:layout>
                <c:manualLayout>
                  <c:x val="4.8653908530651963E-2"/>
                  <c:y val="-1.78491744756811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18-43FB-95F7-32AAE14BE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12.33</c:v>
                </c:pt>
                <c:pt idx="1">
                  <c:v>3.02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6A18-43FB-95F7-32AAE14BE07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6A18-43FB-95F7-32AAE14BE07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6A18-43FB-95F7-32AAE14BE07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A18-43FB-95F7-32AAE14BE0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A18-43FB-95F7-32AAE14BE07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6A18-43FB-95F7-32AAE14BE07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6A18-43FB-95F7-32AAE14BE0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27.38</c:v>
                </c:pt>
                <c:pt idx="1">
                  <c:v>33.970000000000006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A-6A18-43FB-95F7-32AAE14BE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8882457686939"/>
          <c:y val="0.13425891118448904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E2-4898-B037-4AF0E636E9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E2-4898-B037-4AF0E636E9AF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(RHIC_HOURS_DOE!$B$22:$N$22,RHIC_HOURS_DOE!$B$30:$N$30,RHIC_HOURS_DOE!$B$38:$N$38)</c:f>
              <c:strCache>
                <c:ptCount val="39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  <c:pt idx="15">
                  <c:v>week 16</c:v>
                </c:pt>
                <c:pt idx="16">
                  <c:v>week 17</c:v>
                </c:pt>
                <c:pt idx="17">
                  <c:v>week 18</c:v>
                </c:pt>
                <c:pt idx="18">
                  <c:v>week 19</c:v>
                </c:pt>
                <c:pt idx="19">
                  <c:v>week 20</c:v>
                </c:pt>
                <c:pt idx="20">
                  <c:v>week 21</c:v>
                </c:pt>
                <c:pt idx="21">
                  <c:v>week 22</c:v>
                </c:pt>
                <c:pt idx="22">
                  <c:v>week 23</c:v>
                </c:pt>
                <c:pt idx="23">
                  <c:v>week 24</c:v>
                </c:pt>
                <c:pt idx="24">
                  <c:v>week 25</c:v>
                </c:pt>
                <c:pt idx="25">
                  <c:v>week 26</c:v>
                </c:pt>
                <c:pt idx="26">
                  <c:v>week 27</c:v>
                </c:pt>
                <c:pt idx="27">
                  <c:v>week 28</c:v>
                </c:pt>
                <c:pt idx="28">
                  <c:v>week 29</c:v>
                </c:pt>
                <c:pt idx="29">
                  <c:v>week 30</c:v>
                </c:pt>
                <c:pt idx="30">
                  <c:v>week 31</c:v>
                </c:pt>
                <c:pt idx="31">
                  <c:v>week 32</c:v>
                </c:pt>
                <c:pt idx="32">
                  <c:v>week 33</c:v>
                </c:pt>
                <c:pt idx="33">
                  <c:v>week 34</c:v>
                </c:pt>
                <c:pt idx="34">
                  <c:v>week 35</c:v>
                </c:pt>
                <c:pt idx="35">
                  <c:v>week 36</c:v>
                </c:pt>
                <c:pt idx="36">
                  <c:v>week 37</c:v>
                </c:pt>
                <c:pt idx="37">
                  <c:v>week 38</c:v>
                </c:pt>
                <c:pt idx="38">
                  <c:v>week 39</c:v>
                </c:pt>
              </c:strCache>
              <c:extLst/>
            </c:strRef>
          </c:cat>
          <c:val>
            <c:numRef>
              <c:f>(RHIC_HOURS_DOE!$B$16:$N$16,RHIC_HOURS_DOE!$B$24:$N$24,RHIC_HOURS_DOE!$B$32:$N$32)</c:f>
              <c:numCache>
                <c:formatCode>0%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%">
                  <c:v>0</c:v>
                </c:pt>
                <c:pt idx="14" formatCode="0.00%">
                  <c:v>0</c:v>
                </c:pt>
                <c:pt idx="15" formatCode="0.00%">
                  <c:v>0</c:v>
                </c:pt>
                <c:pt idx="16" formatCode="0.00%">
                  <c:v>0</c:v>
                </c:pt>
                <c:pt idx="17" formatCode="0.00%">
                  <c:v>0</c:v>
                </c:pt>
                <c:pt idx="18" formatCode="0.00%">
                  <c:v>0</c:v>
                </c:pt>
                <c:pt idx="19" formatCode="0.00%">
                  <c:v>0</c:v>
                </c:pt>
                <c:pt idx="20" formatCode="0.00%">
                  <c:v>0</c:v>
                </c:pt>
                <c:pt idx="21" formatCode="0.00%">
                  <c:v>0</c:v>
                </c:pt>
                <c:pt idx="22" formatCode="0.00%">
                  <c:v>0</c:v>
                </c:pt>
                <c:pt idx="23" formatCode="0.00%">
                  <c:v>0</c:v>
                </c:pt>
                <c:pt idx="24" formatCode="0.00%">
                  <c:v>0</c:v>
                </c:pt>
                <c:pt idx="25" formatCode="0.00%">
                  <c:v>0</c:v>
                </c:pt>
                <c:pt idx="26" formatCode="0.00%">
                  <c:v>0</c:v>
                </c:pt>
                <c:pt idx="27" formatCode="0.00%">
                  <c:v>0.94874999999999998</c:v>
                </c:pt>
                <c:pt idx="28" formatCode="0.00%">
                  <c:v>0.57320644216691075</c:v>
                </c:pt>
                <c:pt idx="29" formatCode="0.00%">
                  <c:v>0.83765822784810118</c:v>
                </c:pt>
                <c:pt idx="30" formatCode="0.00%">
                  <c:v>0.91784548422198042</c:v>
                </c:pt>
                <c:pt idx="31" formatCode="0.00%">
                  <c:v>0.77561067979549325</c:v>
                </c:pt>
                <c:pt idx="32" formatCode="0.00%">
                  <c:v>0.69557758292032013</c:v>
                </c:pt>
                <c:pt idx="33" formatCode="0.00%">
                  <c:v>0.8150094996833438</c:v>
                </c:pt>
                <c:pt idx="34" formatCode="0.00%">
                  <c:v>0.78077380952380959</c:v>
                </c:pt>
                <c:pt idx="35" formatCode="0.00%">
                  <c:v>0.72660809337523247</c:v>
                </c:pt>
                <c:pt idx="36" formatCode="0.00%">
                  <c:v>0</c:v>
                </c:pt>
                <c:pt idx="37" formatCode="0.00%">
                  <c:v>0</c:v>
                </c:pt>
                <c:pt idx="38" formatCode="0.00%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E2-4898-B037-4AF0E636E9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E2-4898-B037-4AF0E636E9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E2-4898-B037-4AF0E636E9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E2-4898-B037-4AF0E636E9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E2-4898-B037-4AF0E636E9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0E2-4898-B037-4AF0E636E9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0E2-4898-B037-4AF0E636E9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0E2-4898-B037-4AF0E636E9A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0E2-4898-B037-4AF0E636E9AF}"/>
                </c:ext>
              </c:extLst>
            </c:dLbl>
            <c:dLbl>
              <c:idx val="9"/>
              <c:layout>
                <c:manualLayout>
                  <c:x val="-3.9309432239289122E-2"/>
                  <c:y val="0.1333333333333333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E2-4898-B037-4AF0E636E9AF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mc:AlternateContent xmlns:mc="http://schemas.openxmlformats.org/markup-compatibility/2006">
              <mc:Choice xmlns:c16ac="http://schemas.microsoft.com/office/drawing/2014/chart/ac" Requires="c16ac">
                <c16ac:multiLvlStrLit>
                  <c:ptCount val="0"/>
                </c16ac:multiLvlStrLit>
              </mc:Choice>
              <mc:Fallback>
                <c:strLit/>
              </mc:Fallback>
            </mc:AlternateContent>
          </c:cat>
          <c:val>
            <c:numRef>
              <c:f>(RHIC_HOURS_DOE!$B$20:$N$20,RHIC_HOURS_DOE!$B$28:$N$28,RHIC_HOURS_DOE!$B$36:$N$36)</c:f>
              <c:numCache>
                <c:formatCode>General</c:formatCode>
                <c:ptCount val="3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0.94874999999999998</c:v>
                </c:pt>
                <c:pt idx="28">
                  <c:v>0.62932752179327522</c:v>
                </c:pt>
                <c:pt idx="29">
                  <c:v>0.73264281230382933</c:v>
                </c:pt>
                <c:pt idx="30">
                  <c:v>0.7959381843725466</c:v>
                </c:pt>
                <c:pt idx="31">
                  <c:v>0.7909253638415441</c:v>
                </c:pt>
                <c:pt idx="32">
                  <c:v>0.77216408486803456</c:v>
                </c:pt>
                <c:pt idx="33">
                  <c:v>0.77922796612824086</c:v>
                </c:pt>
                <c:pt idx="34">
                  <c:v>0.77945866237907846</c:v>
                </c:pt>
                <c:pt idx="35">
                  <c:v>0.77302872836789782</c:v>
                </c:pt>
                <c:pt idx="36">
                  <c:v>0.77302872836789782</c:v>
                </c:pt>
                <c:pt idx="37">
                  <c:v>0.77302872836789782</c:v>
                </c:pt>
                <c:pt idx="38">
                  <c:v>0.77302872836789782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9B7A-4DBC-818A-A22CC5F6EA0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E2-4898-B037-4AF0E636E9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0E2-4898-B037-4AF0E636E9A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E2-4898-B037-4AF0E636E9A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E2-4898-B037-4AF0E636E9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E2-4898-B037-4AF0E636E9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E2-4898-B037-4AF0E636E9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0E2-4898-B037-4AF0E636E9A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0E2-4898-B037-4AF0E636E9AF}"/>
                </c:ext>
              </c:extLst>
            </c:dLbl>
            <c:dLbl>
              <c:idx val="8"/>
              <c:layout>
                <c:manualLayout>
                  <c:x val="-6.1620191077804566E-2"/>
                  <c:y val="-0.1204301075268817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E2-4898-B037-4AF0E636E9A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E2-4898-B037-4AF0E636E9AF}"/>
                </c:ext>
              </c:extLst>
            </c:dLbl>
            <c:spPr>
              <a:gradFill flip="none" rotWithShape="1">
                <a:gsLst>
                  <a:gs pos="0">
                    <a:srgbClr val="B2D33B">
                      <a:lumMod val="67000"/>
                    </a:srgbClr>
                  </a:gs>
                  <a:gs pos="48000">
                    <a:srgbClr val="B2D33B">
                      <a:lumMod val="97000"/>
                      <a:lumOff val="3000"/>
                    </a:srgbClr>
                  </a:gs>
                  <a:gs pos="100000">
                    <a:srgbClr val="B2D33B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mc:AlternateContent xmlns:mc="http://schemas.openxmlformats.org/markup-compatibility/2006">
              <mc:Choice xmlns:c16ac="http://schemas.microsoft.com/office/drawing/2014/chart/ac" Requires="c16ac">
                <c16ac:multiLvlStrLit>
                  <c:ptCount val="0"/>
                </c16ac:multiLvlStrLit>
              </mc:Choice>
              <mc:Fallback>
                <c:strLit/>
              </mc:Fallback>
            </mc:AlternateContent>
          </c:cat>
          <c:val>
            <c:numRef>
              <c:f>(RHIC_HOURS_DOE!$B$21:$N$21,RHIC_HOURS_DOE!$B$29:$N$29,RHIC_HOURS_DOE!$B$37:$N$37)</c:f>
              <c:numCache>
                <c:formatCode>0.0%</c:formatCode>
                <c:ptCount val="39"/>
                <c:pt idx="0">
                  <c:v>0.82499999999999996</c:v>
                </c:pt>
                <c:pt idx="1">
                  <c:v>0.82499999999999996</c:v>
                </c:pt>
                <c:pt idx="2">
                  <c:v>0.82499999999999996</c:v>
                </c:pt>
                <c:pt idx="3">
                  <c:v>0.82499999999999996</c:v>
                </c:pt>
                <c:pt idx="4">
                  <c:v>0.82499999999999996</c:v>
                </c:pt>
                <c:pt idx="5">
                  <c:v>0.82499999999999996</c:v>
                </c:pt>
                <c:pt idx="6">
                  <c:v>0.82499999999999996</c:v>
                </c:pt>
                <c:pt idx="7">
                  <c:v>0.82499999999999996</c:v>
                </c:pt>
                <c:pt idx="8">
                  <c:v>0.82499999999999996</c:v>
                </c:pt>
                <c:pt idx="9">
                  <c:v>0.82499999999999996</c:v>
                </c:pt>
                <c:pt idx="10">
                  <c:v>0.82499999999999996</c:v>
                </c:pt>
                <c:pt idx="11">
                  <c:v>0.82499999999999996</c:v>
                </c:pt>
                <c:pt idx="12">
                  <c:v>0.82499999999999996</c:v>
                </c:pt>
                <c:pt idx="13" formatCode="0.00%">
                  <c:v>0.82499999999999996</c:v>
                </c:pt>
                <c:pt idx="14" formatCode="0.00%">
                  <c:v>0.82499999999999996</c:v>
                </c:pt>
                <c:pt idx="15" formatCode="0.00%">
                  <c:v>0.82499999999999996</c:v>
                </c:pt>
                <c:pt idx="16" formatCode="0.00%">
                  <c:v>0.82499999999999996</c:v>
                </c:pt>
                <c:pt idx="17" formatCode="0.00%">
                  <c:v>0.82499999999999996</c:v>
                </c:pt>
                <c:pt idx="18" formatCode="0.00%">
                  <c:v>0.82499999999999996</c:v>
                </c:pt>
                <c:pt idx="19" formatCode="0.00%">
                  <c:v>0.82499999999999996</c:v>
                </c:pt>
                <c:pt idx="20" formatCode="0.00%">
                  <c:v>0.82499999999999996</c:v>
                </c:pt>
                <c:pt idx="21" formatCode="0.00%">
                  <c:v>0.82499999999999996</c:v>
                </c:pt>
                <c:pt idx="22" formatCode="0.00%">
                  <c:v>0.82499999999999996</c:v>
                </c:pt>
                <c:pt idx="23" formatCode="0.00%">
                  <c:v>0.82499999999999996</c:v>
                </c:pt>
                <c:pt idx="24" formatCode="0.00%">
                  <c:v>0.82499999999999996</c:v>
                </c:pt>
                <c:pt idx="25" formatCode="0.00%">
                  <c:v>0.82499999999999996</c:v>
                </c:pt>
                <c:pt idx="26" formatCode="0.00%">
                  <c:v>0.8</c:v>
                </c:pt>
                <c:pt idx="27" formatCode="0.00%">
                  <c:v>0.8</c:v>
                </c:pt>
                <c:pt idx="28" formatCode="0.00%">
                  <c:v>0.8</c:v>
                </c:pt>
                <c:pt idx="29" formatCode="0.00%">
                  <c:v>0.8</c:v>
                </c:pt>
                <c:pt idx="30" formatCode="0.00%">
                  <c:v>0.8</c:v>
                </c:pt>
                <c:pt idx="31" formatCode="0.00%">
                  <c:v>0.8</c:v>
                </c:pt>
                <c:pt idx="32" formatCode="0.00%">
                  <c:v>0.8</c:v>
                </c:pt>
                <c:pt idx="33" formatCode="0.00%">
                  <c:v>0.8</c:v>
                </c:pt>
                <c:pt idx="34" formatCode="0.00%">
                  <c:v>0.8</c:v>
                </c:pt>
                <c:pt idx="35" formatCode="0.00%">
                  <c:v>0.8</c:v>
                </c:pt>
                <c:pt idx="36" formatCode="0.00%">
                  <c:v>0.8</c:v>
                </c:pt>
                <c:pt idx="37" formatCode="0.00%">
                  <c:v>0.8</c:v>
                </c:pt>
                <c:pt idx="38" formatCode="0.00%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Run24 availability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69554307623756"/>
          <c:y val="0.1299886993292505"/>
          <c:w val="0.86326111721694443"/>
          <c:h val="0.48742444323172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AEB-407B-845F-FB59DD017E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AEB-407B-845F-FB59DD017EFE}"/>
              </c:ext>
            </c:extLst>
          </c:dPt>
          <c:cat>
            <c:strRef>
              <c:f>RHIC_HOURS_DOE!$A$44:$A$57</c:f>
              <c:strCache>
                <c:ptCount val="13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  <c:pt idx="4">
                  <c:v>FY24-week 31:</c:v>
                </c:pt>
                <c:pt idx="5">
                  <c:v>FY24-week 32:</c:v>
                </c:pt>
                <c:pt idx="6">
                  <c:v>FY24-week 33:</c:v>
                </c:pt>
                <c:pt idx="7">
                  <c:v>FY24-week 34:</c:v>
                </c:pt>
                <c:pt idx="8">
                  <c:v>FY24-week 35:</c:v>
                </c:pt>
                <c:pt idx="9">
                  <c:v>FY24-week 36:</c:v>
                </c:pt>
                <c:pt idx="10">
                  <c:v>FY24-week 37:</c:v>
                </c:pt>
                <c:pt idx="11">
                  <c:v>FY24-week 38:</c:v>
                </c:pt>
                <c:pt idx="12">
                  <c:v>FY24-week 39:</c:v>
                </c:pt>
              </c:strCache>
            </c:strRef>
          </c:cat>
          <c:val>
            <c:numRef>
              <c:f>RHIC_HOURS_DOE!$B$44:$B$57</c:f>
              <c:numCache>
                <c:formatCode>0.00%</c:formatCode>
                <c:ptCount val="14"/>
                <c:pt idx="0">
                  <c:v>0</c:v>
                </c:pt>
                <c:pt idx="1">
                  <c:v>0.94874999999999998</c:v>
                </c:pt>
                <c:pt idx="2">
                  <c:v>0.57320644216691075</c:v>
                </c:pt>
                <c:pt idx="3">
                  <c:v>0.83765822784810118</c:v>
                </c:pt>
                <c:pt idx="4">
                  <c:v>0.91784548422198042</c:v>
                </c:pt>
                <c:pt idx="5">
                  <c:v>0.77561067979549325</c:v>
                </c:pt>
                <c:pt idx="6">
                  <c:v>0.69557758292032013</c:v>
                </c:pt>
                <c:pt idx="7">
                  <c:v>0.8150094996833438</c:v>
                </c:pt>
                <c:pt idx="8">
                  <c:v>0.78077380952380959</c:v>
                </c:pt>
                <c:pt idx="9">
                  <c:v>0.72660809337523247</c:v>
                </c:pt>
                <c:pt idx="10">
                  <c:v>0.72101190476190469</c:v>
                </c:pt>
                <c:pt idx="11">
                  <c:v>0.80513808606294157</c:v>
                </c:pt>
                <c:pt idx="12">
                  <c:v>0.83571428571428574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EB-407B-845F-FB59DD017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26368"/>
        <c:axId val="77628160"/>
      </c:barChart>
      <c:catAx>
        <c:axId val="776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77628160"/>
        <c:crosses val="autoZero"/>
        <c:auto val="1"/>
        <c:lblAlgn val="ctr"/>
        <c:lblOffset val="100"/>
        <c:noMultiLvlLbl val="0"/>
      </c:catAx>
      <c:valAx>
        <c:axId val="77628160"/>
        <c:scaling>
          <c:orientation val="minMax"/>
          <c:max val="1"/>
          <c:min val="0.4"/>
        </c:scaling>
        <c:delete val="0"/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762636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Run24 availability </a:t>
            </a:r>
            <a:endParaRPr lang="en-US" sz="1600" b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69554307623756"/>
          <c:y val="0.1299886993292505"/>
          <c:w val="0.86326111721694443"/>
          <c:h val="0.48742444323172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16-4780-BD90-B2AB4A6E4EFF}"/>
              </c:ext>
            </c:extLst>
          </c:dPt>
          <c:cat>
            <c:strRef>
              <c:f>RHIC_HOURS_DOE!$A$45:$A$57</c:f>
              <c:strCache>
                <c:ptCount val="12"/>
                <c:pt idx="0">
                  <c:v>FY24-week 28:</c:v>
                </c:pt>
                <c:pt idx="1">
                  <c:v>FY24-week 29:</c:v>
                </c:pt>
                <c:pt idx="2">
                  <c:v>FY24-week 30:</c:v>
                </c:pt>
                <c:pt idx="3">
                  <c:v>FY24-week 31:</c:v>
                </c:pt>
                <c:pt idx="4">
                  <c:v>FY24-week 32:</c:v>
                </c:pt>
                <c:pt idx="5">
                  <c:v>FY24-week 33:</c:v>
                </c:pt>
                <c:pt idx="6">
                  <c:v>FY24-week 34:</c:v>
                </c:pt>
                <c:pt idx="7">
                  <c:v>FY24-week 35:</c:v>
                </c:pt>
                <c:pt idx="8">
                  <c:v>FY24-week 36:</c:v>
                </c:pt>
                <c:pt idx="9">
                  <c:v>FY24-week 37:</c:v>
                </c:pt>
                <c:pt idx="10">
                  <c:v>FY24-week 38:</c:v>
                </c:pt>
                <c:pt idx="11">
                  <c:v>FY24-week 39:</c:v>
                </c:pt>
              </c:strCache>
              <c:extLst/>
            </c:strRef>
          </c:cat>
          <c:val>
            <c:numRef>
              <c:f>RHIC_HOURS_DOE!$B$45:$B$57</c:f>
              <c:numCache>
                <c:formatCode>0.00%</c:formatCode>
                <c:ptCount val="13"/>
                <c:pt idx="0">
                  <c:v>0.94874999999999998</c:v>
                </c:pt>
                <c:pt idx="1">
                  <c:v>0.57320644216691075</c:v>
                </c:pt>
                <c:pt idx="2">
                  <c:v>0.83765822784810118</c:v>
                </c:pt>
                <c:pt idx="3">
                  <c:v>0.91784548422198042</c:v>
                </c:pt>
                <c:pt idx="4">
                  <c:v>0.77561067979549325</c:v>
                </c:pt>
                <c:pt idx="5">
                  <c:v>0.69557758292032013</c:v>
                </c:pt>
                <c:pt idx="6">
                  <c:v>0.8150094996833438</c:v>
                </c:pt>
                <c:pt idx="7">
                  <c:v>0.78077380952380959</c:v>
                </c:pt>
                <c:pt idx="8">
                  <c:v>0.72660809337523247</c:v>
                </c:pt>
                <c:pt idx="9">
                  <c:v>0.72101190476190469</c:v>
                </c:pt>
                <c:pt idx="10">
                  <c:v>0.80513808606294157</c:v>
                </c:pt>
                <c:pt idx="11">
                  <c:v>0.83571428571428574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E16-4780-BD90-B2AB4A6E4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26368"/>
        <c:axId val="77628160"/>
      </c:barChart>
      <c:catAx>
        <c:axId val="776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628160"/>
        <c:crosses val="autoZero"/>
        <c:auto val="1"/>
        <c:lblAlgn val="ctr"/>
        <c:lblOffset val="100"/>
        <c:noMultiLvlLbl val="0"/>
      </c:catAx>
      <c:valAx>
        <c:axId val="77628160"/>
        <c:scaling>
          <c:orientation val="minMax"/>
          <c:max val="1"/>
          <c:min val="0.4"/>
        </c:scaling>
        <c:delete val="0"/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62636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6.22</c:v>
                </c:pt>
                <c:pt idx="1">
                  <c:v>1.67</c:v>
                </c:pt>
                <c:pt idx="2">
                  <c:v>4.9653999999999998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Run24 availability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69554307623756"/>
          <c:y val="0.1299886993292505"/>
          <c:w val="0.86326111721694443"/>
          <c:h val="0.48742444323172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FB-4A95-8B52-80D73C90BE8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FB-4A95-8B52-80D73C90BE8B}"/>
              </c:ext>
            </c:extLst>
          </c:dPt>
          <c:cat>
            <c:strRef>
              <c:f>RHIC_HOURS_DOE!$A$54:$A$58</c:f>
              <c:strCache>
                <c:ptCount val="4"/>
                <c:pt idx="0">
                  <c:v>FY24-week 40:</c:v>
                </c:pt>
                <c:pt idx="1">
                  <c:v>FY24-week 41:</c:v>
                </c:pt>
                <c:pt idx="2">
                  <c:v>FY24-week 42:</c:v>
                </c:pt>
                <c:pt idx="3">
                  <c:v>FY24-week 43:</c:v>
                </c:pt>
              </c:strCache>
              <c:extLst/>
            </c:strRef>
          </c:cat>
          <c:val>
            <c:numRef>
              <c:f>RHIC_HOURS_DOE!$B$54:$B$58</c:f>
              <c:numCache>
                <c:formatCode>0.00%</c:formatCode>
                <c:ptCount val="4"/>
                <c:pt idx="0">
                  <c:v>0.82411511530802339</c:v>
                </c:pt>
                <c:pt idx="1">
                  <c:v>0.79409625409140505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9FB-4A95-8B52-80D73C90B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26368"/>
        <c:axId val="77628160"/>
      </c:barChart>
      <c:catAx>
        <c:axId val="776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77628160"/>
        <c:crosses val="autoZero"/>
        <c:auto val="1"/>
        <c:lblAlgn val="ctr"/>
        <c:lblOffset val="100"/>
        <c:noMultiLvlLbl val="0"/>
      </c:catAx>
      <c:valAx>
        <c:axId val="77628160"/>
        <c:scaling>
          <c:orientation val="minMax"/>
          <c:max val="1"/>
          <c:min val="0.4"/>
        </c:scaling>
        <c:delete val="0"/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762636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C-AD ACTIVITY       MAY 2024</a:t>
            </a:r>
          </a:p>
        </c:rich>
      </c:tx>
      <c:layout>
        <c:manualLayout>
          <c:xMode val="edge"/>
          <c:yMode val="edge"/>
          <c:x val="0.30292204290573516"/>
          <c:y val="6.254398123808586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874701767997556E-2"/>
          <c:y val="0.17824524276025147"/>
          <c:w val="0.73690803772157321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76.3</c:v>
                </c:pt>
                <c:pt idx="2">
                  <c:v>74.13</c:v>
                </c:pt>
                <c:pt idx="3">
                  <c:v>106.45</c:v>
                </c:pt>
                <c:pt idx="4">
                  <c:v>90.83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layout>
                <c:manualLayout>
                  <c:x val="-5.8307631229316863E-2"/>
                  <c:y val="-6.2405450010449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layout>
                <c:manualLayout>
                  <c:x val="-5.9367769978940804E-2"/>
                  <c:y val="-1.2195116096064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layout>
                <c:manualLayout>
                  <c:x val="-5.8307631229317015E-2"/>
                  <c:y val="4.4715425685571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4.9800000000000004</c:v>
                </c:pt>
                <c:pt idx="2">
                  <c:v>5.35</c:v>
                </c:pt>
                <c:pt idx="3">
                  <c:v>0</c:v>
                </c:pt>
                <c:pt idx="4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F-4114-ADD4-008D9550AF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C-46A7-97F2-EBD7EEB2A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12.72</c:v>
                </c:pt>
                <c:pt idx="2">
                  <c:v>9.8000000000000007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5.5127214980445073E-2"/>
                  <c:y val="-4.368381500731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F-4114-ADD4-008D9550AF28}"/>
                </c:ext>
              </c:extLst>
            </c:dLbl>
            <c:dLbl>
              <c:idx val="2"/>
              <c:layout>
                <c:manualLayout>
                  <c:x val="-4.7706243733077511E-2"/>
                  <c:y val="-2.032519349344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C-46A7-97F2-EBD7EEB2AC8A}"/>
                </c:ext>
              </c:extLst>
            </c:dLbl>
            <c:dLbl>
              <c:idx val="4"/>
              <c:layout>
                <c:manualLayout>
                  <c:x val="-5.406707623082109E-2"/>
                  <c:y val="-4.878046438425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3-4365-A62B-EB3D2B8F0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3.48</c:v>
                </c:pt>
                <c:pt idx="2">
                  <c:v>2.92</c:v>
                </c:pt>
                <c:pt idx="3" formatCode="0.00">
                  <c:v>0.42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25.4</c:v>
                </c:pt>
                <c:pt idx="2">
                  <c:v>17.27</c:v>
                </c:pt>
                <c:pt idx="3">
                  <c:v>21.82</c:v>
                </c:pt>
                <c:pt idx="4">
                  <c:v>36.229999999999997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127214980445031E-2"/>
                  <c:y val="4.06503869868825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27-46E6-A3B3-5F133D590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9.57</c:v>
                </c:pt>
                <c:pt idx="2">
                  <c:v>10.62</c:v>
                </c:pt>
                <c:pt idx="3">
                  <c:v>10.1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35.549999999999997</c:v>
                </c:pt>
                <c:pt idx="2">
                  <c:v>47.910000000000004</c:v>
                </c:pt>
                <c:pt idx="3">
                  <c:v>29.21</c:v>
                </c:pt>
                <c:pt idx="4">
                  <c:v>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11388027143549"/>
          <c:y val="0.17771897213113774"/>
          <c:w val="0.18739271312378314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2024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FY24-week 36:</c:v>
                </c:pt>
                <c:pt idx="1">
                  <c:v>FY24-week 37:</c:v>
                </c:pt>
                <c:pt idx="2">
                  <c:v>FY24-week 38:</c:v>
                </c:pt>
                <c:pt idx="3">
                  <c:v>FY24-week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77.55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A94-4356-A003-221AD4E7C451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3982807556927748E-2"/>
                  <c:y val="-1.7344172849568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4-4356-A003-221AD4E7C45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A94-4356-A003-221AD4E7C45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2.1800000000000002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A94-4356-A003-221AD4E7C451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A94-4356-A003-221AD4E7C451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7365662623278323E-2"/>
                  <c:y val="1.7855149467283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94-4356-A003-221AD4E7C4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94-4356-A003-221AD4E7C4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94-4356-A003-221AD4E7C4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2.2999999999999998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DA94-4356-A003-221AD4E7C451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31.27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DA94-4356-A003-221AD4E7C451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12.07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DA94-4356-A003-221AD4E7C451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DA94-4356-A003-221AD4E7C451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DA94-4356-A003-221AD4E7C451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42.63000000000001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DA94-4356-A003-221AD4E7C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65691739419442"/>
          <c:y val="9.3955465305874716E-2"/>
          <c:w val="0.70143991533594696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(NORMAL!$B$843:$E$843,NORMAL!$G$843)</c:f>
              <c:strCache>
                <c:ptCount val="3"/>
                <c:pt idx="0">
                  <c:v>07/02/24/2 to 07/09/24/1</c:v>
                </c:pt>
                <c:pt idx="2">
                  <c:v>07/09/24/2 to 07/16/24/1</c:v>
                </c:pt>
              </c:strCache>
              <c:extLst/>
            </c:strRef>
          </c:cat>
          <c:val>
            <c:numRef>
              <c:f>(NORMAL!$B$845:$E$845,NORMAL!$G$845)</c:f>
              <c:numCache>
                <c:formatCode>0.0%</c:formatCode>
                <c:ptCount val="5"/>
                <c:pt idx="2" formatCode="0.00%">
                  <c:v>4.0605021050990169E-2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AF0-40C5-9E4C-4282E6123DD8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(NORMAL!$B$843:$E$843,NORMAL!$G$843)</c:f>
              <c:strCache>
                <c:ptCount val="3"/>
                <c:pt idx="0">
                  <c:v>07/02/24/2 to 07/09/24/1</c:v>
                </c:pt>
                <c:pt idx="2">
                  <c:v>07/09/24/2 to 07/16/24/1</c:v>
                </c:pt>
              </c:strCache>
              <c:extLst/>
            </c:strRef>
          </c:cat>
          <c:val>
            <c:numRef>
              <c:f>(NORMAL!$B$847:$E$847,NORMAL!$G$847)</c:f>
              <c:numCache>
                <c:formatCode>0.0%</c:formatCode>
                <c:ptCount val="5"/>
                <c:pt idx="2" formatCode="0.00%">
                  <c:v>1.8244191486043969E-2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AF0-40C5-9E4C-4282E6123DD8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ElecRHIC</c:v>
                </c:pt>
              </c:strCache>
            </c:strRef>
          </c:tx>
          <c:invertIfNegative val="0"/>
          <c:cat>
            <c:strRef>
              <c:f>(NORMAL!$B$843:$E$843,NORMAL!$G$843)</c:f>
              <c:strCache>
                <c:ptCount val="3"/>
                <c:pt idx="0">
                  <c:v>07/02/24/2 to 07/09/24/1</c:v>
                </c:pt>
                <c:pt idx="2">
                  <c:v>07/09/24/2 to 07/16/24/1</c:v>
                </c:pt>
              </c:strCache>
              <c:extLst/>
            </c:strRef>
          </c:cat>
          <c:val>
            <c:numRef>
              <c:f>(NORMAL!$B$851:$E$851,NORMAL!$G$851)</c:f>
              <c:numCache>
                <c:formatCode>0.0%</c:formatCode>
                <c:ptCount val="5"/>
                <c:pt idx="2" formatCode="0.00%">
                  <c:v>9.5743021986589728E-3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AF0-40C5-9E4C-4282E6123DD8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(NORMAL!$B$843:$E$843,NORMAL!$G$843)</c:f>
              <c:strCache>
                <c:ptCount val="3"/>
                <c:pt idx="0">
                  <c:v>07/02/24/2 to 07/09/24/1</c:v>
                </c:pt>
                <c:pt idx="2">
                  <c:v>07/09/24/2 to 07/16/24/1</c:v>
                </c:pt>
              </c:strCache>
              <c:extLst/>
            </c:strRef>
          </c:cat>
          <c:val>
            <c:numRef>
              <c:f>(NORMAL!$B$853:$E$853,NORMAL!$G$853)</c:f>
              <c:numCache>
                <c:formatCode>0.0</c:formatCode>
                <c:ptCount val="5"/>
                <c:pt idx="2" formatCode="0.00%">
                  <c:v>4.4596912521440817E-3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AF0-40C5-9E4C-4282E6123DD8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(NORMAL!$B$843:$E$843,NORMAL!$G$843)</c:f>
              <c:strCache>
                <c:ptCount val="3"/>
                <c:pt idx="0">
                  <c:v>07/02/24/2 to 07/09/24/1</c:v>
                </c:pt>
                <c:pt idx="2">
                  <c:v>07/09/24/2 to 07/16/24/1</c:v>
                </c:pt>
              </c:strCache>
              <c:extLst/>
            </c:strRef>
          </c:cat>
          <c:val>
            <c:numRef>
              <c:f>(NORMAL!$B$857:$E$857,NORMAL!$G$857)</c:f>
              <c:numCache>
                <c:formatCode>0.0</c:formatCode>
                <c:ptCount val="5"/>
                <c:pt idx="2" formatCode="0.00%">
                  <c:v>1.8867924528301883E-2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AF0-40C5-9E4C-4282E6123DD8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RadMonIntlk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(NORMAL!$B$843:$E$843,NORMAL!$G$843)</c:f>
              <c:strCache>
                <c:ptCount val="3"/>
                <c:pt idx="0">
                  <c:v>07/02/24/2 to 07/09/24/1</c:v>
                </c:pt>
                <c:pt idx="2">
                  <c:v>07/09/24/2 to 07/16/24/1</c:v>
                </c:pt>
              </c:strCache>
              <c:extLst/>
            </c:strRef>
          </c:cat>
          <c:val>
            <c:numRef>
              <c:f>(NORMAL!$B$861:$E$861,NORMAL!$G$861)</c:f>
              <c:numCache>
                <c:formatCode>0.0%</c:formatCode>
                <c:ptCount val="5"/>
                <c:pt idx="2" formatCode="0.00%">
                  <c:v>3.1810385155153593E-3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AF0-40C5-9E4C-4282E6123DD8}"/>
            </c:ext>
          </c:extLst>
        </c:ser>
        <c:ser>
          <c:idx val="9"/>
          <c:order val="13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(NORMAL!$B$843:$E$843,NORMAL!$G$843)</c:f>
              <c:strCache>
                <c:ptCount val="3"/>
                <c:pt idx="0">
                  <c:v>07/02/24/2 to 07/09/24/1</c:v>
                </c:pt>
                <c:pt idx="2">
                  <c:v>07/09/24/2 to 07/16/24/1</c:v>
                </c:pt>
              </c:strCache>
              <c:extLst/>
            </c:strRef>
          </c:cat>
          <c:val>
            <c:numRef>
              <c:f>(NORMAL!$B$883:$E$883,NORMAL!$G$883)</c:f>
              <c:numCache>
                <c:formatCode>0.0%</c:formatCode>
                <c:ptCount val="5"/>
                <c:pt idx="0" formatCode="0.00%">
                  <c:v>0</c:v>
                </c:pt>
                <c:pt idx="2" formatCode="0.00%">
                  <c:v>1.1008888195852174E-2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AF0-40C5-9E4C-4282E6123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NORMAL!$B$848</c15:sqref>
                        </c15:formulaRef>
                      </c:ext>
                    </c:extLst>
                    <c:strCache>
                      <c:ptCount val="1"/>
                      <c:pt idx="0">
                        <c:v>Rf_Booster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(NORMAL!$B$843:$E$843,NORMAL!$G$843)</c15:sqref>
                        </c15:formulaRef>
                      </c:ext>
                    </c:extLst>
                    <c:strCache>
                      <c:ptCount val="3"/>
                      <c:pt idx="0">
                        <c:v>07/02/24/2 to 07/09/24/1</c:v>
                      </c:pt>
                      <c:pt idx="2">
                        <c:v>07/09/24/2 to 07/16/24/1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(NORMAL!$B$849:$E$849,NORMAL!$G$849)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EAF0-40C5-9E4C-4282E6123DD8}"/>
                  </c:ext>
                </c:extLst>
              </c15:ser>
            </c15:filteredBarSeries>
            <c15:filteredBar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NORMAL!$B$854</c15:sqref>
                        </c15:formulaRef>
                      </c:ext>
                    </c:extLst>
                    <c:strCache>
                      <c:ptCount val="1"/>
                      <c:pt idx="0">
                        <c:v>EBIS</c:v>
                      </c:pt>
                    </c:strCache>
                  </c:strRef>
                </c:tx>
                <c:spPr>
                  <a:solidFill>
                    <a:schemeClr val="accent3">
                      <a:lumMod val="75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(NORMAL!$B$843:$E$843,NORMAL!$G$843)</c15:sqref>
                        </c15:formulaRef>
                      </c:ext>
                    </c:extLst>
                    <c:strCache>
                      <c:ptCount val="3"/>
                      <c:pt idx="0">
                        <c:v>07/02/24/2 to 07/09/24/1</c:v>
                      </c:pt>
                      <c:pt idx="2">
                        <c:v>07/09/24/2 to 07/16/24/1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(NORMAL!$B$855:$E$855,NORMAL!$G$855)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AF0-40C5-9E4C-4282E6123DD8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NORMAL!$B$858</c15:sqref>
                        </c15:formulaRef>
                      </c:ext>
                    </c:extLst>
                    <c:strCache>
                      <c:ptCount val="1"/>
                      <c:pt idx="0">
                        <c:v>Weather</c:v>
                      </c:pt>
                    </c:strCache>
                  </c:strRef>
                </c:tx>
                <c:spPr>
                  <a:solidFill>
                    <a:schemeClr val="tx2">
                      <a:lumMod val="20000"/>
                      <a:lumOff val="8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(NORMAL!$B$843:$E$843,NORMAL!$G$843)</c15:sqref>
                        </c15:formulaRef>
                      </c:ext>
                    </c:extLst>
                    <c:strCache>
                      <c:ptCount val="3"/>
                      <c:pt idx="0">
                        <c:v>07/02/24/2 to 07/09/24/1</c:v>
                      </c:pt>
                      <c:pt idx="2">
                        <c:v>07/09/24/2 to 07/16/24/1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(NORMAL!$B$859:$E$859,NORMAL!$G$859)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AF0-40C5-9E4C-4282E6123DD8}"/>
                  </c:ext>
                </c:extLst>
              </c15:ser>
            </c15:filteredBarSeries>
            <c15:filteredBarSeries>
              <c15:ser>
                <c:idx val="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(NORMAL!$B$843:$E$843,NORMAL!$G$843)</c15:sqref>
                        </c15:formulaRef>
                      </c:ext>
                    </c:extLst>
                    <c:strCache>
                      <c:ptCount val="3"/>
                      <c:pt idx="0">
                        <c:v>07/02/24/2 to 07/09/24/1</c:v>
                      </c:pt>
                      <c:pt idx="2">
                        <c:v>07/09/24/2 to 07/16/24/1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(NORMAL!$B$863:$E$863,NORMAL!$G$863)</c15:sqref>
                        </c15:formulaRef>
                      </c:ext>
                    </c:extLst>
                    <c:numCache>
                      <c:formatCode>0.0%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AF0-40C5-9E4C-4282E6123DD8}"/>
                  </c:ext>
                </c:extLst>
              </c15:ser>
            </c15:filteredBarSeries>
            <c15:filteredBa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NORMAL!$B$864</c15:sqref>
                        </c15:formulaRef>
                      </c:ext>
                    </c:extLst>
                    <c:strCache>
                      <c:ptCount val="1"/>
                      <c:pt idx="0">
                        <c:v>QLI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(NORMAL!$B$843:$E$843,NORMAL!$G$843)</c15:sqref>
                        </c15:formulaRef>
                      </c:ext>
                    </c:extLst>
                    <c:strCache>
                      <c:ptCount val="3"/>
                      <c:pt idx="0">
                        <c:v>07/02/24/2 to 07/09/24/1</c:v>
                      </c:pt>
                      <c:pt idx="2">
                        <c:v>07/09/24/2 to 07/16/24/1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(NORMAL!$B$865:$E$865,NORMAL!$G$865)</c15:sqref>
                        </c15:formulaRef>
                      </c:ext>
                    </c:extLst>
                    <c:numCache>
                      <c:formatCode>0.0%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AF0-40C5-9E4C-4282E6123DD8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(NORMAL!$B$843:$E$843,NORMAL!$G$843)</c15:sqref>
                        </c15:formulaRef>
                      </c:ext>
                    </c:extLst>
                    <c:strCache>
                      <c:ptCount val="3"/>
                      <c:pt idx="0">
                        <c:v>07/02/24/2 to 07/09/24/1</c:v>
                      </c:pt>
                      <c:pt idx="2">
                        <c:v>07/09/24/2 to 07/16/24/1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(NORMAL!$B$867:$E$867,NORMAL!$G$867)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AF0-40C5-9E4C-4282E6123DD8}"/>
                  </c:ext>
                </c:extLst>
              </c15:ser>
            </c15:filteredBarSeries>
            <c15:filteredBarSeries>
              <c15:ser>
                <c:idx val="8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(NORMAL!$B$843:$E$843,NORMAL!$G$843)</c15:sqref>
                        </c15:formulaRef>
                      </c:ext>
                    </c:extLst>
                    <c:strCache>
                      <c:ptCount val="3"/>
                      <c:pt idx="0">
                        <c:v>07/02/24/2 to 07/09/24/1</c:v>
                      </c:pt>
                      <c:pt idx="2">
                        <c:v>07/09/24/2 to 07/16/24/1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(NORMAL!$B$869:$E$869,NORMAL!$G$869)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AF0-40C5-9E4C-4282E6123DD8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PPS_AGS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  <c:pt idx="0" formatCode="0.00%">
                  <c:v>3.221290250641161E-3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0-4139-B397-B22E5DDB24C3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  <c:pt idx="0" formatCode="0.0%">
                  <c:v>4.138119014285185E-3</c:v>
                </c:pt>
                <c:pt idx="8" formatCode="0.0%">
                  <c:v>2.7257071351579061E-3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0-4139-B397-B22E5DDB24C3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  <c:pt idx="0" formatCode="0.0%">
                  <c:v>1.5734763916593366E-3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0-4139-B397-B22E5DDB24C3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RadMonIntlk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  <c:pt idx="0" formatCode="0.0%">
                  <c:v>3.7664316776727428E-3</c:v>
                </c:pt>
                <c:pt idx="2" formatCode="0.0%">
                  <c:v>1.6354242810947433E-3</c:v>
                </c:pt>
                <c:pt idx="6" formatCode="0.0%">
                  <c:v>1.5734763916593366E-3</c:v>
                </c:pt>
                <c:pt idx="8" formatCode="0.0%">
                  <c:v>4.3611314162526503E-3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0-4139-B397-B22E5DDB24C3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2" formatCode="0.0%">
                  <c:v>6.7894886821206028E-3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EA50-4139-B397-B22E5DDB24C3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  <c:pt idx="2" formatCode="0.0%">
                  <c:v>2.0442803513684295E-3</c:v>
                </c:pt>
                <c:pt idx="4" formatCode="0.0%">
                  <c:v>2.0145453644394337E-2</c:v>
                </c:pt>
                <c:pt idx="6" formatCode="0.0%">
                  <c:v>8.400133807441184E-3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A50-4139-B397-B22E5DDB24C3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2" formatCode="0.0%">
                  <c:v>2.5051726487678571E-2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A50-4139-B397-B22E5DDB24C3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  <c:pt idx="2" formatCode="0.0%">
                  <c:v>2.3911885322067086E-3</c:v>
                </c:pt>
                <c:pt idx="8" formatCode="0.0%">
                  <c:v>2.76287586881915E-3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A50-4139-B397-B22E5DDB24C3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2" formatCode="0.0%">
                  <c:v>3.877937878656475E-3</c:v>
                </c:pt>
                <c:pt idx="4" formatCode="0.0%">
                  <c:v>3.9398857680918824E-3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A50-4139-B397-B22E5DDB24C3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1.4248014570143598E-3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A50-4139-B397-B22E5DDB24C3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  <c:pt idx="4" formatCode="0.0%">
                  <c:v>1.8671093875831657E-2</c:v>
                </c:pt>
                <c:pt idx="6" formatCode="0.0%">
                  <c:v>5.9098286521378236E-3</c:v>
                </c:pt>
                <c:pt idx="8" formatCode="0.0%">
                  <c:v>2.3292406427713012E-3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A50-4139-B397-B22E5DDB24C3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LinacTankQ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  <c:pt idx="4" formatCode="0.0%">
                  <c:v>4.6832604413167651E-3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A50-4139-B397-B22E5DDB24C3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NORMAL!$AB$869:$AJ$869</c:f>
              <c:numCache>
                <c:formatCode>General</c:formatCode>
                <c:ptCount val="9"/>
                <c:pt idx="4" formatCode="0.0%">
                  <c:v>7.5824216668938117E-3</c:v>
                </c:pt>
                <c:pt idx="6" formatCode="0.0%">
                  <c:v>4.9558311548325564E-3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A50-4139-B397-B22E5DDB24C3}"/>
            </c:ext>
          </c:extLst>
        </c:ser>
        <c:ser>
          <c:idx val="2"/>
          <c:order val="14"/>
          <c:tx>
            <c:strRef>
              <c:f>NORMAL!$AB$870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NORMAL!$AB$871:$AJ$871</c:f>
              <c:numCache>
                <c:formatCode>General</c:formatCode>
                <c:ptCount val="9"/>
                <c:pt idx="4" formatCode="0.0%">
                  <c:v>1.5858659695464181E-3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A50-4139-B397-B22E5DDB24C3}"/>
            </c:ext>
          </c:extLst>
        </c:ser>
        <c:ser>
          <c:idx val="9"/>
          <c:order val="15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4.1381190142851841E-3</c:v>
                </c:pt>
                <c:pt idx="2" formatCode="0.0%">
                  <c:v>8.3010171843445318E-4</c:v>
                </c:pt>
                <c:pt idx="4" formatCode="0.0%">
                  <c:v>2.7504862909320691E-3</c:v>
                </c:pt>
                <c:pt idx="6" formatCode="0.0%">
                  <c:v>3.1717319390928366E-3</c:v>
                </c:pt>
                <c:pt idx="8" formatCode="0.0%">
                  <c:v>4.683260441316766E-3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A50-4139-B397-B22E5DDB2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8"/>
                <c:order val="12"/>
                <c:tx>
                  <c:strRef>
                    <c:extLst>
                      <c:ext uri="{02D57815-91ED-43cb-92C2-25804820EDAC}">
                        <c15:formulaRef>
                          <c15:sqref>NORMAL!$AB$882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NORMAL!$AB$883:$AJ$883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4.1381190142851841E-3</c:v>
                      </c:pt>
                      <c:pt idx="2" formatCode="0.0%">
                        <c:v>8.3010171843445318E-4</c:v>
                      </c:pt>
                      <c:pt idx="4" formatCode="0.0%">
                        <c:v>2.7504862909320691E-3</c:v>
                      </c:pt>
                      <c:pt idx="6" formatCode="0.0%">
                        <c:v>3.1717319390928366E-3</c:v>
                      </c:pt>
                      <c:pt idx="8" formatCode="0.0%">
                        <c:v>4.683260441316766E-3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EA50-4139-B397-B22E5DDB24C3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 formatCode="0.0%">
                        <c:v>4.1381190142851841E-3</c:v>
                      </c:pt>
                      <c:pt idx="2" formatCode="0.0%">
                        <c:v>8.3010171843445318E-4</c:v>
                      </c:pt>
                      <c:pt idx="4" formatCode="0.0%">
                        <c:v>2.7504862909320691E-3</c:v>
                      </c:pt>
                      <c:pt idx="6" formatCode="0.0%">
                        <c:v>3.1717319390928366E-3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A50-4139-B397-B22E5DDB24C3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04/30/24/2 to 05/07/24/1</c:v>
                      </c:pt>
                      <c:pt idx="2">
                        <c:v>05/07/24/2 to 05/14/24/1</c:v>
                      </c:pt>
                      <c:pt idx="4">
                        <c:v>05/14/24/2 to 05/21/24/1</c:v>
                      </c:pt>
                      <c:pt idx="6">
                        <c:v>05/21/24/2 to 05/28/24/1</c:v>
                      </c:pt>
                      <c:pt idx="8">
                        <c:v>05/28/24/2 to 06/04/24/1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A50-4139-B397-B22E5DDB24C3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2024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1.2954530879240684E-2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0-4451-99A6-BB93C990DDCC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0.11806579875585198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0-4451-99A6-BB93C990DDCC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1.1094721990636824E-2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90-4451-99A6-BB93C990DDCC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2.7063425896235494E-2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F590-4451-99A6-BB93C990DDCC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CryoAGS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1.8213300840120565E-2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90-4451-99A6-BB93C990DDCC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2.4049252869877507E-2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90-4451-99A6-BB93C990DDCC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InstAGS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NORMAL!$BB$857:$BH$857</c:f>
              <c:numCache>
                <c:formatCode>General</c:formatCode>
                <c:ptCount val="7"/>
                <c:pt idx="0" formatCode="0.0%">
                  <c:v>2.546014237157699E-2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590-4451-99A6-BB93C990DDCC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NORMAL!$BB$859:$BH$859</c:f>
              <c:numCache>
                <c:formatCode>General</c:formatCode>
                <c:ptCount val="7"/>
                <c:pt idx="0" formatCode="0.0%">
                  <c:v>2.3023151414096065E-2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590-4451-99A6-BB93C990DDCC}"/>
            </c:ext>
          </c:extLst>
        </c:ser>
        <c:ser>
          <c:idx val="4"/>
          <c:order val="11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590-4451-99A6-BB93C990DDCC}"/>
              </c:ext>
            </c:extLst>
          </c:dPt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1.3467581607131402E-2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90-4451-99A6-BB93C990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NORMAL!$BB$860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NORMAL!$BB$843:$BI$843</c15:sqref>
                        </c15:formulaRef>
                      </c:ext>
                    </c:extLst>
                    <c:strCache>
                      <c:ptCount val="7"/>
                      <c:pt idx="0">
                        <c:v>06/04/24/2 to 06/11/24/1</c:v>
                      </c:pt>
                      <c:pt idx="2">
                        <c:v>06/11/24/2 to 06/18/24/1</c:v>
                      </c:pt>
                      <c:pt idx="4">
                        <c:v>06/18/24/2 to 06/25/24/1</c:v>
                      </c:pt>
                      <c:pt idx="6">
                        <c:v>06/25/24/2 to 07/02/24/1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NORMAL!$BB$861:$BH$861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F590-4451-99A6-BB93C990DDCC}"/>
                  </c:ext>
                </c:extLst>
              </c15:ser>
            </c15:filteredBarSeries>
            <c15:filteredBarSeries>
              <c15:ser>
                <c:idx val="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NORMAL!$BB$843:$BI$843</c15:sqref>
                        </c15:formulaRef>
                      </c:ext>
                    </c:extLst>
                    <c:strCache>
                      <c:ptCount val="7"/>
                      <c:pt idx="0">
                        <c:v>06/04/24/2 to 06/11/24/1</c:v>
                      </c:pt>
                      <c:pt idx="2">
                        <c:v>06/11/24/2 to 06/18/24/1</c:v>
                      </c:pt>
                      <c:pt idx="4">
                        <c:v>06/18/24/2 to 06/25/24/1</c:v>
                      </c:pt>
                      <c:pt idx="6">
                        <c:v>06/25/24/2 to 07/02/24/1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</c15:sqref>
                        </c15:formulaRef>
                      </c:ext>
                    </c:extLst>
                    <c:numCache>
                      <c:formatCode>0.0%</c:formatCode>
                      <c:ptCount val="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590-4451-99A6-BB93C990DDCC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NORMAL!$BB$865:$BH$865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590-4451-99A6-BB93C990DDCC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414867415253129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14705476890971333"/>
                  <c:y val="-3.12606430203618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540202" y="12425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7784"/>
                        <a:gd name="adj2" fmla="val 197328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5.4618490492539995E-8"/>
                  <c:y val="-4.059357125183751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147397" y="1415180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8536"/>
                        <a:gd name="adj2" fmla="val 173231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3705365360013956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60410633826825955"/>
                  <c:y val="-5.24553538940719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41457" y="4902033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6691"/>
                        <a:gd name="adj2" fmla="val -385002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-3.3898583731620469E-2"/>
                  <c:y val="-4.62098112273862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725123" y="1447064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7141"/>
                        <a:gd name="adj2" fmla="val 172212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809581" y="1999681"/>
                <a:ext cx="2268627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70191"/>
                      <a:gd name="adj2" fmla="val 100942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Oplog!$K$34:$K$41</c:f>
              <c:numCache>
                <c:formatCode>0.00</c:formatCode>
                <c:ptCount val="8"/>
                <c:pt idx="0">
                  <c:v>6.95</c:v>
                </c:pt>
                <c:pt idx="1">
                  <c:v>15.65</c:v>
                </c:pt>
                <c:pt idx="2">
                  <c:v>0</c:v>
                </c:pt>
                <c:pt idx="3">
                  <c:v>7.03</c:v>
                </c:pt>
                <c:pt idx="4">
                  <c:v>0</c:v>
                </c:pt>
                <c:pt idx="5">
                  <c:v>4.92</c:v>
                </c:pt>
                <c:pt idx="6">
                  <c:v>74.77</c:v>
                </c:pt>
                <c:pt idx="7">
                  <c:v>58.68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797900263E-2"/>
          <c:y val="0.0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36D7-47C5-A654-CAA4FC37993E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6D7-47C5-A654-CAA4FC37993E}"/>
              </c:ext>
            </c:extLst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6D7-47C5-A654-CAA4FC37993E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36D7-47C5-A654-CAA4FC37993E}"/>
              </c:ext>
            </c:extLst>
          </c:dPt>
          <c:dLbls>
            <c:dLbl>
              <c:idx val="0"/>
              <c:layout>
                <c:manualLayout>
                  <c:x val="-0.32765951862400178"/>
                  <c:y val="-1.1327295412494914E-2"/>
                </c:manualLayout>
              </c:layout>
              <c:numFmt formatCode="General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8395956888367674"/>
                      <c:h val="8.42516899274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6D7-47C5-A654-CAA4FC37993E}"/>
                </c:ext>
              </c:extLst>
            </c:dLbl>
            <c:dLbl>
              <c:idx val="1"/>
              <c:layout>
                <c:manualLayout>
                  <c:x val="-0.15663556151225777"/>
                  <c:y val="-7.1244030376575632E-2"/>
                </c:manualLayout>
              </c:layout>
              <c:numFmt formatCode="General" sourceLinked="0"/>
              <c:spPr>
                <a:xfrm>
                  <a:off x="4406567" y="1070366"/>
                  <a:ext cx="1802025" cy="28892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211"/>
                        <a:gd name="adj2" fmla="val 205524"/>
                      </a:avLst>
                    </a:prstGeom>
                  </c15:spPr>
                  <c15:layout>
                    <c:manualLayout>
                      <c:w val="0.20126493207514787"/>
                      <c:h val="5.7265771252057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6D7-47C5-A654-CAA4FC37993E}"/>
                </c:ext>
              </c:extLst>
            </c:dLbl>
            <c:dLbl>
              <c:idx val="2"/>
              <c:layout>
                <c:manualLayout>
                  <c:x val="-5.5844083319372314E-8"/>
                  <c:y val="-0.13491076410188818"/>
                </c:manualLayout>
              </c:layout>
              <c:numFmt formatCode="General" sourceLinked="0"/>
              <c:spPr>
                <a:xfrm>
                  <a:off x="6296744" y="1109700"/>
                  <a:ext cx="2656755" cy="31077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8387"/>
                        <a:gd name="adj2" fmla="val 267449"/>
                      </a:avLst>
                    </a:prstGeom>
                  </c15:spPr>
                  <c15:layout>
                    <c:manualLayout>
                      <c:w val="0.29672818518880179"/>
                      <c:h val="6.15970991024381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D7-47C5-A654-CAA4FC37993E}"/>
                </c:ext>
              </c:extLst>
            </c:dLbl>
            <c:dLbl>
              <c:idx val="3"/>
              <c:layout>
                <c:manualLayout>
                  <c:x val="-7.5037694756240579E-4"/>
                  <c:y val="-3.7757651374983076E-2"/>
                </c:manualLayout>
              </c:layout>
              <c:numFmt formatCode="General" sourceLinked="0"/>
              <c:spPr>
                <a:xfrm>
                  <a:off x="6904925" y="1643369"/>
                  <a:ext cx="2041856" cy="63743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675"/>
                        <a:gd name="adj2" fmla="val 56261"/>
                      </a:avLst>
                    </a:prstGeom>
                  </c15:spPr>
                  <c15:layout>
                    <c:manualLayout>
                      <c:w val="0.22805126486848715"/>
                      <c:h val="0.126340867355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6D7-47C5-A654-CAA4FC37993E}"/>
                </c:ext>
              </c:extLst>
            </c:dLbl>
            <c:dLbl>
              <c:idx val="4"/>
              <c:layout>
                <c:manualLayout>
                  <c:x val="-0.65253884999185507"/>
                  <c:y val="-4.3430416414370898E-2"/>
                </c:manualLayout>
              </c:layout>
              <c:numFmt formatCode="General" sourceLinked="0"/>
              <c:spPr>
                <a:xfrm>
                  <a:off x="161545" y="4708237"/>
                  <a:ext cx="3385474" cy="337097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8963"/>
                        <a:gd name="adj2" fmla="val -303856"/>
                      </a:avLst>
                    </a:prstGeom>
                  </c15:spPr>
                  <c15:layout>
                    <c:manualLayout>
                      <c:w val="0.37750306962702623"/>
                      <c:h val="6.17792475623521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D7-47C5-A654-CAA4FC37993E}"/>
                </c:ext>
              </c:extLst>
            </c:dLbl>
            <c:dLbl>
              <c:idx val="5"/>
              <c:layout>
                <c:manualLayout>
                  <c:x val="-0.16451618912980345"/>
                  <c:y val="-8.4176014056779463E-3"/>
                </c:manualLayout>
              </c:layout>
              <c:numFmt formatCode="General" sourceLinked="0"/>
              <c:spPr>
                <a:xfrm>
                  <a:off x="375224" y="1207671"/>
                  <a:ext cx="1905991" cy="27137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1560"/>
                        <a:gd name="adj2" fmla="val 139783"/>
                      </a:avLst>
                    </a:prstGeom>
                  </c15:spPr>
                  <c15:layout>
                    <c:manualLayout>
                      <c:w val="0.20887689489772063"/>
                      <c:h val="5.65627455857737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6D7-47C5-A654-CAA4FC37993E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(Oplog!$A$19:$A$20,Oplog!$A$22,Oplog!$A$24:$A$26)</c:f>
              <c:strCache>
                <c:ptCount val="6"/>
                <c:pt idx="0">
                  <c:v>Experimental Setup</c:v>
                </c:pt>
                <c:pt idx="1">
                  <c:v>Failure</c:v>
                </c:pt>
                <c:pt idx="2">
                  <c:v>Machine Setup</c:v>
                </c:pt>
                <c:pt idx="3">
                  <c:v>Scheduled Maintenance</c:v>
                </c:pt>
                <c:pt idx="4">
                  <c:v>Scheduled Shutdown</c:v>
                </c:pt>
                <c:pt idx="5">
                  <c:v>Science</c:v>
                </c:pt>
              </c:strCache>
              <c:extLst/>
            </c:strRef>
          </c:cat>
          <c:val>
            <c:numRef>
              <c:f>(Oplog!$K$34:$K$35,Oplog!$K$37,Oplog!$K$39:$K$41)</c:f>
              <c:numCache>
                <c:formatCode>0.00</c:formatCode>
                <c:ptCount val="6"/>
                <c:pt idx="0">
                  <c:v>6.95</c:v>
                </c:pt>
                <c:pt idx="1">
                  <c:v>15.65</c:v>
                </c:pt>
                <c:pt idx="2">
                  <c:v>7.03</c:v>
                </c:pt>
                <c:pt idx="3">
                  <c:v>4.92</c:v>
                </c:pt>
                <c:pt idx="4">
                  <c:v>74.77</c:v>
                </c:pt>
                <c:pt idx="5">
                  <c:v>58.68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36D7-47C5-A654-CAA4FC379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4911472003499557"/>
          <c:y val="6.7171672985321298E-2"/>
          <c:w val="0.71010389326334211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797900263E-2"/>
          <c:y val="0.05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1048238535403E-3"/>
          <c:y val="0.1916103287314611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E347-430A-94B2-DE37E9A0D745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347-430A-94B2-DE37E9A0D745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347-430A-94B2-DE37E9A0D745}"/>
              </c:ext>
            </c:extLst>
          </c:dPt>
          <c:dLbls>
            <c:dLbl>
              <c:idx val="0"/>
              <c:layout>
                <c:manualLayout>
                  <c:x val="-0.42290855515409909"/>
                  <c:y val="0.10969651927751176"/>
                </c:manualLayout>
              </c:layout>
              <c:numFmt formatCode="General" sourceLinked="0"/>
              <c:spPr>
                <a:xfrm>
                  <a:off x="138218" y="1351245"/>
                  <a:ext cx="1955102" cy="314764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90945"/>
                        <a:gd name="adj2" fmla="val 13947"/>
                      </a:avLst>
                    </a:prstGeom>
                  </c15:spPr>
                  <c15:layout>
                    <c:manualLayout>
                      <c:w val="0.20126493207514787"/>
                      <c:h val="5.7265771252057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47-430A-94B2-DE37E9A0D745}"/>
                </c:ext>
              </c:extLst>
            </c:dLbl>
            <c:dLbl>
              <c:idx val="1"/>
              <c:layout>
                <c:manualLayout>
                  <c:x val="-0.48903765814425543"/>
                  <c:y val="6.8179006505887105E-3"/>
                </c:manualLayout>
              </c:layout>
              <c:numFmt formatCode="General" sourceLinked="0"/>
              <c:spPr>
                <a:xfrm>
                  <a:off x="618566" y="759262"/>
                  <a:ext cx="3056638" cy="351986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0060"/>
                        <a:gd name="adj2" fmla="val 87711"/>
                      </a:avLst>
                    </a:prstGeom>
                  </c15:spPr>
                  <c15:layout>
                    <c:manualLayout>
                      <c:w val="0.31466079266187758"/>
                      <c:h val="6.403755144408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347-430A-94B2-DE37E9A0D745}"/>
                </c:ext>
              </c:extLst>
            </c:dLbl>
            <c:dLbl>
              <c:idx val="2"/>
              <c:layout>
                <c:manualLayout>
                  <c:x val="0.1200827613939562"/>
                  <c:y val="1.3327469394093194E-2"/>
                </c:manualLayout>
              </c:layout>
              <c:numFmt formatCode="General" sourceLinked="0"/>
              <c:spPr>
                <a:xfrm>
                  <a:off x="6401887" y="1278368"/>
                  <a:ext cx="2730240" cy="295523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5834"/>
                        <a:gd name="adj2" fmla="val 96625"/>
                      </a:avLst>
                    </a:prstGeom>
                  </c15:spPr>
                  <c15:layout>
                    <c:manualLayout>
                      <c:w val="0.29672818518880179"/>
                      <c:h val="6.15970991024381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47-430A-94B2-DE37E9A0D745}"/>
                </c:ext>
              </c:extLst>
            </c:dLbl>
            <c:dLbl>
              <c:idx val="3"/>
              <c:layout>
                <c:manualLayout>
                  <c:x val="-0.65253884999185507"/>
                  <c:y val="-4.3430416414370898E-2"/>
                </c:manualLayout>
              </c:layout>
              <c:numFmt formatCode="General" sourceLinked="0"/>
              <c:spPr>
                <a:xfrm>
                  <a:off x="161545" y="4708237"/>
                  <a:ext cx="3385474" cy="337097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8963"/>
                        <a:gd name="adj2" fmla="val -303856"/>
                      </a:avLst>
                    </a:prstGeom>
                  </c15:spPr>
                  <c15:layout>
                    <c:manualLayout>
                      <c:w val="0.37750306962702623"/>
                      <c:h val="6.17792475623521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47-430A-94B2-DE37E9A0D745}"/>
                </c:ext>
              </c:extLst>
            </c:dLbl>
            <c:numFmt formatCode="General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(Oplog!$A$20:$A$22,Oplog!$A$25)</c:f>
              <c:strCache>
                <c:ptCount val="4"/>
                <c:pt idx="0">
                  <c:v>Failure</c:v>
                </c:pt>
                <c:pt idx="1">
                  <c:v>Machine Development</c:v>
                </c:pt>
                <c:pt idx="2">
                  <c:v>Machine Setup</c:v>
                </c:pt>
                <c:pt idx="3">
                  <c:v>Scheduled Shutdown</c:v>
                </c:pt>
              </c:strCache>
              <c:extLst/>
            </c:strRef>
          </c:cat>
          <c:val>
            <c:numRef>
              <c:f>(Oplog!$K$35:$K$37,Oplog!$K$40)</c:f>
              <c:numCache>
                <c:formatCode>0.00</c:formatCode>
                <c:ptCount val="4"/>
                <c:pt idx="0">
                  <c:v>2.52</c:v>
                </c:pt>
                <c:pt idx="1">
                  <c:v>4.9800000000000004</c:v>
                </c:pt>
                <c:pt idx="2">
                  <c:v>0.65</c:v>
                </c:pt>
                <c:pt idx="3">
                  <c:v>159.85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E347-430A-94B2-DE37E9A0D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6088117096904967"/>
          <c:y val="0"/>
          <c:w val="0.71010389326334211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6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y.pbn.bnl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dops.bnl.gov/Operations/personnel/call_in_lists/call_in_list.php?group=esshq" TargetMode="External"/><Relationship Id="rId4" Type="http://schemas.openxmlformats.org/officeDocument/2006/relationships/hyperlink" Target="https://www.cadops.bnl.gov/Operations/personnel/call_in_lis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588958"/>
              </p:ext>
            </p:extLst>
          </p:nvPr>
        </p:nvGraphicFramePr>
        <p:xfrm>
          <a:off x="179540" y="1"/>
          <a:ext cx="120124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038994"/>
              </p:ext>
            </p:extLst>
          </p:nvPr>
        </p:nvGraphicFramePr>
        <p:xfrm>
          <a:off x="238126" y="1"/>
          <a:ext cx="11953874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C7FE2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277673"/>
              </p:ext>
            </p:extLst>
          </p:nvPr>
        </p:nvGraphicFramePr>
        <p:xfrm>
          <a:off x="238126" y="-1"/>
          <a:ext cx="11953874" cy="590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F22EB0-2989-43E0-6816-F2311EC3F0E3}"/>
              </a:ext>
            </a:extLst>
          </p:cNvPr>
          <p:cNvSpPr txBox="1"/>
          <p:nvPr/>
        </p:nvSpPr>
        <p:spPr>
          <a:xfrm>
            <a:off x="4586568" y="6204942"/>
            <a:ext cx="256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Avg. Availability: 77.7%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6768D-354C-5F49-4134-4F200168E033}"/>
              </a:ext>
            </a:extLst>
          </p:cNvPr>
          <p:cNvSpPr txBox="1"/>
          <p:nvPr/>
        </p:nvSpPr>
        <p:spPr>
          <a:xfrm>
            <a:off x="8355724" y="173420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72.6%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500-0000C7FE2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835339"/>
              </p:ext>
            </p:extLst>
          </p:nvPr>
        </p:nvGraphicFramePr>
        <p:xfrm>
          <a:off x="238126" y="-3"/>
          <a:ext cx="11953874" cy="590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00288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500-0000C7FE2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200733"/>
              </p:ext>
            </p:extLst>
          </p:nvPr>
        </p:nvGraphicFramePr>
        <p:xfrm>
          <a:off x="242371" y="0"/>
          <a:ext cx="11949629" cy="606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184013"/>
              </p:ext>
            </p:extLst>
          </p:nvPr>
        </p:nvGraphicFramePr>
        <p:xfrm>
          <a:off x="212436" y="-1"/>
          <a:ext cx="11979564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812993"/>
              </p:ext>
            </p:extLst>
          </p:nvPr>
        </p:nvGraphicFramePr>
        <p:xfrm>
          <a:off x="212436" y="-1"/>
          <a:ext cx="11979564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36978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436802"/>
              </p:ext>
            </p:extLst>
          </p:nvPr>
        </p:nvGraphicFramePr>
        <p:xfrm>
          <a:off x="179540" y="0"/>
          <a:ext cx="120124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652952"/>
              </p:ext>
            </p:extLst>
          </p:nvPr>
        </p:nvGraphicFramePr>
        <p:xfrm>
          <a:off x="179540" y="92364"/>
          <a:ext cx="12012460" cy="615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756074"/>
              </p:ext>
            </p:extLst>
          </p:nvPr>
        </p:nvGraphicFramePr>
        <p:xfrm>
          <a:off x="179540" y="0"/>
          <a:ext cx="120124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29659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983135" cy="5433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/>
              <a:t>7/9-7/16/2024: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400" dirty="0"/>
              <a:t>200 MeV Th run ended Tuesday. Next run 7/29-8/4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1.0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0.0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0.0 </a:t>
            </a:r>
            <a:r>
              <a:rPr lang="en-US" sz="2400" dirty="0" err="1"/>
              <a:t>hr</a:t>
            </a:r>
            <a:r>
              <a:rPr lang="en-US" sz="2400" dirty="0"/>
              <a:t>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0.0 </a:t>
            </a:r>
            <a:r>
              <a:rPr lang="en-US" sz="2400" dirty="0" err="1"/>
              <a:t>hr</a:t>
            </a:r>
            <a:r>
              <a:rPr lang="en-US" sz="2400" dirty="0"/>
              <a:t>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167.0 Shutdown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100.0%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9568EA-2E23-7339-285B-45401FDA9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21" y="-1"/>
            <a:ext cx="7513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7/9-7/16/2024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69.1%</a:t>
            </a:r>
            <a:endParaRPr 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NSRL: Deuteron setup/development on </a:t>
            </a:r>
          </a:p>
          <a:p>
            <a:pPr algn="ctr"/>
            <a:r>
              <a:rPr lang="en-US" sz="2000" dirty="0"/>
              <a:t>Tuesday.</a:t>
            </a:r>
            <a:br>
              <a:rPr lang="en-US" sz="2000" dirty="0">
                <a:solidFill>
                  <a:schemeClr val="accent5"/>
                </a:solidFill>
              </a:rPr>
            </a:br>
            <a:endParaRPr lang="en-US" sz="2000" dirty="0"/>
          </a:p>
          <a:p>
            <a:pPr algn="ctr"/>
            <a:r>
              <a:rPr lang="en-US" sz="2000" dirty="0"/>
              <a:t>Shut down for remainder of week and next week. Run 24C due to begin again on Monday 7/22. </a:t>
            </a:r>
            <a:br>
              <a:rPr lang="en-US" sz="2000" dirty="0"/>
            </a:b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24-C schedule since 22 May. Schedule posted, </a:t>
            </a:r>
            <a:r>
              <a:rPr lang="en-US" dirty="0">
                <a:solidFill>
                  <a:schemeClr val="accent4"/>
                </a:solidFill>
              </a:rPr>
              <a:t>details updating; </a:t>
            </a:r>
            <a:r>
              <a:rPr lang="en-US" dirty="0"/>
              <a:t>beam into November.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035109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530041"/>
              </p:ext>
            </p:extLst>
          </p:nvPr>
        </p:nvGraphicFramePr>
        <p:xfrm>
          <a:off x="3037591" y="806450"/>
          <a:ext cx="9714075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874699"/>
              </p:ext>
            </p:extLst>
          </p:nvPr>
        </p:nvGraphicFramePr>
        <p:xfrm>
          <a:off x="3037591" y="806450"/>
          <a:ext cx="9714074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9" y="472379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Access for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dirty="0">
                <a:solidFill>
                  <a:schemeClr val="tx1"/>
                </a:solidFill>
                <a:cs typeface="Arial"/>
              </a:rPr>
              <a:t> – controller for TPOT, PS for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EMcal</a:t>
            </a:r>
            <a:r>
              <a:rPr lang="en-US" dirty="0">
                <a:solidFill>
                  <a:schemeClr val="tx1"/>
                </a:solidFill>
                <a:cs typeface="Arial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RHIC RF BA1 – access to replace QEI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dirty="0">
                <a:solidFill>
                  <a:schemeClr val="tx1"/>
                </a:solidFill>
                <a:cs typeface="Arial"/>
              </a:rPr>
              <a:t> lead flow 9Q14 – replaced analog input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Cooling trouble (1000P) – tripped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AtR</a:t>
            </a:r>
            <a:r>
              <a:rPr lang="en-US" dirty="0">
                <a:solidFill>
                  <a:schemeClr val="tx1"/>
                </a:solidFill>
                <a:cs typeface="Arial"/>
              </a:rPr>
              <a:t> PSs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dirty="0">
                <a:solidFill>
                  <a:schemeClr val="tx1"/>
                </a:solidFill>
                <a:cs typeface="Arial"/>
              </a:rPr>
              <a:t> access to work on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EMCal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RHIC PS – ground current yi7-sxd-ps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sextupole</a:t>
            </a:r>
            <a:r>
              <a:rPr lang="en-US" dirty="0">
                <a:solidFill>
                  <a:schemeClr val="tx1"/>
                </a:solidFill>
                <a:cs typeface="Arial"/>
              </a:rPr>
              <a:t>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Power Dip (7/13) – several hours to recover</a:t>
            </a:r>
            <a:endParaRPr lang="en-US" sz="16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PASS sector 8 – access trouble for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sPHENIX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RHIC PS – replaced controller board &amp; current </a:t>
            </a:r>
          </a:p>
          <a:p>
            <a:r>
              <a:rPr lang="en-US" dirty="0">
                <a:solidFill>
                  <a:schemeClr val="tx1"/>
                </a:solidFill>
              </a:rPr>
              <a:t>     regulator card to bi5-qf3-ps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QLI </a:t>
            </a:r>
            <a:r>
              <a:rPr lang="en-US" dirty="0" err="1">
                <a:solidFill>
                  <a:schemeClr val="tx1"/>
                </a:solidFill>
              </a:rPr>
              <a:t>thi</a:t>
            </a:r>
            <a:r>
              <a:rPr lang="en-US" dirty="0">
                <a:solidFill>
                  <a:schemeClr val="tx1"/>
                </a:solidFill>
              </a:rPr>
              <a:t> morning – trouble y2-dh0</a:t>
            </a:r>
          </a:p>
          <a:p>
            <a:r>
              <a:rPr lang="en-US" i="1" dirty="0">
                <a:solidFill>
                  <a:schemeClr val="tx1"/>
                </a:solidFill>
              </a:rPr>
              <a:t>Other notes</a:t>
            </a:r>
            <a:endParaRPr lang="en-US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Multiple Rad Mon Interlocks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Cold Snake Quad B1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STAR PS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Controls Hardware replaced cfe-f18-vme chassis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access to replace SSFB amp to station 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RF station currently down –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Acopian</a:t>
            </a:r>
            <a:r>
              <a:rPr lang="en-US" dirty="0">
                <a:solidFill>
                  <a:schemeClr val="tx1"/>
                </a:solidFill>
                <a:cs typeface="Arial"/>
              </a:rPr>
              <a:t>/TCR </a:t>
            </a:r>
          </a:p>
          <a:p>
            <a:r>
              <a:rPr lang="en-US" dirty="0">
                <a:solidFill>
                  <a:schemeClr val="tx1"/>
                </a:solidFill>
                <a:cs typeface="Arial"/>
              </a:rPr>
              <a:t>    PS trouble – located beneath cavity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7108F-313C-1392-EA1F-268B48BB2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64" y="4184041"/>
            <a:ext cx="4314941" cy="2680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8CC50-5A0D-2EE5-D76E-F35723D9D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664" y="4430320"/>
            <a:ext cx="4314941" cy="242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13991-E6AD-A4C4-E597-D55FA9653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611" y="2033899"/>
            <a:ext cx="6007389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– 200MeV run has ended. Next run 7/29 – 8/4.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– no user scheduled this week. Due to begin again next week.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polarized proton setup continues in addition to RHIC physics.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</a:rPr>
              <a:t>Maintenance scheduled for tomorrow.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/>
              <a:t>Other MD, </a:t>
            </a:r>
            <a:r>
              <a:rPr lang="en-US" sz="2000" dirty="0"/>
              <a:t>APEX as noted in schedule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RHIC Tunnel access/sweeps back to </a:t>
            </a:r>
            <a:r>
              <a:rPr lang="en-US" sz="2000" b="1" u="sng" dirty="0">
                <a:solidFill>
                  <a:schemeClr val="accent2"/>
                </a:solidFill>
              </a:rPr>
              <a:t>ODH-0</a:t>
            </a:r>
            <a:r>
              <a:rPr lang="en-US" sz="2000" b="1" dirty="0">
                <a:solidFill>
                  <a:schemeClr val="accent2"/>
                </a:solidFill>
              </a:rPr>
              <a:t> restrictions</a:t>
            </a:r>
            <a:r>
              <a:rPr lang="en-US" sz="2000" b="1" i="1" dirty="0">
                <a:solidFill>
                  <a:schemeClr val="accent2"/>
                </a:solidFill>
              </a:rPr>
              <a:t>.</a:t>
            </a:r>
            <a:endParaRPr lang="en-US" sz="2400" b="1" i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https://www.cadops.bnl.gov/Operations/personnel/call_in_lists/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Note: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Core Electrical contacts listed/managed on ESSHQ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callin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 list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hlinkClick r:id="rId5"/>
              </a:rPr>
              <a:t>https://www.cadops.bnl.gov/Operations/personnel/call_in_lists/call_in_list.php?group=esshq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>
            <a:extLst>
              <a:ext uri="{FF2B5EF4-FFF2-40B4-BE49-F238E27FC236}">
                <a16:creationId xmlns:a16="http://schemas.microsoft.com/office/drawing/2014/main" id="{4B7AC2E0-2464-4308-AA72-7A77D8EF039F}"/>
              </a:ext>
            </a:extLst>
          </p:cNvPr>
          <p:cNvSpPr txBox="1"/>
          <p:nvPr/>
        </p:nvSpPr>
        <p:spPr>
          <a:xfrm>
            <a:off x="386015" y="5552778"/>
            <a:ext cx="24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R. Terheide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4BDBA-CE25-4EDB-8CDA-472EA7C4ABF1}"/>
              </a:ext>
            </a:extLst>
          </p:cNvPr>
          <p:cNvSpPr txBox="1"/>
          <p:nvPr/>
        </p:nvSpPr>
        <p:spPr>
          <a:xfrm>
            <a:off x="1515053" y="185939"/>
            <a:ext cx="91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Preliminary</a:t>
            </a:r>
            <a:r>
              <a:rPr lang="en-US" sz="2000" b="1" dirty="0"/>
              <a:t> delivered Luminosity, Figure of Merit (LP</a:t>
            </a:r>
            <a:r>
              <a:rPr lang="en-US" sz="2000" b="1" baseline="30000" dirty="0"/>
              <a:t>2</a:t>
            </a:r>
            <a:r>
              <a:rPr lang="en-US" sz="2000" b="1" dirty="0"/>
              <a:t>) data for RHIC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DABED-A9C5-37D3-8153-EB8A98BB3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238" y="586050"/>
            <a:ext cx="6072762" cy="4492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6A6FC-F434-C98C-ADF3-537DE4449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53" y="586050"/>
            <a:ext cx="5141309" cy="3845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E34EA-0CE6-AD2E-9906-E0C26186B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070" y="4227999"/>
            <a:ext cx="3567254" cy="2649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884001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A9D6B3-3587-4B8C-A5B9-7310B2D8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4555</TotalTime>
  <Words>708</Words>
  <Application>Microsoft Office PowerPoint</Application>
  <PresentationFormat>Widescreen</PresentationFormat>
  <Paragraphs>148</Paragraphs>
  <Slides>12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7/9-7/16/2024 (as of 0800)</vt:lpstr>
      <vt:lpstr>Notes from Operations</vt:lpstr>
      <vt:lpstr>Reminder from Operations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Naylor, Christopher E</cp:lastModifiedBy>
  <cp:revision>34</cp:revision>
  <dcterms:created xsi:type="dcterms:W3CDTF">2011-03-02T18:37:40Z</dcterms:created>
  <dcterms:modified xsi:type="dcterms:W3CDTF">2024-07-16T16:43:51Z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