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9"/>
  </p:notesMasterIdLst>
  <p:sldIdLst>
    <p:sldId id="256" r:id="rId2"/>
    <p:sldId id="257" r:id="rId3"/>
    <p:sldId id="261" r:id="rId4"/>
    <p:sldId id="262" r:id="rId5"/>
    <p:sldId id="263" r:id="rId6"/>
    <p:sldId id="264" r:id="rId7"/>
    <p:sldId id="265"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8E0FF7-3334-441E-BBE2-0080D8FEF3CA}" v="1" dt="2024-07-23T13:36:54.9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9" autoAdjust="0"/>
    <p:restoredTop sz="94694"/>
  </p:normalViewPr>
  <p:slideViewPr>
    <p:cSldViewPr snapToGrid="0" snapToObjects="1">
      <p:cViewPr varScale="1">
        <p:scale>
          <a:sx n="160" d="100"/>
          <a:sy n="160" d="100"/>
        </p:scale>
        <p:origin x="1722" y="138"/>
      </p:cViewPr>
      <p:guideLst/>
    </p:cSldViewPr>
  </p:slideViewPr>
  <p:notesTextViewPr>
    <p:cViewPr>
      <p:scale>
        <a:sx n="1" d="1"/>
        <a:sy n="1" d="1"/>
      </p:scale>
      <p:origin x="0" y="0"/>
    </p:cViewPr>
  </p:notesTextViewPr>
  <p:notesViewPr>
    <p:cSldViewPr snapToGrid="0" snapToObjects="1">
      <p:cViewPr varScale="1">
        <p:scale>
          <a:sx n="84" d="100"/>
          <a:sy n="84" d="100"/>
        </p:scale>
        <p:origin x="1542" y="-481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ner, Francis" userId="bacbc4c7-fc84-4868-b145-d1a996a384b5" providerId="ADAL" clId="{5D8E0FF7-3334-441E-BBE2-0080D8FEF3CA}"/>
    <pc:docChg chg="undo custSel addSld delSld modSld">
      <pc:chgData name="Craner, Francis" userId="bacbc4c7-fc84-4868-b145-d1a996a384b5" providerId="ADAL" clId="{5D8E0FF7-3334-441E-BBE2-0080D8FEF3CA}" dt="2024-07-23T16:52:56.502" v="778" actId="27636"/>
      <pc:docMkLst>
        <pc:docMk/>
      </pc:docMkLst>
      <pc:sldChg chg="modSp mod">
        <pc:chgData name="Craner, Francis" userId="bacbc4c7-fc84-4868-b145-d1a996a384b5" providerId="ADAL" clId="{5D8E0FF7-3334-441E-BBE2-0080D8FEF3CA}" dt="2024-07-23T16:52:56.502" v="778" actId="27636"/>
        <pc:sldMkLst>
          <pc:docMk/>
          <pc:sldMk cId="2246755923" sldId="256"/>
        </pc:sldMkLst>
        <pc:spChg chg="mod">
          <ac:chgData name="Craner, Francis" userId="bacbc4c7-fc84-4868-b145-d1a996a384b5" providerId="ADAL" clId="{5D8E0FF7-3334-441E-BBE2-0080D8FEF3CA}" dt="2024-07-23T16:52:56.502" v="778" actId="27636"/>
          <ac:spMkLst>
            <pc:docMk/>
            <pc:sldMk cId="2246755923" sldId="256"/>
            <ac:spMk id="2" creationId="{1C156CBC-DA70-7741-BB3F-BCDBBE052F88}"/>
          </ac:spMkLst>
        </pc:spChg>
        <pc:spChg chg="mod">
          <ac:chgData name="Craner, Francis" userId="bacbc4c7-fc84-4868-b145-d1a996a384b5" providerId="ADAL" clId="{5D8E0FF7-3334-441E-BBE2-0080D8FEF3CA}" dt="2024-07-23T13:36:22.814" v="14" actId="20577"/>
          <ac:spMkLst>
            <pc:docMk/>
            <pc:sldMk cId="2246755923" sldId="256"/>
            <ac:spMk id="3" creationId="{FDB0E14B-6889-F849-8A8C-D01D7C36038D}"/>
          </ac:spMkLst>
        </pc:spChg>
      </pc:sldChg>
      <pc:sldChg chg="modSp mod">
        <pc:chgData name="Craner, Francis" userId="bacbc4c7-fc84-4868-b145-d1a996a384b5" providerId="ADAL" clId="{5D8E0FF7-3334-441E-BBE2-0080D8FEF3CA}" dt="2024-07-23T16:27:04.183" v="42" actId="20577"/>
        <pc:sldMkLst>
          <pc:docMk/>
          <pc:sldMk cId="3681362828" sldId="257"/>
        </pc:sldMkLst>
        <pc:spChg chg="mod">
          <ac:chgData name="Craner, Francis" userId="bacbc4c7-fc84-4868-b145-d1a996a384b5" providerId="ADAL" clId="{5D8E0FF7-3334-441E-BBE2-0080D8FEF3CA}" dt="2024-07-23T16:27:04.183" v="42" actId="20577"/>
          <ac:spMkLst>
            <pc:docMk/>
            <pc:sldMk cId="3681362828" sldId="257"/>
            <ac:spMk id="7" creationId="{84BED499-6ED4-F54A-8BC4-75AB617CA064}"/>
          </ac:spMkLst>
        </pc:spChg>
      </pc:sldChg>
      <pc:sldChg chg="modSp mod">
        <pc:chgData name="Craner, Francis" userId="bacbc4c7-fc84-4868-b145-d1a996a384b5" providerId="ADAL" clId="{5D8E0FF7-3334-441E-BBE2-0080D8FEF3CA}" dt="2024-07-23T16:30:05.890" v="140" actId="20577"/>
        <pc:sldMkLst>
          <pc:docMk/>
          <pc:sldMk cId="3654909710" sldId="261"/>
        </pc:sldMkLst>
        <pc:spChg chg="mod">
          <ac:chgData name="Craner, Francis" userId="bacbc4c7-fc84-4868-b145-d1a996a384b5" providerId="ADAL" clId="{5D8E0FF7-3334-441E-BBE2-0080D8FEF3CA}" dt="2024-07-23T16:30:05.890" v="140" actId="20577"/>
          <ac:spMkLst>
            <pc:docMk/>
            <pc:sldMk cId="3654909710" sldId="261"/>
            <ac:spMk id="3" creationId="{277DA2F5-909F-5B73-9B73-D9CDE1F329F8}"/>
          </ac:spMkLst>
        </pc:spChg>
      </pc:sldChg>
      <pc:sldChg chg="del">
        <pc:chgData name="Craner, Francis" userId="bacbc4c7-fc84-4868-b145-d1a996a384b5" providerId="ADAL" clId="{5D8E0FF7-3334-441E-BBE2-0080D8FEF3CA}" dt="2024-07-23T13:36:09.326" v="5" actId="47"/>
        <pc:sldMkLst>
          <pc:docMk/>
          <pc:sldMk cId="1289276622" sldId="262"/>
        </pc:sldMkLst>
      </pc:sldChg>
      <pc:sldChg chg="modSp mod">
        <pc:chgData name="Craner, Francis" userId="bacbc4c7-fc84-4868-b145-d1a996a384b5" providerId="ADAL" clId="{5D8E0FF7-3334-441E-BBE2-0080D8FEF3CA}" dt="2024-07-23T16:36:49.496" v="573" actId="1076"/>
        <pc:sldMkLst>
          <pc:docMk/>
          <pc:sldMk cId="2988849272" sldId="262"/>
        </pc:sldMkLst>
        <pc:spChg chg="mod">
          <ac:chgData name="Craner, Francis" userId="bacbc4c7-fc84-4868-b145-d1a996a384b5" providerId="ADAL" clId="{5D8E0FF7-3334-441E-BBE2-0080D8FEF3CA}" dt="2024-07-23T16:28:16.044" v="106" actId="6549"/>
          <ac:spMkLst>
            <pc:docMk/>
            <pc:sldMk cId="2988849272" sldId="262"/>
            <ac:spMk id="3" creationId="{03085609-5102-F17B-BF22-2AA4F2A5802D}"/>
          </ac:spMkLst>
        </pc:spChg>
        <pc:picChg chg="mod">
          <ac:chgData name="Craner, Francis" userId="bacbc4c7-fc84-4868-b145-d1a996a384b5" providerId="ADAL" clId="{5D8E0FF7-3334-441E-BBE2-0080D8FEF3CA}" dt="2024-07-23T16:36:49.496" v="573" actId="1076"/>
          <ac:picMkLst>
            <pc:docMk/>
            <pc:sldMk cId="2988849272" sldId="262"/>
            <ac:picMk id="5" creationId="{064A2DE7-BE5C-2394-458C-C3E25A9BDAC8}"/>
          </ac:picMkLst>
        </pc:picChg>
      </pc:sldChg>
      <pc:sldChg chg="modSp mod">
        <pc:chgData name="Craner, Francis" userId="bacbc4c7-fc84-4868-b145-d1a996a384b5" providerId="ADAL" clId="{5D8E0FF7-3334-441E-BBE2-0080D8FEF3CA}" dt="2024-07-23T16:49:51.374" v="752" actId="13926"/>
        <pc:sldMkLst>
          <pc:docMk/>
          <pc:sldMk cId="2199454424" sldId="263"/>
        </pc:sldMkLst>
        <pc:spChg chg="mod">
          <ac:chgData name="Craner, Francis" userId="bacbc4c7-fc84-4868-b145-d1a996a384b5" providerId="ADAL" clId="{5D8E0FF7-3334-441E-BBE2-0080D8FEF3CA}" dt="2024-07-23T16:49:51.374" v="752" actId="13926"/>
          <ac:spMkLst>
            <pc:docMk/>
            <pc:sldMk cId="2199454424" sldId="263"/>
            <ac:spMk id="3" creationId="{DA68B787-B2D6-1F93-DFF5-E09B7A115769}"/>
          </ac:spMkLst>
        </pc:spChg>
      </pc:sldChg>
      <pc:sldChg chg="modSp mod">
        <pc:chgData name="Craner, Francis" userId="bacbc4c7-fc84-4868-b145-d1a996a384b5" providerId="ADAL" clId="{5D8E0FF7-3334-441E-BBE2-0080D8FEF3CA}" dt="2024-07-23T16:48:20.566" v="742" actId="20577"/>
        <pc:sldMkLst>
          <pc:docMk/>
          <pc:sldMk cId="3516674048" sldId="264"/>
        </pc:sldMkLst>
        <pc:spChg chg="mod">
          <ac:chgData name="Craner, Francis" userId="bacbc4c7-fc84-4868-b145-d1a996a384b5" providerId="ADAL" clId="{5D8E0FF7-3334-441E-BBE2-0080D8FEF3CA}" dt="2024-07-23T16:48:20.566" v="742" actId="20577"/>
          <ac:spMkLst>
            <pc:docMk/>
            <pc:sldMk cId="3516674048" sldId="264"/>
            <ac:spMk id="2" creationId="{71506046-E892-9FAF-485A-E419F6E43C01}"/>
          </ac:spMkLst>
        </pc:spChg>
        <pc:spChg chg="mod">
          <ac:chgData name="Craner, Francis" userId="bacbc4c7-fc84-4868-b145-d1a996a384b5" providerId="ADAL" clId="{5D8E0FF7-3334-441E-BBE2-0080D8FEF3CA}" dt="2024-07-23T16:46:29.641" v="615" actId="20577"/>
          <ac:spMkLst>
            <pc:docMk/>
            <pc:sldMk cId="3516674048" sldId="264"/>
            <ac:spMk id="3" creationId="{C250BAB4-142B-1444-D493-7A30EB1EEEB2}"/>
          </ac:spMkLst>
        </pc:spChg>
      </pc:sldChg>
      <pc:sldChg chg="del">
        <pc:chgData name="Craner, Francis" userId="bacbc4c7-fc84-4868-b145-d1a996a384b5" providerId="ADAL" clId="{5D8E0FF7-3334-441E-BBE2-0080D8FEF3CA}" dt="2024-07-23T13:36:10.114" v="6" actId="47"/>
        <pc:sldMkLst>
          <pc:docMk/>
          <pc:sldMk cId="3976273927" sldId="264"/>
        </pc:sldMkLst>
      </pc:sldChg>
      <pc:sldChg chg="modSp new mod">
        <pc:chgData name="Craner, Francis" userId="bacbc4c7-fc84-4868-b145-d1a996a384b5" providerId="ADAL" clId="{5D8E0FF7-3334-441E-BBE2-0080D8FEF3CA}" dt="2024-07-23T16:47:28.785" v="734" actId="6549"/>
        <pc:sldMkLst>
          <pc:docMk/>
          <pc:sldMk cId="657118521" sldId="265"/>
        </pc:sldMkLst>
        <pc:spChg chg="mod">
          <ac:chgData name="Craner, Francis" userId="bacbc4c7-fc84-4868-b145-d1a996a384b5" providerId="ADAL" clId="{5D8E0FF7-3334-441E-BBE2-0080D8FEF3CA}" dt="2024-07-23T16:32:52.682" v="231" actId="20577"/>
          <ac:spMkLst>
            <pc:docMk/>
            <pc:sldMk cId="657118521" sldId="265"/>
            <ac:spMk id="2" creationId="{02BC9FBB-1D04-3EC2-30BE-2DF8552BFA0C}"/>
          </ac:spMkLst>
        </pc:spChg>
        <pc:spChg chg="mod">
          <ac:chgData name="Craner, Francis" userId="bacbc4c7-fc84-4868-b145-d1a996a384b5" providerId="ADAL" clId="{5D8E0FF7-3334-441E-BBE2-0080D8FEF3CA}" dt="2024-07-23T16:47:28.785" v="734" actId="6549"/>
          <ac:spMkLst>
            <pc:docMk/>
            <pc:sldMk cId="657118521" sldId="265"/>
            <ac:spMk id="3" creationId="{5D9067BA-FF2C-A825-24B5-FDFBCFCF6B5E}"/>
          </ac:spMkLst>
        </pc:spChg>
      </pc:sldChg>
      <pc:sldChg chg="del">
        <pc:chgData name="Craner, Francis" userId="bacbc4c7-fc84-4868-b145-d1a996a384b5" providerId="ADAL" clId="{5D8E0FF7-3334-441E-BBE2-0080D8FEF3CA}" dt="2024-07-23T13:36:10.957" v="7" actId="47"/>
        <pc:sldMkLst>
          <pc:docMk/>
          <pc:sldMk cId="1107410962" sldId="265"/>
        </pc:sldMkLst>
      </pc:sldChg>
      <pc:sldChg chg="modSp new del mod">
        <pc:chgData name="Craner, Francis" userId="bacbc4c7-fc84-4868-b145-d1a996a384b5" providerId="ADAL" clId="{5D8E0FF7-3334-441E-BBE2-0080D8FEF3CA}" dt="2024-07-23T16:29:46.860" v="137" actId="47"/>
        <pc:sldMkLst>
          <pc:docMk/>
          <pc:sldMk cId="2173104439" sldId="265"/>
        </pc:sldMkLst>
        <pc:spChg chg="mod">
          <ac:chgData name="Craner, Francis" userId="bacbc4c7-fc84-4868-b145-d1a996a384b5" providerId="ADAL" clId="{5D8E0FF7-3334-441E-BBE2-0080D8FEF3CA}" dt="2024-07-23T16:29:19.015" v="136" actId="20577"/>
          <ac:spMkLst>
            <pc:docMk/>
            <pc:sldMk cId="2173104439" sldId="265"/>
            <ac:spMk id="2" creationId="{F3822B12-0B90-9DCF-68F9-888797D42068}"/>
          </ac:spMkLst>
        </pc:spChg>
        <pc:spChg chg="mod">
          <ac:chgData name="Craner, Francis" userId="bacbc4c7-fc84-4868-b145-d1a996a384b5" providerId="ADAL" clId="{5D8E0FF7-3334-441E-BBE2-0080D8FEF3CA}" dt="2024-07-23T16:29:13.753" v="125"/>
          <ac:spMkLst>
            <pc:docMk/>
            <pc:sldMk cId="2173104439" sldId="265"/>
            <ac:spMk id="3" creationId="{D02A7890-F94F-F08F-E590-31103488C1C8}"/>
          </ac:spMkLst>
        </pc:spChg>
      </pc:sldChg>
      <pc:sldChg chg="del">
        <pc:chgData name="Craner, Francis" userId="bacbc4c7-fc84-4868-b145-d1a996a384b5" providerId="ADAL" clId="{5D8E0FF7-3334-441E-BBE2-0080D8FEF3CA}" dt="2024-07-23T13:36:07.364" v="3" actId="47"/>
        <pc:sldMkLst>
          <pc:docMk/>
          <pc:sldMk cId="0" sldId="292"/>
        </pc:sldMkLst>
      </pc:sldChg>
      <pc:sldChg chg="del">
        <pc:chgData name="Craner, Francis" userId="bacbc4c7-fc84-4868-b145-d1a996a384b5" providerId="ADAL" clId="{5D8E0FF7-3334-441E-BBE2-0080D8FEF3CA}" dt="2024-07-23T13:36:06.207" v="2" actId="47"/>
        <pc:sldMkLst>
          <pc:docMk/>
          <pc:sldMk cId="0" sldId="295"/>
        </pc:sldMkLst>
      </pc:sldChg>
      <pc:sldChg chg="del">
        <pc:chgData name="Craner, Francis" userId="bacbc4c7-fc84-4868-b145-d1a996a384b5" providerId="ADAL" clId="{5D8E0FF7-3334-441E-BBE2-0080D8FEF3CA}" dt="2024-07-23T13:36:08.389" v="4" actId="47"/>
        <pc:sldMkLst>
          <pc:docMk/>
          <pc:sldMk cId="0" sldId="331"/>
        </pc:sldMkLst>
      </pc:sldChg>
      <pc:sldChg chg="del">
        <pc:chgData name="Craner, Francis" userId="bacbc4c7-fc84-4868-b145-d1a996a384b5" providerId="ADAL" clId="{5D8E0FF7-3334-441E-BBE2-0080D8FEF3CA}" dt="2024-07-23T13:36:04.216" v="0" actId="47"/>
        <pc:sldMkLst>
          <pc:docMk/>
          <pc:sldMk cId="1953094131" sldId="336"/>
        </pc:sldMkLst>
      </pc:sldChg>
      <pc:sldChg chg="del">
        <pc:chgData name="Craner, Francis" userId="bacbc4c7-fc84-4868-b145-d1a996a384b5" providerId="ADAL" clId="{5D8E0FF7-3334-441E-BBE2-0080D8FEF3CA}" dt="2024-07-23T13:36:05.171" v="1" actId="47"/>
        <pc:sldMkLst>
          <pc:docMk/>
          <pc:sldMk cId="2567302193" sldId="337"/>
        </pc:sldMkLst>
      </pc:sldChg>
      <pc:sldChg chg="del">
        <pc:chgData name="Craner, Francis" userId="bacbc4c7-fc84-4868-b145-d1a996a384b5" providerId="ADAL" clId="{5D8E0FF7-3334-441E-BBE2-0080D8FEF3CA}" dt="2024-07-23T13:36:11.824" v="8" actId="47"/>
        <pc:sldMkLst>
          <pc:docMk/>
          <pc:sldMk cId="3988288120" sldId="3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E36F475-F7F5-6C41-B37C-656C49194CAF}" type="datetimeFigureOut">
              <a:rPr lang="en-US" smtClean="0"/>
              <a:t>7/23/2024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1</a:t>
            </a:fld>
            <a:endParaRPr lang="en-US"/>
          </a:p>
        </p:txBody>
      </p:sp>
    </p:spTree>
    <p:extLst>
      <p:ext uri="{BB962C8B-B14F-4D97-AF65-F5344CB8AC3E}">
        <p14:creationId xmlns:p14="http://schemas.microsoft.com/office/powerpoint/2010/main" val="2986111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2</a:t>
            </a:fld>
            <a:endParaRPr lang="en-US"/>
          </a:p>
        </p:txBody>
      </p:sp>
    </p:spTree>
    <p:extLst>
      <p:ext uri="{BB962C8B-B14F-4D97-AF65-F5344CB8AC3E}">
        <p14:creationId xmlns:p14="http://schemas.microsoft.com/office/powerpoint/2010/main" val="1956862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3</a:t>
            </a:fld>
            <a:endParaRPr lang="en-US"/>
          </a:p>
        </p:txBody>
      </p:sp>
    </p:spTree>
    <p:extLst>
      <p:ext uri="{BB962C8B-B14F-4D97-AF65-F5344CB8AC3E}">
        <p14:creationId xmlns:p14="http://schemas.microsoft.com/office/powerpoint/2010/main" val="2713809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4</a:t>
            </a:fld>
            <a:endParaRPr lang="en-US"/>
          </a:p>
        </p:txBody>
      </p:sp>
    </p:spTree>
    <p:extLst>
      <p:ext uri="{BB962C8B-B14F-4D97-AF65-F5344CB8AC3E}">
        <p14:creationId xmlns:p14="http://schemas.microsoft.com/office/powerpoint/2010/main" val="986613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5</a:t>
            </a:fld>
            <a:endParaRPr lang="en-US"/>
          </a:p>
        </p:txBody>
      </p:sp>
    </p:spTree>
    <p:extLst>
      <p:ext uri="{BB962C8B-B14F-4D97-AF65-F5344CB8AC3E}">
        <p14:creationId xmlns:p14="http://schemas.microsoft.com/office/powerpoint/2010/main" val="1353755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6</a:t>
            </a:fld>
            <a:endParaRPr lang="en-US"/>
          </a:p>
        </p:txBody>
      </p:sp>
    </p:spTree>
    <p:extLst>
      <p:ext uri="{BB962C8B-B14F-4D97-AF65-F5344CB8AC3E}">
        <p14:creationId xmlns:p14="http://schemas.microsoft.com/office/powerpoint/2010/main" val="3921070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7</a:t>
            </a:fld>
            <a:endParaRPr lang="en-US"/>
          </a:p>
        </p:txBody>
      </p:sp>
    </p:spTree>
    <p:extLst>
      <p:ext uri="{BB962C8B-B14F-4D97-AF65-F5344CB8AC3E}">
        <p14:creationId xmlns:p14="http://schemas.microsoft.com/office/powerpoint/2010/main" val="23223630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56CBC-DA70-7741-BB3F-BCDBBE052F88}"/>
              </a:ext>
            </a:extLst>
          </p:cNvPr>
          <p:cNvSpPr>
            <a:spLocks noGrp="1"/>
          </p:cNvSpPr>
          <p:nvPr>
            <p:ph type="ctrTitle"/>
          </p:nvPr>
        </p:nvSpPr>
        <p:spPr/>
        <p:txBody>
          <a:bodyPr>
            <a:normAutofit fontScale="90000"/>
          </a:bodyPr>
          <a:lstStyle/>
          <a:p>
            <a:r>
              <a:rPr lang="en-US" dirty="0"/>
              <a:t>TAKE FIVE for Safety- Update on </a:t>
            </a:r>
            <a:r>
              <a:rPr lang="en-US" dirty="0" err="1"/>
              <a:t>sPHENIX</a:t>
            </a:r>
            <a:r>
              <a:rPr lang="en-US" dirty="0"/>
              <a:t> Review</a:t>
            </a:r>
            <a:br>
              <a:rPr lang="en-US" dirty="0"/>
            </a:br>
            <a:endParaRPr lang="en-US" sz="2700" dirty="0"/>
          </a:p>
        </p:txBody>
      </p:sp>
      <p:sp>
        <p:nvSpPr>
          <p:cNvPr id="3" name="Subtitle 2">
            <a:extLst>
              <a:ext uri="{FF2B5EF4-FFF2-40B4-BE49-F238E27FC236}">
                <a16:creationId xmlns:a16="http://schemas.microsoft.com/office/drawing/2014/main" id="{FDB0E14B-6889-F849-8A8C-D01D7C36038D}"/>
              </a:ext>
            </a:extLst>
          </p:cNvPr>
          <p:cNvSpPr>
            <a:spLocks noGrp="1"/>
          </p:cNvSpPr>
          <p:nvPr>
            <p:ph type="subTitle" idx="1"/>
          </p:nvPr>
        </p:nvSpPr>
        <p:spPr/>
        <p:txBody>
          <a:bodyPr/>
          <a:lstStyle/>
          <a:p>
            <a:r>
              <a:rPr lang="en-US" dirty="0"/>
              <a:t>July 23, 2024</a:t>
            </a:r>
          </a:p>
        </p:txBody>
      </p:sp>
      <p:sp>
        <p:nvSpPr>
          <p:cNvPr id="4" name="Text Placeholder 3">
            <a:extLst>
              <a:ext uri="{FF2B5EF4-FFF2-40B4-BE49-F238E27FC236}">
                <a16:creationId xmlns:a16="http://schemas.microsoft.com/office/drawing/2014/main" id="{BD0F4563-AB5E-1F4E-B28C-08AC1323034C}"/>
              </a:ext>
            </a:extLst>
          </p:cNvPr>
          <p:cNvSpPr>
            <a:spLocks noGrp="1"/>
          </p:cNvSpPr>
          <p:nvPr>
            <p:ph type="body" sz="quarter" idx="10"/>
          </p:nvPr>
        </p:nvSpPr>
        <p:spPr/>
        <p:txBody>
          <a:bodyPr/>
          <a:lstStyle/>
          <a:p>
            <a:r>
              <a:rPr lang="en-US" dirty="0"/>
              <a:t>Frank Craner</a:t>
            </a:r>
          </a:p>
          <a:p>
            <a:endParaRPr lang="en-US" dirty="0"/>
          </a:p>
        </p:txBody>
      </p:sp>
    </p:spTree>
    <p:extLst>
      <p:ext uri="{BB962C8B-B14F-4D97-AF65-F5344CB8AC3E}">
        <p14:creationId xmlns:p14="http://schemas.microsoft.com/office/powerpoint/2010/main" val="224675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A50FB-44F3-6846-8C26-F8681D4BFFB3}"/>
              </a:ext>
            </a:extLst>
          </p:cNvPr>
          <p:cNvSpPr>
            <a:spLocks noGrp="1"/>
          </p:cNvSpPr>
          <p:nvPr>
            <p:ph type="title"/>
          </p:nvPr>
        </p:nvSpPr>
        <p:spPr/>
        <p:txBody>
          <a:bodyPr/>
          <a:lstStyle/>
          <a:p>
            <a:r>
              <a:rPr lang="en-US" dirty="0"/>
              <a:t>What are the hazards of isobutane?</a:t>
            </a:r>
          </a:p>
        </p:txBody>
      </p:sp>
      <p:sp>
        <p:nvSpPr>
          <p:cNvPr id="7" name="Content Placeholder 6">
            <a:extLst>
              <a:ext uri="{FF2B5EF4-FFF2-40B4-BE49-F238E27FC236}">
                <a16:creationId xmlns:a16="http://schemas.microsoft.com/office/drawing/2014/main" id="{84BED499-6ED4-F54A-8BC4-75AB617CA064}"/>
              </a:ext>
            </a:extLst>
          </p:cNvPr>
          <p:cNvSpPr>
            <a:spLocks noGrp="1"/>
          </p:cNvSpPr>
          <p:nvPr>
            <p:ph idx="1"/>
          </p:nvPr>
        </p:nvSpPr>
        <p:spPr/>
        <p:txBody>
          <a:bodyPr/>
          <a:lstStyle/>
          <a:p>
            <a:pPr marL="342900" indent="-342900">
              <a:buFont typeface="Arial" panose="020B0604020202020204" pitchFamily="34" charset="0"/>
              <a:buChar char="•"/>
            </a:pPr>
            <a:r>
              <a:rPr lang="en-US" dirty="0"/>
              <a:t>Extremely Flammable gas under pressure</a:t>
            </a:r>
          </a:p>
          <a:p>
            <a:pPr marL="342900" indent="-342900">
              <a:buFont typeface="Arial" panose="020B0604020202020204" pitchFamily="34" charset="0"/>
              <a:buChar char="•"/>
            </a:pPr>
            <a:r>
              <a:rPr lang="en-US" dirty="0"/>
              <a:t>Can form explosive mixtures in air</a:t>
            </a:r>
          </a:p>
          <a:p>
            <a:pPr marL="342900" indent="-342900">
              <a:buFont typeface="Arial" panose="020B0604020202020204" pitchFamily="34" charset="0"/>
              <a:buChar char="•"/>
            </a:pPr>
            <a:r>
              <a:rPr lang="en-US" dirty="0"/>
              <a:t>May displace oxygen</a:t>
            </a:r>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4D153C9-B6EC-5440-87A3-9DCF9B76E78F}"/>
              </a:ext>
            </a:extLst>
          </p:cNvPr>
          <p:cNvSpPr>
            <a:spLocks noGrp="1"/>
          </p:cNvSpPr>
          <p:nvPr>
            <p:ph type="sldNum" sz="quarter" idx="4"/>
          </p:nvPr>
        </p:nvSpPr>
        <p:spPr/>
        <p:txBody>
          <a:bodyPr/>
          <a:lstStyle/>
          <a:p>
            <a:fld id="{933A556B-7C63-244D-9B7C-B0EA8042B330}" type="slidenum">
              <a:rPr lang="en-US" smtClean="0"/>
              <a:pPr/>
              <a:t>2</a:t>
            </a:fld>
            <a:endParaRPr lang="en-US" dirty="0"/>
          </a:p>
        </p:txBody>
      </p:sp>
      <p:pic>
        <p:nvPicPr>
          <p:cNvPr id="1026" name="Picture 2" descr="upload.wikimedia.org/wikipedia/commons/thumb/6/6d/...">
            <a:extLst>
              <a:ext uri="{FF2B5EF4-FFF2-40B4-BE49-F238E27FC236}">
                <a16:creationId xmlns:a16="http://schemas.microsoft.com/office/drawing/2014/main" id="{9D99B28F-1782-CAD9-86E0-9714115AAF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3811" y="3711410"/>
            <a:ext cx="177165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HS Mini Pictogram Label, 3/4&quot; x 3/4&quot;, Gas Cylinder">
            <a:extLst>
              <a:ext uri="{FF2B5EF4-FFF2-40B4-BE49-F238E27FC236}">
                <a16:creationId xmlns:a16="http://schemas.microsoft.com/office/drawing/2014/main" id="{DE2140AD-0719-3ED1-421D-F75CE688F9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361" y="3697920"/>
            <a:ext cx="1771650" cy="1798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1362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FAA7-95F9-3691-3DA1-8C1315FF166A}"/>
              </a:ext>
            </a:extLst>
          </p:cNvPr>
          <p:cNvSpPr>
            <a:spLocks noGrp="1"/>
          </p:cNvSpPr>
          <p:nvPr>
            <p:ph type="title"/>
          </p:nvPr>
        </p:nvSpPr>
        <p:spPr/>
        <p:txBody>
          <a:bodyPr/>
          <a:lstStyle/>
          <a:p>
            <a:r>
              <a:rPr lang="en-US" dirty="0"/>
              <a:t>Safety Analysis</a:t>
            </a:r>
          </a:p>
        </p:txBody>
      </p:sp>
      <p:sp>
        <p:nvSpPr>
          <p:cNvPr id="3" name="Content Placeholder 2">
            <a:extLst>
              <a:ext uri="{FF2B5EF4-FFF2-40B4-BE49-F238E27FC236}">
                <a16:creationId xmlns:a16="http://schemas.microsoft.com/office/drawing/2014/main" id="{277DA2F5-909F-5B73-9B73-D9CDE1F329F8}"/>
              </a:ext>
            </a:extLst>
          </p:cNvPr>
          <p:cNvSpPr>
            <a:spLocks noGrp="1"/>
          </p:cNvSpPr>
          <p:nvPr>
            <p:ph idx="1"/>
          </p:nvPr>
        </p:nvSpPr>
        <p:spPr/>
        <p:txBody>
          <a:bodyPr/>
          <a:lstStyle/>
          <a:p>
            <a:r>
              <a:rPr lang="en-US" dirty="0"/>
              <a:t>Reducing the risks of introducing isobutane: </a:t>
            </a:r>
          </a:p>
          <a:p>
            <a:endParaRPr lang="en-US" dirty="0"/>
          </a:p>
          <a:p>
            <a:r>
              <a:rPr lang="en-US" dirty="0"/>
              <a:t>Hazard: Oxygen Displacement (ODH)</a:t>
            </a:r>
          </a:p>
          <a:p>
            <a:pPr marL="342900" indent="-342900">
              <a:buFont typeface="Arial" panose="020B0604020202020204" pitchFamily="34" charset="0"/>
              <a:buChar char="•"/>
            </a:pPr>
            <a:r>
              <a:rPr lang="en-US" dirty="0"/>
              <a:t>	Negligible - (Low Volume), ODH Controls for Cryogens</a:t>
            </a:r>
          </a:p>
          <a:p>
            <a:endParaRPr lang="en-US" dirty="0"/>
          </a:p>
          <a:p>
            <a:r>
              <a:rPr lang="en-US" dirty="0"/>
              <a:t>Hazard: Flammable/Combustion</a:t>
            </a:r>
          </a:p>
          <a:p>
            <a:pPr marL="342900" indent="-342900">
              <a:buFont typeface="Arial" panose="020B0604020202020204" pitchFamily="34" charset="0"/>
              <a:buChar char="•"/>
            </a:pPr>
            <a:r>
              <a:rPr lang="en-US" dirty="0"/>
              <a:t>		Lower Explosive Limit (LEL) 1.8% Concentration</a:t>
            </a:r>
          </a:p>
          <a:p>
            <a:pPr marL="342900" indent="-342900">
              <a:buFont typeface="Arial" panose="020B0604020202020204" pitchFamily="34" charset="0"/>
              <a:buChar char="•"/>
            </a:pPr>
            <a:r>
              <a:rPr lang="en-US" dirty="0"/>
              <a:t>		Can be mitigated</a:t>
            </a:r>
          </a:p>
          <a:p>
            <a:endParaRPr lang="en-US" dirty="0"/>
          </a:p>
          <a:p>
            <a:endParaRPr lang="en-US" dirty="0"/>
          </a:p>
        </p:txBody>
      </p:sp>
      <p:sp>
        <p:nvSpPr>
          <p:cNvPr id="4" name="Slide Number Placeholder 3">
            <a:extLst>
              <a:ext uri="{FF2B5EF4-FFF2-40B4-BE49-F238E27FC236}">
                <a16:creationId xmlns:a16="http://schemas.microsoft.com/office/drawing/2014/main" id="{0FD60A9F-F261-5FAE-6830-AE7463D6A058}"/>
              </a:ext>
            </a:extLst>
          </p:cNvPr>
          <p:cNvSpPr>
            <a:spLocks noGrp="1"/>
          </p:cNvSpPr>
          <p:nvPr>
            <p:ph type="sldNum" sz="quarter" idx="4"/>
          </p:nvPr>
        </p:nvSpPr>
        <p:spPr/>
        <p:txBody>
          <a:bodyPr/>
          <a:lstStyle/>
          <a:p>
            <a:fld id="{933A556B-7C63-244D-9B7C-B0EA8042B330}" type="slidenum">
              <a:rPr lang="en-US" smtClean="0"/>
              <a:pPr/>
              <a:t>3</a:t>
            </a:fld>
            <a:endParaRPr lang="en-US" dirty="0"/>
          </a:p>
        </p:txBody>
      </p:sp>
    </p:spTree>
    <p:extLst>
      <p:ext uri="{BB962C8B-B14F-4D97-AF65-F5344CB8AC3E}">
        <p14:creationId xmlns:p14="http://schemas.microsoft.com/office/powerpoint/2010/main" val="3654909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58DF0-5BF8-9291-48A6-313619295BF7}"/>
              </a:ext>
            </a:extLst>
          </p:cNvPr>
          <p:cNvSpPr>
            <a:spLocks noGrp="1"/>
          </p:cNvSpPr>
          <p:nvPr>
            <p:ph type="title"/>
          </p:nvPr>
        </p:nvSpPr>
        <p:spPr/>
        <p:txBody>
          <a:bodyPr/>
          <a:lstStyle/>
          <a:p>
            <a:r>
              <a:rPr lang="en-US" dirty="0"/>
              <a:t>Risk Reduction Strategy</a:t>
            </a:r>
          </a:p>
        </p:txBody>
      </p:sp>
      <p:sp>
        <p:nvSpPr>
          <p:cNvPr id="3" name="Content Placeholder 2">
            <a:extLst>
              <a:ext uri="{FF2B5EF4-FFF2-40B4-BE49-F238E27FC236}">
                <a16:creationId xmlns:a16="http://schemas.microsoft.com/office/drawing/2014/main" id="{03085609-5102-F17B-BF22-2AA4F2A5802D}"/>
              </a:ext>
            </a:extLst>
          </p:cNvPr>
          <p:cNvSpPr>
            <a:spLocks noGrp="1"/>
          </p:cNvSpPr>
          <p:nvPr>
            <p:ph idx="1"/>
          </p:nvPr>
        </p:nvSpPr>
        <p:spPr/>
        <p:txBody>
          <a:bodyPr/>
          <a:lstStyle/>
          <a:p>
            <a:r>
              <a:rPr lang="en-US" dirty="0"/>
              <a:t>Dilute the isobutane below 10% of the LEL</a:t>
            </a:r>
          </a:p>
          <a:p>
            <a:endParaRPr lang="en-US" dirty="0"/>
          </a:p>
          <a:p>
            <a:endParaRPr lang="en-US" dirty="0"/>
          </a:p>
        </p:txBody>
      </p:sp>
      <p:sp>
        <p:nvSpPr>
          <p:cNvPr id="4" name="Slide Number Placeholder 3">
            <a:extLst>
              <a:ext uri="{FF2B5EF4-FFF2-40B4-BE49-F238E27FC236}">
                <a16:creationId xmlns:a16="http://schemas.microsoft.com/office/drawing/2014/main" id="{9327971B-73B5-BDDC-6F60-774AFEC324F5}"/>
              </a:ext>
            </a:extLst>
          </p:cNvPr>
          <p:cNvSpPr>
            <a:spLocks noGrp="1"/>
          </p:cNvSpPr>
          <p:nvPr>
            <p:ph type="sldNum" sz="quarter" idx="4"/>
          </p:nvPr>
        </p:nvSpPr>
        <p:spPr/>
        <p:txBody>
          <a:bodyPr/>
          <a:lstStyle/>
          <a:p>
            <a:fld id="{933A556B-7C63-244D-9B7C-B0EA8042B330}" type="slidenum">
              <a:rPr lang="en-US" smtClean="0"/>
              <a:pPr/>
              <a:t>4</a:t>
            </a:fld>
            <a:endParaRPr lang="en-US" dirty="0"/>
          </a:p>
        </p:txBody>
      </p:sp>
      <p:pic>
        <p:nvPicPr>
          <p:cNvPr id="5" name="Picture 4" descr="Text&#10;&#10;Description automatically generated">
            <a:extLst>
              <a:ext uri="{FF2B5EF4-FFF2-40B4-BE49-F238E27FC236}">
                <a16:creationId xmlns:a16="http://schemas.microsoft.com/office/drawing/2014/main" id="{064A2DE7-BE5C-2394-458C-C3E25A9BDAC8}"/>
              </a:ext>
            </a:extLst>
          </p:cNvPr>
          <p:cNvPicPr>
            <a:picLocks noChangeAspect="1"/>
          </p:cNvPicPr>
          <p:nvPr/>
        </p:nvPicPr>
        <p:blipFill>
          <a:blip r:embed="rId3"/>
          <a:stretch>
            <a:fillRect/>
          </a:stretch>
        </p:blipFill>
        <p:spPr>
          <a:xfrm>
            <a:off x="428625" y="2408697"/>
            <a:ext cx="8597790" cy="2633369"/>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8C1704A5-F59C-B59E-49DE-0EA7D17D25C7}"/>
                  </a:ext>
                </a:extLst>
              </p:cNvPr>
              <p:cNvSpPr txBox="1"/>
              <p:nvPr/>
            </p:nvSpPr>
            <p:spPr>
              <a:xfrm>
                <a:off x="-312996" y="4018228"/>
                <a:ext cx="4573329" cy="8334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𝑄</m:t>
                          </m:r>
                        </m:e>
                        <m:sub>
                          <m:r>
                            <a:rPr lang="en-US" sz="2400" i="1">
                              <a:latin typeface="Cambria Math" panose="02040503050406030204" pitchFamily="18" charset="0"/>
                            </a:rPr>
                            <m:t>𝐾</m:t>
                          </m:r>
                          <m:d>
                            <m:dPr>
                              <m:ctrlPr>
                                <a:rPr lang="en-US" sz="2400" i="1">
                                  <a:latin typeface="Cambria Math" panose="02040503050406030204" pitchFamily="18" charset="0"/>
                                </a:rPr>
                              </m:ctrlPr>
                            </m:dPr>
                            <m:e>
                              <m:r>
                                <a:rPr lang="en-US" sz="2400">
                                  <a:latin typeface="Cambria Math" panose="02040503050406030204" pitchFamily="18" charset="0"/>
                                </a:rPr>
                                <m:t>10</m:t>
                              </m:r>
                            </m:e>
                          </m:d>
                        </m:sub>
                      </m:sSub>
                      <m:r>
                        <a:rPr lang="en-US" sz="2400">
                          <a:latin typeface="Cambria Math" panose="02040503050406030204" pitchFamily="18" charset="0"/>
                        </a:rPr>
                        <m:t>=24</m:t>
                      </m:r>
                      <m:f>
                        <m:fPr>
                          <m:ctrlPr>
                            <a:rPr lang="en-US" sz="2400" i="1">
                              <a:solidFill>
                                <a:srgbClr val="836967"/>
                              </a:solidFill>
                              <a:latin typeface="Cambria Math" panose="02040503050406030204" pitchFamily="18" charset="0"/>
                            </a:rPr>
                          </m:ctrlPr>
                        </m:fPr>
                        <m:num>
                          <m:sSup>
                            <m:sSupPr>
                              <m:ctrlPr>
                                <a:rPr lang="en-US" sz="2400" i="1">
                                  <a:solidFill>
                                    <a:srgbClr val="836967"/>
                                  </a:solidFill>
                                  <a:latin typeface="Cambria Math" panose="02040503050406030204" pitchFamily="18" charset="0"/>
                                </a:rPr>
                              </m:ctrlPr>
                            </m:sSupPr>
                            <m:e>
                              <m:r>
                                <a:rPr lang="en-US" sz="2400" i="1">
                                  <a:latin typeface="Cambria Math" panose="02040503050406030204" pitchFamily="18" charset="0"/>
                                </a:rPr>
                                <m:t>𝑓𝑡</m:t>
                              </m:r>
                            </m:e>
                            <m:sup>
                              <m:r>
                                <a:rPr lang="en-US" sz="2400">
                                  <a:latin typeface="Cambria Math" panose="02040503050406030204" pitchFamily="18" charset="0"/>
                                </a:rPr>
                                <m:t>3</m:t>
                              </m:r>
                            </m:sup>
                          </m:sSup>
                        </m:num>
                        <m:den>
                          <m:r>
                            <a:rPr lang="en-US" sz="2400" i="1">
                              <a:latin typeface="Cambria Math" panose="02040503050406030204" pitchFamily="18" charset="0"/>
                            </a:rPr>
                            <m:t>𝑚𝑖𝑛</m:t>
                          </m:r>
                        </m:den>
                      </m:f>
                    </m:oMath>
                  </m:oMathPara>
                </a14:m>
                <a:endParaRPr lang="en-US" sz="2400" dirty="0"/>
              </a:p>
            </p:txBody>
          </p:sp>
        </mc:Choice>
        <mc:Fallback>
          <p:sp>
            <p:nvSpPr>
              <p:cNvPr id="7" name="TextBox 6">
                <a:extLst>
                  <a:ext uri="{FF2B5EF4-FFF2-40B4-BE49-F238E27FC236}">
                    <a16:creationId xmlns:a16="http://schemas.microsoft.com/office/drawing/2014/main" id="{8C1704A5-F59C-B59E-49DE-0EA7D17D25C7}"/>
                  </a:ext>
                </a:extLst>
              </p:cNvPr>
              <p:cNvSpPr txBox="1">
                <a:spLocks noRot="1" noChangeAspect="1" noMove="1" noResize="1" noEditPoints="1" noAdjustHandles="1" noChangeArrowheads="1" noChangeShapeType="1" noTextEdit="1"/>
              </p:cNvSpPr>
              <p:nvPr/>
            </p:nvSpPr>
            <p:spPr>
              <a:xfrm>
                <a:off x="-312996" y="4018228"/>
                <a:ext cx="4573329" cy="833498"/>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88849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B8E83-BC97-4BC7-7F5B-9EEF66806A16}"/>
              </a:ext>
            </a:extLst>
          </p:cNvPr>
          <p:cNvSpPr>
            <a:spLocks noGrp="1"/>
          </p:cNvSpPr>
          <p:nvPr>
            <p:ph type="title"/>
          </p:nvPr>
        </p:nvSpPr>
        <p:spPr/>
        <p:txBody>
          <a:bodyPr/>
          <a:lstStyle/>
          <a:p>
            <a:r>
              <a:rPr lang="en-US" dirty="0"/>
              <a:t>New Controls for Isobutane</a:t>
            </a:r>
          </a:p>
        </p:txBody>
      </p:sp>
      <p:sp>
        <p:nvSpPr>
          <p:cNvPr id="3" name="Content Placeholder 2">
            <a:extLst>
              <a:ext uri="{FF2B5EF4-FFF2-40B4-BE49-F238E27FC236}">
                <a16:creationId xmlns:a16="http://schemas.microsoft.com/office/drawing/2014/main" id="{DA68B787-B2D6-1F93-DFF5-E09B7A115769}"/>
              </a:ext>
            </a:extLst>
          </p:cNvPr>
          <p:cNvSpPr>
            <a:spLocks noGrp="1"/>
          </p:cNvSpPr>
          <p:nvPr>
            <p:ph idx="1"/>
          </p:nvPr>
        </p:nvSpPr>
        <p:spPr>
          <a:xfrm>
            <a:off x="428625" y="1909873"/>
            <a:ext cx="8286750" cy="4090877"/>
          </a:xfrm>
        </p:spPr>
        <p:txBody>
          <a:bodyPr>
            <a:normAutofit fontScale="85000" lnSpcReduction="20000"/>
          </a:bodyPr>
          <a:lstStyle/>
          <a:p>
            <a:pPr marL="257175" indent="-257175">
              <a:lnSpc>
                <a:spcPct val="107000"/>
              </a:lnSpc>
              <a:spcBef>
                <a:spcPts val="0"/>
              </a:spcBef>
              <a:buFont typeface="Symbol" pitchFamily="2" charset="2"/>
              <a:buChar char=""/>
            </a:pPr>
            <a:r>
              <a:rPr lang="en-US" dirty="0">
                <a:effectLst/>
                <a:ea typeface="Aptos" panose="020B0004020202020204" pitchFamily="34" charset="0"/>
                <a:cs typeface="Arial" panose="020B0604020202020204" pitchFamily="34" charset="0"/>
              </a:rPr>
              <a:t>4 Clean Air Supplies (2 at the north and 2 at the south) supplying 950 CFM (measured)</a:t>
            </a:r>
          </a:p>
          <a:p>
            <a:pPr marL="257175" indent="-257175">
              <a:lnSpc>
                <a:spcPct val="107000"/>
              </a:lnSpc>
              <a:spcBef>
                <a:spcPts val="0"/>
              </a:spcBef>
              <a:buFont typeface="Symbol" pitchFamily="2" charset="2"/>
              <a:buChar char=""/>
            </a:pPr>
            <a:r>
              <a:rPr lang="en-US" dirty="0">
                <a:effectLst/>
                <a:ea typeface="Aptos" panose="020B0004020202020204" pitchFamily="34" charset="0"/>
                <a:cs typeface="Arial" panose="020B0604020202020204" pitchFamily="34" charset="0"/>
              </a:rPr>
              <a:t>Isobutane Line bonded to less than 10 </a:t>
            </a:r>
            <a:r>
              <a:rPr lang="en-US" dirty="0" err="1">
                <a:solidFill>
                  <a:srgbClr val="000000"/>
                </a:solidFill>
                <a:effectLst/>
                <a:ea typeface="Aptos" panose="020B0004020202020204" pitchFamily="34" charset="0"/>
                <a:cs typeface="Arial" panose="020B0604020202020204" pitchFamily="34" charset="0"/>
              </a:rPr>
              <a:t>Ω</a:t>
            </a:r>
            <a:r>
              <a:rPr lang="en-US" dirty="0">
                <a:solidFill>
                  <a:srgbClr val="000000"/>
                </a:solidFill>
                <a:effectLst/>
                <a:ea typeface="Aptos" panose="020B0004020202020204" pitchFamily="34" charset="0"/>
                <a:cs typeface="Arial" panose="020B0604020202020204" pitchFamily="34" charset="0"/>
              </a:rPr>
              <a:t> to ground</a:t>
            </a:r>
            <a:endParaRPr lang="en-US" dirty="0">
              <a:effectLst/>
              <a:ea typeface="Aptos" panose="020B0004020202020204" pitchFamily="34" charset="0"/>
              <a:cs typeface="Arial" panose="020B0604020202020204" pitchFamily="34" charset="0"/>
            </a:endParaRPr>
          </a:p>
          <a:p>
            <a:pPr marL="257175" indent="-257175">
              <a:lnSpc>
                <a:spcPct val="107000"/>
              </a:lnSpc>
              <a:spcBef>
                <a:spcPts val="0"/>
              </a:spcBef>
              <a:buFont typeface="Symbol" pitchFamily="2" charset="2"/>
              <a:buChar char=""/>
            </a:pPr>
            <a:r>
              <a:rPr lang="en-US" dirty="0">
                <a:effectLst/>
                <a:ea typeface="Aptos" panose="020B0004020202020204" pitchFamily="34" charset="0"/>
                <a:cs typeface="Arial" panose="020B0604020202020204" pitchFamily="34" charset="0"/>
              </a:rPr>
              <a:t>Mass Flow Controller (Connected to existing PLC</a:t>
            </a:r>
            <a:endParaRPr lang="en-US" dirty="0">
              <a:ea typeface="Aptos" panose="020B0004020202020204" pitchFamily="34" charset="0"/>
              <a:cs typeface="Arial" panose="020B0604020202020204" pitchFamily="34" charset="0"/>
            </a:endParaRPr>
          </a:p>
          <a:p>
            <a:pPr marL="257175" indent="-257175">
              <a:lnSpc>
                <a:spcPct val="107000"/>
              </a:lnSpc>
              <a:spcBef>
                <a:spcPts val="0"/>
              </a:spcBef>
              <a:buFont typeface="Symbol" pitchFamily="2" charset="2"/>
              <a:buChar char=""/>
            </a:pPr>
            <a:r>
              <a:rPr lang="en-US" sz="2100" dirty="0">
                <a:ea typeface="Aptos" panose="020B0004020202020204" pitchFamily="34" charset="0"/>
                <a:cs typeface="Arial" panose="020B0604020202020204" pitchFamily="34" charset="0"/>
              </a:rPr>
              <a:t>Solenoid Valve (AV/I1) – Configured to Fail-Safe &amp; isolate upon alarming conditions and less than required monitored airflow. </a:t>
            </a:r>
          </a:p>
          <a:p>
            <a:pPr marL="600075" lvl="1" indent="-257175">
              <a:lnSpc>
                <a:spcPct val="107000"/>
              </a:lnSpc>
              <a:spcBef>
                <a:spcPts val="0"/>
              </a:spcBef>
              <a:buFont typeface="Symbol" pitchFamily="2" charset="2"/>
              <a:buChar char=""/>
            </a:pPr>
            <a:r>
              <a:rPr lang="en-US" sz="1700" dirty="0">
                <a:ea typeface="Aptos" panose="020B0004020202020204" pitchFamily="34" charset="0"/>
                <a:cs typeface="Arial" panose="020B0604020202020204" pitchFamily="34" charset="0"/>
              </a:rPr>
              <a:t>Scenarios that will be programmed for isolating the isobutane supply include:</a:t>
            </a:r>
          </a:p>
          <a:p>
            <a:pPr marL="900113" lvl="2" indent="-214313">
              <a:lnSpc>
                <a:spcPct val="107000"/>
              </a:lnSpc>
              <a:spcBef>
                <a:spcPts val="0"/>
              </a:spcBef>
              <a:buFont typeface="+mj-lt"/>
              <a:buAutoNum type="arabicPeriod"/>
            </a:pPr>
            <a:r>
              <a:rPr lang="en-US" dirty="0">
                <a:ea typeface="Times New Roman" panose="02020603050405020304" pitchFamily="18" charset="0"/>
                <a:cs typeface="Arial" panose="020B0604020202020204" pitchFamily="34" charset="0"/>
              </a:rPr>
              <a:t>Bore Dehumidifiers  ∑N &gt; 100 CFM &amp; ∑S &gt; 100 CFM – (The sum of the air flow from both the 2 North Fans and 2 South Fans must be above 100 CFM for either pair)</a:t>
            </a:r>
            <a:endParaRPr lang="en-US" dirty="0">
              <a:ea typeface="Aptos" panose="020B0004020202020204" pitchFamily="34" charset="0"/>
              <a:cs typeface="Arial" panose="020B0604020202020204" pitchFamily="34" charset="0"/>
            </a:endParaRPr>
          </a:p>
          <a:p>
            <a:pPr marL="900113" lvl="2" indent="-214313">
              <a:lnSpc>
                <a:spcPct val="107000"/>
              </a:lnSpc>
              <a:spcBef>
                <a:spcPts val="0"/>
              </a:spcBef>
              <a:buFont typeface="+mj-lt"/>
              <a:buAutoNum type="arabicPeriod"/>
            </a:pPr>
            <a:r>
              <a:rPr lang="en-US" dirty="0">
                <a:ea typeface="Times New Roman" panose="02020603050405020304" pitchFamily="18" charset="0"/>
                <a:cs typeface="Arial" panose="020B0604020202020204" pitchFamily="34" charset="0"/>
              </a:rPr>
              <a:t>Ceiling VESDA HSSD – Smoke Detected</a:t>
            </a:r>
            <a:endParaRPr lang="en-US" dirty="0">
              <a:ea typeface="Aptos" panose="020B0004020202020204" pitchFamily="34" charset="0"/>
              <a:cs typeface="Arial" panose="020B0604020202020204" pitchFamily="34" charset="0"/>
            </a:endParaRPr>
          </a:p>
          <a:p>
            <a:pPr marL="900113" lvl="2" indent="-214313">
              <a:lnSpc>
                <a:spcPct val="107000"/>
              </a:lnSpc>
              <a:spcBef>
                <a:spcPts val="0"/>
              </a:spcBef>
              <a:buFont typeface="+mj-lt"/>
              <a:buAutoNum type="arabicPeriod"/>
            </a:pPr>
            <a:r>
              <a:rPr lang="en-US" dirty="0">
                <a:ea typeface="Times New Roman" panose="02020603050405020304" pitchFamily="18" charset="0"/>
                <a:cs typeface="Arial" panose="020B0604020202020204" pitchFamily="34" charset="0"/>
              </a:rPr>
              <a:t>Bore VESDA HSSD – Smoke Detected</a:t>
            </a:r>
            <a:endParaRPr lang="en-US" dirty="0">
              <a:ea typeface="Aptos" panose="020B0004020202020204" pitchFamily="34" charset="0"/>
              <a:cs typeface="Arial" panose="020B0604020202020204" pitchFamily="34" charset="0"/>
            </a:endParaRPr>
          </a:p>
          <a:p>
            <a:pPr marL="900113" lvl="2" indent="-214313">
              <a:lnSpc>
                <a:spcPct val="107000"/>
              </a:lnSpc>
              <a:spcBef>
                <a:spcPts val="0"/>
              </a:spcBef>
              <a:buFont typeface="+mj-lt"/>
              <a:buAutoNum type="arabicPeriod"/>
            </a:pPr>
            <a:r>
              <a:rPr lang="en-US" dirty="0">
                <a:ea typeface="Times New Roman" panose="02020603050405020304" pitchFamily="18" charset="0"/>
                <a:cs typeface="Arial" panose="020B0604020202020204" pitchFamily="34" charset="0"/>
              </a:rPr>
              <a:t>Bore Isobutane Detected</a:t>
            </a:r>
            <a:endParaRPr lang="en-US" dirty="0">
              <a:ea typeface="Aptos" panose="020B0004020202020204" pitchFamily="34" charset="0"/>
              <a:cs typeface="Arial" panose="020B0604020202020204" pitchFamily="34" charset="0"/>
            </a:endParaRPr>
          </a:p>
          <a:p>
            <a:pPr marL="900113" lvl="2" indent="-214313">
              <a:lnSpc>
                <a:spcPct val="107000"/>
              </a:lnSpc>
              <a:spcBef>
                <a:spcPts val="0"/>
              </a:spcBef>
              <a:buFont typeface="+mj-lt"/>
              <a:buAutoNum type="arabicPeriod"/>
            </a:pPr>
            <a:r>
              <a:rPr lang="en-US" dirty="0">
                <a:ea typeface="Times New Roman" panose="02020603050405020304" pitchFamily="18" charset="0"/>
                <a:cs typeface="Arial" panose="020B0604020202020204" pitchFamily="34" charset="0"/>
              </a:rPr>
              <a:t>Gas Mixing House Vent Fan Fail</a:t>
            </a:r>
            <a:endParaRPr lang="en-US" dirty="0">
              <a:ea typeface="Aptos" panose="020B0004020202020204" pitchFamily="34" charset="0"/>
              <a:cs typeface="Arial" panose="020B0604020202020204" pitchFamily="34" charset="0"/>
            </a:endParaRPr>
          </a:p>
          <a:p>
            <a:pPr marL="900113" lvl="2" indent="-214313">
              <a:lnSpc>
                <a:spcPct val="107000"/>
              </a:lnSpc>
              <a:spcBef>
                <a:spcPts val="0"/>
              </a:spcBef>
              <a:buFont typeface="+mj-lt"/>
              <a:buAutoNum type="arabicPeriod"/>
            </a:pPr>
            <a:r>
              <a:rPr lang="en-US" dirty="0">
                <a:ea typeface="Times New Roman" panose="02020603050405020304" pitchFamily="18" charset="0"/>
                <a:cs typeface="Arial" panose="020B0604020202020204" pitchFamily="34" charset="0"/>
              </a:rPr>
              <a:t>Isobutane Shed Vent Fan Fail</a:t>
            </a:r>
            <a:endParaRPr lang="en-US" dirty="0">
              <a:ea typeface="Aptos" panose="020B0004020202020204" pitchFamily="34" charset="0"/>
              <a:cs typeface="Arial" panose="020B0604020202020204" pitchFamily="34" charset="0"/>
            </a:endParaRPr>
          </a:p>
          <a:p>
            <a:pPr marL="900113" lvl="2" indent="-214313">
              <a:lnSpc>
                <a:spcPct val="107000"/>
              </a:lnSpc>
              <a:spcBef>
                <a:spcPts val="0"/>
              </a:spcBef>
              <a:buFont typeface="+mj-lt"/>
              <a:buAutoNum type="arabicPeriod"/>
            </a:pPr>
            <a:r>
              <a:rPr lang="en-US" dirty="0">
                <a:ea typeface="Times New Roman" panose="02020603050405020304" pitchFamily="18" charset="0"/>
                <a:cs typeface="Arial" panose="020B0604020202020204" pitchFamily="34" charset="0"/>
              </a:rPr>
              <a:t>Gas Mixing House Isobutane Detected</a:t>
            </a:r>
            <a:endParaRPr lang="en-US" dirty="0">
              <a:ea typeface="Aptos" panose="020B0004020202020204" pitchFamily="34" charset="0"/>
              <a:cs typeface="Arial" panose="020B0604020202020204" pitchFamily="34" charset="0"/>
            </a:endParaRPr>
          </a:p>
          <a:p>
            <a:pPr marL="900113" lvl="2" indent="-214313">
              <a:lnSpc>
                <a:spcPct val="107000"/>
              </a:lnSpc>
              <a:spcBef>
                <a:spcPts val="0"/>
              </a:spcBef>
              <a:buFont typeface="+mj-lt"/>
              <a:buAutoNum type="arabicPeriod"/>
            </a:pPr>
            <a:r>
              <a:rPr lang="en-US" dirty="0">
                <a:ea typeface="Times New Roman" panose="02020603050405020304" pitchFamily="18" charset="0"/>
                <a:cs typeface="Arial" panose="020B0604020202020204" pitchFamily="34" charset="0"/>
              </a:rPr>
              <a:t>&gt;5.5% isobutane in the gas mixture</a:t>
            </a:r>
            <a:endParaRPr lang="en-US" dirty="0">
              <a:ea typeface="Aptos" panose="020B0004020202020204" pitchFamily="34" charset="0"/>
              <a:cs typeface="Arial" panose="020B0604020202020204" pitchFamily="34" charset="0"/>
            </a:endParaRPr>
          </a:p>
          <a:p>
            <a:pPr marL="900113" lvl="2" indent="-214313">
              <a:lnSpc>
                <a:spcPct val="107000"/>
              </a:lnSpc>
              <a:spcBef>
                <a:spcPts val="0"/>
              </a:spcBef>
              <a:buFont typeface="+mj-lt"/>
              <a:buAutoNum type="arabicPeriod"/>
            </a:pPr>
            <a:r>
              <a:rPr lang="en-US" dirty="0">
                <a:ea typeface="Times New Roman" panose="02020603050405020304" pitchFamily="18" charset="0"/>
                <a:cs typeface="Arial" panose="020B0604020202020204" pitchFamily="34" charset="0"/>
              </a:rPr>
              <a:t>Gas Mixing House Emergency Stop button.</a:t>
            </a:r>
            <a:endParaRPr lang="en-US" dirty="0">
              <a:ea typeface="Aptos" panose="020B0004020202020204" pitchFamily="34" charset="0"/>
              <a:cs typeface="Arial" panose="020B0604020202020204" pitchFamily="34" charset="0"/>
            </a:endParaRPr>
          </a:p>
          <a:p>
            <a:endParaRPr lang="en-US" sz="3000" dirty="0"/>
          </a:p>
        </p:txBody>
      </p:sp>
      <p:sp>
        <p:nvSpPr>
          <p:cNvPr id="4" name="Slide Number Placeholder 3">
            <a:extLst>
              <a:ext uri="{FF2B5EF4-FFF2-40B4-BE49-F238E27FC236}">
                <a16:creationId xmlns:a16="http://schemas.microsoft.com/office/drawing/2014/main" id="{9B123CFF-2904-8D02-23B5-22E62A4E77DD}"/>
              </a:ext>
            </a:extLst>
          </p:cNvPr>
          <p:cNvSpPr>
            <a:spLocks noGrp="1"/>
          </p:cNvSpPr>
          <p:nvPr>
            <p:ph type="sldNum" sz="quarter" idx="4"/>
          </p:nvPr>
        </p:nvSpPr>
        <p:spPr/>
        <p:txBody>
          <a:bodyPr/>
          <a:lstStyle/>
          <a:p>
            <a:fld id="{933A556B-7C63-244D-9B7C-B0EA8042B330}" type="slidenum">
              <a:rPr lang="en-US" smtClean="0"/>
              <a:pPr/>
              <a:t>5</a:t>
            </a:fld>
            <a:endParaRPr lang="en-US" dirty="0"/>
          </a:p>
        </p:txBody>
      </p:sp>
    </p:spTree>
    <p:extLst>
      <p:ext uri="{BB962C8B-B14F-4D97-AF65-F5344CB8AC3E}">
        <p14:creationId xmlns:p14="http://schemas.microsoft.com/office/powerpoint/2010/main" val="2199454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06046-E892-9FAF-485A-E419F6E43C01}"/>
              </a:ext>
            </a:extLst>
          </p:cNvPr>
          <p:cNvSpPr>
            <a:spLocks noGrp="1"/>
          </p:cNvSpPr>
          <p:nvPr>
            <p:ph type="title"/>
          </p:nvPr>
        </p:nvSpPr>
        <p:spPr/>
        <p:txBody>
          <a:bodyPr/>
          <a:lstStyle/>
          <a:p>
            <a:r>
              <a:rPr lang="en-US" dirty="0"/>
              <a:t>Emergency Response (DRAFT)</a:t>
            </a:r>
          </a:p>
        </p:txBody>
      </p:sp>
      <p:sp>
        <p:nvSpPr>
          <p:cNvPr id="3" name="Content Placeholder 2">
            <a:extLst>
              <a:ext uri="{FF2B5EF4-FFF2-40B4-BE49-F238E27FC236}">
                <a16:creationId xmlns:a16="http://schemas.microsoft.com/office/drawing/2014/main" id="{C250BAB4-142B-1444-D493-7A30EB1EEEB2}"/>
              </a:ext>
            </a:extLst>
          </p:cNvPr>
          <p:cNvSpPr>
            <a:spLocks noGrp="1"/>
          </p:cNvSpPr>
          <p:nvPr>
            <p:ph idx="1"/>
          </p:nvPr>
        </p:nvSpPr>
        <p:spPr/>
        <p:txBody>
          <a:bodyPr>
            <a:normAutofit fontScale="70000" lnSpcReduction="20000"/>
          </a:bodyPr>
          <a:lstStyle/>
          <a:p>
            <a:r>
              <a:rPr lang="en-US" dirty="0"/>
              <a:t>Low Level (5%) Alarm – If Flammable Gas Detection 5% LEL Warning report the alarm to the MCR, and inform the Gas System Expert.  Gas expert confirms the unit is reaching correctly with a hand held LEL monitor a foot away from the wall mounted unit.   IF confirmed, they will then look for a leak in the system with a high sensitivity flammable gas sniffer.  </a:t>
            </a:r>
          </a:p>
          <a:p>
            <a:endParaRPr lang="en-US" dirty="0"/>
          </a:p>
          <a:p>
            <a:r>
              <a:rPr lang="en-US" dirty="0"/>
              <a:t>High Level (20%) Alarm – If Flammable Gas Detection 20% LEL Alarms, then evacuate and tape off affected area with Danger tape, report the alarm to the MCR who will call x2222 for Fire Department response, and inform the Gas System Expert.  Flammable Gas will already be turned off automatically with our 20% </a:t>
            </a:r>
            <a:r>
              <a:rPr lang="en-US" dirty="0" err="1"/>
              <a:t>lel</a:t>
            </a:r>
            <a:r>
              <a:rPr lang="en-US" dirty="0"/>
              <a:t> alarm.   This should be confirmed by the expert. The reading in the gas house will be verified with a hand held meter to be 20%  (confirm our system is working properly.). Once confirmed, the Gas system expert will go over a plan to find the leak and then fix it.   Fire Department responders will ensure that the area is properly controlled and will verify that concentrations have restored to safe levels before restarting the system. </a:t>
            </a:r>
          </a:p>
          <a:p>
            <a:endParaRPr lang="en-US" dirty="0"/>
          </a:p>
          <a:p>
            <a:r>
              <a:rPr lang="en-US" dirty="0"/>
              <a:t>	</a:t>
            </a:r>
          </a:p>
        </p:txBody>
      </p:sp>
      <p:sp>
        <p:nvSpPr>
          <p:cNvPr id="4" name="Slide Number Placeholder 3">
            <a:extLst>
              <a:ext uri="{FF2B5EF4-FFF2-40B4-BE49-F238E27FC236}">
                <a16:creationId xmlns:a16="http://schemas.microsoft.com/office/drawing/2014/main" id="{1042AC8F-7B61-CD4E-9AAD-87AEA5301935}"/>
              </a:ext>
            </a:extLst>
          </p:cNvPr>
          <p:cNvSpPr>
            <a:spLocks noGrp="1"/>
          </p:cNvSpPr>
          <p:nvPr>
            <p:ph type="sldNum" sz="quarter" idx="4"/>
          </p:nvPr>
        </p:nvSpPr>
        <p:spPr/>
        <p:txBody>
          <a:bodyPr/>
          <a:lstStyle/>
          <a:p>
            <a:fld id="{933A556B-7C63-244D-9B7C-B0EA8042B330}" type="slidenum">
              <a:rPr lang="en-US" smtClean="0"/>
              <a:pPr/>
              <a:t>6</a:t>
            </a:fld>
            <a:endParaRPr lang="en-US" dirty="0"/>
          </a:p>
        </p:txBody>
      </p:sp>
    </p:spTree>
    <p:extLst>
      <p:ext uri="{BB962C8B-B14F-4D97-AF65-F5344CB8AC3E}">
        <p14:creationId xmlns:p14="http://schemas.microsoft.com/office/powerpoint/2010/main" val="3516674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C9FBB-1D04-3EC2-30BE-2DF8552BFA0C}"/>
              </a:ext>
            </a:extLst>
          </p:cNvPr>
          <p:cNvSpPr>
            <a:spLocks noGrp="1"/>
          </p:cNvSpPr>
          <p:nvPr>
            <p:ph type="title"/>
          </p:nvPr>
        </p:nvSpPr>
        <p:spPr/>
        <p:txBody>
          <a:bodyPr/>
          <a:lstStyle/>
          <a:p>
            <a:r>
              <a:rPr lang="en-US" dirty="0"/>
              <a:t>Update on Experimental Review Process	</a:t>
            </a:r>
          </a:p>
        </p:txBody>
      </p:sp>
      <p:sp>
        <p:nvSpPr>
          <p:cNvPr id="3" name="Content Placeholder 2">
            <a:extLst>
              <a:ext uri="{FF2B5EF4-FFF2-40B4-BE49-F238E27FC236}">
                <a16:creationId xmlns:a16="http://schemas.microsoft.com/office/drawing/2014/main" id="{5D9067BA-FF2C-A825-24B5-FDFBCFCF6B5E}"/>
              </a:ext>
            </a:extLst>
          </p:cNvPr>
          <p:cNvSpPr>
            <a:spLocks noGrp="1"/>
          </p:cNvSpPr>
          <p:nvPr>
            <p:ph idx="1"/>
          </p:nvPr>
        </p:nvSpPr>
        <p:spPr/>
        <p:txBody>
          <a:bodyPr/>
          <a:lstStyle/>
          <a:p>
            <a:pPr marL="342900" indent="-342900">
              <a:buFont typeface="Arial" panose="020B0604020202020204" pitchFamily="34" charset="0"/>
              <a:buChar char="•"/>
            </a:pPr>
            <a:r>
              <a:rPr lang="en-US" dirty="0"/>
              <a:t>AESRC walkthrough of the Isobutane distribution system was conducted at 11:00 today</a:t>
            </a:r>
          </a:p>
          <a:p>
            <a:pPr marL="342900" indent="-342900">
              <a:buFont typeface="Arial" panose="020B0604020202020204" pitchFamily="34" charset="0"/>
              <a:buChar char="•"/>
            </a:pPr>
            <a:r>
              <a:rPr lang="en-US" dirty="0"/>
              <a:t>Focus areas included system hardware and monitoring, emergency response, procedure updates, labeling.  </a:t>
            </a:r>
          </a:p>
          <a:p>
            <a:pPr marL="342900" indent="-342900">
              <a:buFont typeface="Arial" panose="020B0604020202020204" pitchFamily="34" charset="0"/>
              <a:buChar char="•"/>
            </a:pPr>
            <a:r>
              <a:rPr lang="en-US" dirty="0"/>
              <a:t>An Action List to be compiled and provided to </a:t>
            </a:r>
            <a:r>
              <a:rPr lang="en-US" dirty="0" err="1"/>
              <a:t>sPHENIX</a:t>
            </a:r>
            <a:r>
              <a:rPr lang="en-US" dirty="0"/>
              <a:t> </a:t>
            </a:r>
          </a:p>
          <a:p>
            <a:pPr marL="342900" indent="-342900">
              <a:buFont typeface="Arial" panose="020B0604020202020204" pitchFamily="34" charset="0"/>
              <a:buChar char="•"/>
            </a:pPr>
            <a:r>
              <a:rPr lang="en-US" dirty="0"/>
              <a:t>Action List is to be completed before isobutane is introduced to system.  </a:t>
            </a:r>
          </a:p>
        </p:txBody>
      </p:sp>
      <p:sp>
        <p:nvSpPr>
          <p:cNvPr id="4" name="Slide Number Placeholder 3">
            <a:extLst>
              <a:ext uri="{FF2B5EF4-FFF2-40B4-BE49-F238E27FC236}">
                <a16:creationId xmlns:a16="http://schemas.microsoft.com/office/drawing/2014/main" id="{8D656234-F745-C60B-A558-FE9A4645AE22}"/>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spTree>
    <p:extLst>
      <p:ext uri="{BB962C8B-B14F-4D97-AF65-F5344CB8AC3E}">
        <p14:creationId xmlns:p14="http://schemas.microsoft.com/office/powerpoint/2010/main" val="657118521"/>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 (1)</Template>
  <TotalTime>7975</TotalTime>
  <Words>558</Words>
  <Application>Microsoft Office PowerPoint</Application>
  <PresentationFormat>On-screen Show (4:3)</PresentationFormat>
  <Paragraphs>58</Paragraphs>
  <Slides>7</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Aptos</vt:lpstr>
      <vt:lpstr>Arial</vt:lpstr>
      <vt:lpstr>Calibri</vt:lpstr>
      <vt:lpstr>Cambria Math</vt:lpstr>
      <vt:lpstr>Symbol</vt:lpstr>
      <vt:lpstr>Times New Roman</vt:lpstr>
      <vt:lpstr>BNL</vt:lpstr>
      <vt:lpstr>TAKE FIVE for Safety- Update on sPHENIX Review </vt:lpstr>
      <vt:lpstr>What are the hazards of isobutane?</vt:lpstr>
      <vt:lpstr>Safety Analysis</vt:lpstr>
      <vt:lpstr>Risk Reduction Strategy</vt:lpstr>
      <vt:lpstr>New Controls for Isobutane</vt:lpstr>
      <vt:lpstr>Emergency Response (DRAFT)</vt:lpstr>
      <vt:lpstr>Update on Experimental Review Process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Craner, Francis</dc:creator>
  <cp:keywords/>
  <dc:description/>
  <cp:lastModifiedBy>Craner, Francis</cp:lastModifiedBy>
  <cp:revision>48</cp:revision>
  <cp:lastPrinted>2024-07-23T16:37:26Z</cp:lastPrinted>
  <dcterms:created xsi:type="dcterms:W3CDTF">2021-06-07T15:08:31Z</dcterms:created>
  <dcterms:modified xsi:type="dcterms:W3CDTF">2024-07-23T16:53:02Z</dcterms:modified>
  <cp:category/>
</cp:coreProperties>
</file>