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sldIdLst>
    <p:sldId id="256" r:id="rId2"/>
    <p:sldId id="259" r:id="rId3"/>
    <p:sldId id="257" r:id="rId4"/>
    <p:sldId id="260" r:id="rId5"/>
    <p:sldId id="258" r:id="rId6"/>
    <p:sldId id="262" r:id="rId7"/>
    <p:sldId id="263"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8283EC-2C07-4492-928E-D24D90503285}" v="2" dt="2024-07-30T16:59:29.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94"/>
  </p:normalViewPr>
  <p:slideViewPr>
    <p:cSldViewPr snapToGrid="0" snapToObjects="1">
      <p:cViewPr varScale="1">
        <p:scale>
          <a:sx n="160" d="100"/>
          <a:sy n="160" d="100"/>
        </p:scale>
        <p:origin x="1722" y="138"/>
      </p:cViewPr>
      <p:guideLst/>
    </p:cSldViewPr>
  </p:slideViewPr>
  <p:notesTextViewPr>
    <p:cViewPr>
      <p:scale>
        <a:sx n="1" d="1"/>
        <a:sy n="1" d="1"/>
      </p:scale>
      <p:origin x="0" y="0"/>
    </p:cViewPr>
  </p:notesTextViewPr>
  <p:notesViewPr>
    <p:cSldViewPr snapToGrid="0" snapToObjects="1">
      <p:cViewPr varScale="1">
        <p:scale>
          <a:sx n="84" d="100"/>
          <a:sy n="84" d="100"/>
        </p:scale>
        <p:origin x="1542" y="-4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ner, Francis" userId="bacbc4c7-fc84-4868-b145-d1a996a384b5" providerId="ADAL" clId="{AF8283EC-2C07-4492-928E-D24D90503285}"/>
    <pc:docChg chg="custSel addSld delSld modSld sldOrd">
      <pc:chgData name="Craner, Francis" userId="bacbc4c7-fc84-4868-b145-d1a996a384b5" providerId="ADAL" clId="{AF8283EC-2C07-4492-928E-D24D90503285}" dt="2024-07-30T17:08:41.750" v="1402"/>
      <pc:docMkLst>
        <pc:docMk/>
      </pc:docMkLst>
      <pc:sldChg chg="modSp mod">
        <pc:chgData name="Craner, Francis" userId="bacbc4c7-fc84-4868-b145-d1a996a384b5" providerId="ADAL" clId="{AF8283EC-2C07-4492-928E-D24D90503285}" dt="2024-07-30T15:32:03.011" v="104" actId="255"/>
        <pc:sldMkLst>
          <pc:docMk/>
          <pc:sldMk cId="2246755923" sldId="256"/>
        </pc:sldMkLst>
        <pc:spChg chg="mod">
          <ac:chgData name="Craner, Francis" userId="bacbc4c7-fc84-4868-b145-d1a996a384b5" providerId="ADAL" clId="{AF8283EC-2C07-4492-928E-D24D90503285}" dt="2024-07-30T15:32:03.011" v="104" actId="255"/>
          <ac:spMkLst>
            <pc:docMk/>
            <pc:sldMk cId="2246755923" sldId="256"/>
            <ac:spMk id="2" creationId="{1C156CBC-DA70-7741-BB3F-BCDBBE052F88}"/>
          </ac:spMkLst>
        </pc:spChg>
        <pc:spChg chg="mod">
          <ac:chgData name="Craner, Francis" userId="bacbc4c7-fc84-4868-b145-d1a996a384b5" providerId="ADAL" clId="{AF8283EC-2C07-4492-928E-D24D90503285}" dt="2024-07-29T19:00:33.815" v="5" actId="20577"/>
          <ac:spMkLst>
            <pc:docMk/>
            <pc:sldMk cId="2246755923" sldId="256"/>
            <ac:spMk id="3" creationId="{FDB0E14B-6889-F849-8A8C-D01D7C36038D}"/>
          </ac:spMkLst>
        </pc:spChg>
      </pc:sldChg>
      <pc:sldChg chg="modSp new mod ord">
        <pc:chgData name="Craner, Francis" userId="bacbc4c7-fc84-4868-b145-d1a996a384b5" providerId="ADAL" clId="{AF8283EC-2C07-4492-928E-D24D90503285}" dt="2024-07-30T17:08:41.750" v="1402"/>
        <pc:sldMkLst>
          <pc:docMk/>
          <pc:sldMk cId="782951229" sldId="257"/>
        </pc:sldMkLst>
        <pc:spChg chg="mod">
          <ac:chgData name="Craner, Francis" userId="bacbc4c7-fc84-4868-b145-d1a996a384b5" providerId="ADAL" clId="{AF8283EC-2C07-4492-928E-D24D90503285}" dt="2024-07-30T16:53:07.747" v="448" actId="20577"/>
          <ac:spMkLst>
            <pc:docMk/>
            <pc:sldMk cId="782951229" sldId="257"/>
            <ac:spMk id="2" creationId="{CDD82A61-F738-4441-C9E6-67CD498E7B49}"/>
          </ac:spMkLst>
        </pc:spChg>
        <pc:spChg chg="mod">
          <ac:chgData name="Craner, Francis" userId="bacbc4c7-fc84-4868-b145-d1a996a384b5" providerId="ADAL" clId="{AF8283EC-2C07-4492-928E-D24D90503285}" dt="2024-07-30T16:48:46.575" v="395" actId="6549"/>
          <ac:spMkLst>
            <pc:docMk/>
            <pc:sldMk cId="782951229" sldId="257"/>
            <ac:spMk id="3" creationId="{C996DDE3-577F-2EEC-3411-CC4B80B88595}"/>
          </ac:spMkLst>
        </pc:spChg>
      </pc:sldChg>
      <pc:sldChg chg="del">
        <pc:chgData name="Craner, Francis" userId="bacbc4c7-fc84-4868-b145-d1a996a384b5" providerId="ADAL" clId="{AF8283EC-2C07-4492-928E-D24D90503285}" dt="2024-07-29T19:00:36.600" v="6" actId="47"/>
        <pc:sldMkLst>
          <pc:docMk/>
          <pc:sldMk cId="3681362828" sldId="257"/>
        </pc:sldMkLst>
      </pc:sldChg>
      <pc:sldChg chg="modSp new mod">
        <pc:chgData name="Craner, Francis" userId="bacbc4c7-fc84-4868-b145-d1a996a384b5" providerId="ADAL" clId="{AF8283EC-2C07-4492-928E-D24D90503285}" dt="2024-07-30T17:03:21.544" v="1198" actId="6549"/>
        <pc:sldMkLst>
          <pc:docMk/>
          <pc:sldMk cId="4160089132" sldId="258"/>
        </pc:sldMkLst>
        <pc:spChg chg="mod">
          <ac:chgData name="Craner, Francis" userId="bacbc4c7-fc84-4868-b145-d1a996a384b5" providerId="ADAL" clId="{AF8283EC-2C07-4492-928E-D24D90503285}" dt="2024-07-30T15:34:04.620" v="153" actId="20577"/>
          <ac:spMkLst>
            <pc:docMk/>
            <pc:sldMk cId="4160089132" sldId="258"/>
            <ac:spMk id="2" creationId="{82BA50B7-DEDE-1B40-82F5-7BF33A4B5BFA}"/>
          </ac:spMkLst>
        </pc:spChg>
        <pc:spChg chg="mod">
          <ac:chgData name="Craner, Francis" userId="bacbc4c7-fc84-4868-b145-d1a996a384b5" providerId="ADAL" clId="{AF8283EC-2C07-4492-928E-D24D90503285}" dt="2024-07-30T17:03:21.544" v="1198" actId="6549"/>
          <ac:spMkLst>
            <pc:docMk/>
            <pc:sldMk cId="4160089132" sldId="258"/>
            <ac:spMk id="3" creationId="{1447BAA4-7322-DFEF-7F0D-5693C4D75F2F}"/>
          </ac:spMkLst>
        </pc:spChg>
      </pc:sldChg>
      <pc:sldChg chg="modSp new mod ord">
        <pc:chgData name="Craner, Francis" userId="bacbc4c7-fc84-4868-b145-d1a996a384b5" providerId="ADAL" clId="{AF8283EC-2C07-4492-928E-D24D90503285}" dt="2024-07-30T16:50:35.023" v="398" actId="27636"/>
        <pc:sldMkLst>
          <pc:docMk/>
          <pc:sldMk cId="1998537753" sldId="259"/>
        </pc:sldMkLst>
        <pc:spChg chg="mod">
          <ac:chgData name="Craner, Francis" userId="bacbc4c7-fc84-4868-b145-d1a996a384b5" providerId="ADAL" clId="{AF8283EC-2C07-4492-928E-D24D90503285}" dt="2024-07-30T12:18:36.397" v="23" actId="27636"/>
          <ac:spMkLst>
            <pc:docMk/>
            <pc:sldMk cId="1998537753" sldId="259"/>
            <ac:spMk id="2" creationId="{3D09676F-B90A-B1B0-BFB4-F891CD2F653B}"/>
          </ac:spMkLst>
        </pc:spChg>
        <pc:spChg chg="mod">
          <ac:chgData name="Craner, Francis" userId="bacbc4c7-fc84-4868-b145-d1a996a384b5" providerId="ADAL" clId="{AF8283EC-2C07-4492-928E-D24D90503285}" dt="2024-07-30T16:50:35.023" v="398" actId="27636"/>
          <ac:spMkLst>
            <pc:docMk/>
            <pc:sldMk cId="1998537753" sldId="259"/>
            <ac:spMk id="3" creationId="{B7248B6A-FFCB-0F21-7129-CE03B3561DBC}"/>
          </ac:spMkLst>
        </pc:spChg>
      </pc:sldChg>
      <pc:sldChg chg="modSp new mod ord">
        <pc:chgData name="Craner, Francis" userId="bacbc4c7-fc84-4868-b145-d1a996a384b5" providerId="ADAL" clId="{AF8283EC-2C07-4492-928E-D24D90503285}" dt="2024-07-30T17:07:32.974" v="1400" actId="20577"/>
        <pc:sldMkLst>
          <pc:docMk/>
          <pc:sldMk cId="1031109149" sldId="260"/>
        </pc:sldMkLst>
        <pc:spChg chg="mod">
          <ac:chgData name="Craner, Francis" userId="bacbc4c7-fc84-4868-b145-d1a996a384b5" providerId="ADAL" clId="{AF8283EC-2C07-4492-928E-D24D90503285}" dt="2024-07-30T17:07:32.974" v="1400" actId="20577"/>
          <ac:spMkLst>
            <pc:docMk/>
            <pc:sldMk cId="1031109149" sldId="260"/>
            <ac:spMk id="2" creationId="{37548228-ACFA-0AD6-DD8C-AAF9E803876E}"/>
          </ac:spMkLst>
        </pc:spChg>
        <pc:spChg chg="mod">
          <ac:chgData name="Craner, Francis" userId="bacbc4c7-fc84-4868-b145-d1a996a384b5" providerId="ADAL" clId="{AF8283EC-2C07-4492-928E-D24D90503285}" dt="2024-07-30T17:03:49.070" v="1201" actId="5793"/>
          <ac:spMkLst>
            <pc:docMk/>
            <pc:sldMk cId="1031109149" sldId="260"/>
            <ac:spMk id="3" creationId="{EC7CE842-6497-A333-3A56-10C05080E999}"/>
          </ac:spMkLst>
        </pc:spChg>
      </pc:sldChg>
      <pc:sldChg chg="del">
        <pc:chgData name="Craner, Francis" userId="bacbc4c7-fc84-4868-b145-d1a996a384b5" providerId="ADAL" clId="{AF8283EC-2C07-4492-928E-D24D90503285}" dt="2024-07-29T19:00:37.407" v="7" actId="47"/>
        <pc:sldMkLst>
          <pc:docMk/>
          <pc:sldMk cId="3654909710" sldId="261"/>
        </pc:sldMkLst>
      </pc:sldChg>
      <pc:sldChg chg="modSp new del mod ord">
        <pc:chgData name="Craner, Francis" userId="bacbc4c7-fc84-4868-b145-d1a996a384b5" providerId="ADAL" clId="{AF8283EC-2C07-4492-928E-D24D90503285}" dt="2024-07-30T16:52:38.232" v="407" actId="47"/>
        <pc:sldMkLst>
          <pc:docMk/>
          <pc:sldMk cId="3847390121" sldId="261"/>
        </pc:sldMkLst>
        <pc:spChg chg="mod">
          <ac:chgData name="Craner, Francis" userId="bacbc4c7-fc84-4868-b145-d1a996a384b5" providerId="ADAL" clId="{AF8283EC-2C07-4492-928E-D24D90503285}" dt="2024-07-30T16:15:37.434" v="276" actId="20577"/>
          <ac:spMkLst>
            <pc:docMk/>
            <pc:sldMk cId="3847390121" sldId="261"/>
            <ac:spMk id="3" creationId="{32AABE39-DA99-83B3-DA5A-B3A7D76839A6}"/>
          </ac:spMkLst>
        </pc:spChg>
      </pc:sldChg>
      <pc:sldChg chg="del">
        <pc:chgData name="Craner, Francis" userId="bacbc4c7-fc84-4868-b145-d1a996a384b5" providerId="ADAL" clId="{AF8283EC-2C07-4492-928E-D24D90503285}" dt="2024-07-29T19:00:38.109" v="8" actId="47"/>
        <pc:sldMkLst>
          <pc:docMk/>
          <pc:sldMk cId="2988849272" sldId="262"/>
        </pc:sldMkLst>
      </pc:sldChg>
      <pc:sldChg chg="addSp delSp modSp new mod ord">
        <pc:chgData name="Craner, Francis" userId="bacbc4c7-fc84-4868-b145-d1a996a384b5" providerId="ADAL" clId="{AF8283EC-2C07-4492-928E-D24D90503285}" dt="2024-07-30T17:05:49.647" v="1377" actId="14100"/>
        <pc:sldMkLst>
          <pc:docMk/>
          <pc:sldMk cId="2991470122" sldId="262"/>
        </pc:sldMkLst>
        <pc:spChg chg="mod">
          <ac:chgData name="Craner, Francis" userId="bacbc4c7-fc84-4868-b145-d1a996a384b5" providerId="ADAL" clId="{AF8283EC-2C07-4492-928E-D24D90503285}" dt="2024-07-30T17:00:36.629" v="1091" actId="20577"/>
          <ac:spMkLst>
            <pc:docMk/>
            <pc:sldMk cId="2991470122" sldId="262"/>
            <ac:spMk id="2" creationId="{84678A98-D1F7-9530-5031-4D6CF1123E0C}"/>
          </ac:spMkLst>
        </pc:spChg>
        <pc:spChg chg="del">
          <ac:chgData name="Craner, Francis" userId="bacbc4c7-fc84-4868-b145-d1a996a384b5" providerId="ADAL" clId="{AF8283EC-2C07-4492-928E-D24D90503285}" dt="2024-07-30T16:18:19.152" v="278"/>
          <ac:spMkLst>
            <pc:docMk/>
            <pc:sldMk cId="2991470122" sldId="262"/>
            <ac:spMk id="3" creationId="{7271CF4D-BFEF-C964-C00A-01889335A7A3}"/>
          </ac:spMkLst>
        </pc:spChg>
        <pc:graphicFrameChg chg="add mod modGraphic">
          <ac:chgData name="Craner, Francis" userId="bacbc4c7-fc84-4868-b145-d1a996a384b5" providerId="ADAL" clId="{AF8283EC-2C07-4492-928E-D24D90503285}" dt="2024-07-30T17:05:49.647" v="1377" actId="14100"/>
          <ac:graphicFrameMkLst>
            <pc:docMk/>
            <pc:sldMk cId="2991470122" sldId="262"/>
            <ac:graphicFrameMk id="5" creationId="{18B8AB29-1A68-F014-93C0-230BDAC472A7}"/>
          </ac:graphicFrameMkLst>
        </pc:graphicFrameChg>
      </pc:sldChg>
      <pc:sldChg chg="modSp new mod">
        <pc:chgData name="Craner, Francis" userId="bacbc4c7-fc84-4868-b145-d1a996a384b5" providerId="ADAL" clId="{AF8283EC-2C07-4492-928E-D24D90503285}" dt="2024-07-30T17:06:25.801" v="1394" actId="20577"/>
        <pc:sldMkLst>
          <pc:docMk/>
          <pc:sldMk cId="866364464" sldId="263"/>
        </pc:sldMkLst>
        <pc:spChg chg="mod">
          <ac:chgData name="Craner, Francis" userId="bacbc4c7-fc84-4868-b145-d1a996a384b5" providerId="ADAL" clId="{AF8283EC-2C07-4492-928E-D24D90503285}" dt="2024-07-30T16:53:44.356" v="462" actId="20577"/>
          <ac:spMkLst>
            <pc:docMk/>
            <pc:sldMk cId="866364464" sldId="263"/>
            <ac:spMk id="2" creationId="{0396205A-7D06-8E90-4BF9-05DD5687CAC2}"/>
          </ac:spMkLst>
        </pc:spChg>
        <pc:spChg chg="mod">
          <ac:chgData name="Craner, Francis" userId="bacbc4c7-fc84-4868-b145-d1a996a384b5" providerId="ADAL" clId="{AF8283EC-2C07-4492-928E-D24D90503285}" dt="2024-07-30T17:06:25.801" v="1394" actId="20577"/>
          <ac:spMkLst>
            <pc:docMk/>
            <pc:sldMk cId="866364464" sldId="263"/>
            <ac:spMk id="3" creationId="{881D4EB2-29B6-FB5B-46DE-BB4324B889EF}"/>
          </ac:spMkLst>
        </pc:spChg>
      </pc:sldChg>
      <pc:sldChg chg="del">
        <pc:chgData name="Craner, Francis" userId="bacbc4c7-fc84-4868-b145-d1a996a384b5" providerId="ADAL" clId="{AF8283EC-2C07-4492-928E-D24D90503285}" dt="2024-07-29T19:00:38.941" v="9" actId="47"/>
        <pc:sldMkLst>
          <pc:docMk/>
          <pc:sldMk cId="2199454424" sldId="263"/>
        </pc:sldMkLst>
      </pc:sldChg>
      <pc:sldChg chg="del">
        <pc:chgData name="Craner, Francis" userId="bacbc4c7-fc84-4868-b145-d1a996a384b5" providerId="ADAL" clId="{AF8283EC-2C07-4492-928E-D24D90503285}" dt="2024-07-29T19:00:39.680" v="10" actId="47"/>
        <pc:sldMkLst>
          <pc:docMk/>
          <pc:sldMk cId="3516674048" sldId="264"/>
        </pc:sldMkLst>
      </pc:sldChg>
      <pc:sldChg chg="del">
        <pc:chgData name="Craner, Francis" userId="bacbc4c7-fc84-4868-b145-d1a996a384b5" providerId="ADAL" clId="{AF8283EC-2C07-4492-928E-D24D90503285}" dt="2024-07-29T19:00:40.697" v="11" actId="47"/>
        <pc:sldMkLst>
          <pc:docMk/>
          <pc:sldMk cId="657118521"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7/29/2024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298611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a:bodyPr>
          <a:lstStyle/>
          <a:p>
            <a:r>
              <a:rPr lang="en-US" dirty="0"/>
              <a:t>TAKE FIVE for Safety-</a:t>
            </a:r>
            <a:br>
              <a:rPr lang="en-US" dirty="0"/>
            </a:br>
            <a:r>
              <a:rPr lang="en-US" sz="3200" dirty="0"/>
              <a:t>Working with Beryllium</a:t>
            </a:r>
            <a:br>
              <a:rPr lang="en-US" dirty="0"/>
            </a:br>
            <a:endParaRPr lang="en-US" sz="2700"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July 30, 2024</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Frank Craner</a:t>
            </a:r>
          </a:p>
          <a:p>
            <a:endParaRPr lang="en-US" dirty="0"/>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676F-B90A-B1B0-BFB4-F891CD2F653B}"/>
              </a:ext>
            </a:extLst>
          </p:cNvPr>
          <p:cNvSpPr>
            <a:spLocks noGrp="1"/>
          </p:cNvSpPr>
          <p:nvPr>
            <p:ph type="title"/>
          </p:nvPr>
        </p:nvSpPr>
        <p:spPr/>
        <p:txBody>
          <a:bodyPr>
            <a:normAutofit fontScale="90000"/>
          </a:bodyPr>
          <a:lstStyle/>
          <a:p>
            <a:r>
              <a:rPr lang="en-US" b="1" i="0" dirty="0">
                <a:solidFill>
                  <a:srgbClr val="222222"/>
                </a:solidFill>
                <a:effectLst/>
                <a:highlight>
                  <a:srgbClr val="FFFFFF"/>
                </a:highlight>
                <a:latin typeface="Merriweather" panose="00000500000000000000" pitchFamily="2" charset="0"/>
              </a:rPr>
              <a:t>Primary Health Effects Associated with Exposure to Beryllium</a:t>
            </a:r>
            <a:br>
              <a:rPr lang="en-US" b="1" i="0" dirty="0">
                <a:solidFill>
                  <a:srgbClr val="222222"/>
                </a:solidFill>
                <a:effectLst/>
                <a:highlight>
                  <a:srgbClr val="FFFFFF"/>
                </a:highlight>
                <a:latin typeface="Merriweather" panose="00000500000000000000" pitchFamily="2" charset="0"/>
              </a:rPr>
            </a:br>
            <a:endParaRPr lang="en-US" dirty="0"/>
          </a:p>
        </p:txBody>
      </p:sp>
      <p:sp>
        <p:nvSpPr>
          <p:cNvPr id="3" name="Content Placeholder 2">
            <a:extLst>
              <a:ext uri="{FF2B5EF4-FFF2-40B4-BE49-F238E27FC236}">
                <a16:creationId xmlns:a16="http://schemas.microsoft.com/office/drawing/2014/main" id="{B7248B6A-FFCB-0F21-7129-CE03B3561DBC}"/>
              </a:ext>
            </a:extLst>
          </p:cNvPr>
          <p:cNvSpPr>
            <a:spLocks noGrp="1"/>
          </p:cNvSpPr>
          <p:nvPr>
            <p:ph idx="1"/>
          </p:nvPr>
        </p:nvSpPr>
        <p:spPr/>
        <p:txBody>
          <a:bodyPr>
            <a:normAutofit fontScale="62500" lnSpcReduction="20000"/>
          </a:bodyPr>
          <a:lstStyle/>
          <a:p>
            <a:pPr algn="l"/>
            <a:r>
              <a:rPr lang="en-US" b="0" i="0" dirty="0">
                <a:solidFill>
                  <a:srgbClr val="212121"/>
                </a:solidFill>
                <a:effectLst/>
                <a:highlight>
                  <a:srgbClr val="FFFFFF"/>
                </a:highlight>
                <a:latin typeface="Source Sans Pro" panose="020B0503030403020204" pitchFamily="34" charset="0"/>
              </a:rPr>
              <a:t>The most common health effects associated with overexposure to beryllium in the workplace include: beryllium sensitization, chronic beryllium disease (CBD), and lung cancer.</a:t>
            </a:r>
          </a:p>
          <a:p>
            <a:pPr algn="l"/>
            <a:r>
              <a:rPr lang="en-US" b="0" i="1" dirty="0">
                <a:solidFill>
                  <a:srgbClr val="212121"/>
                </a:solidFill>
                <a:effectLst/>
                <a:highlight>
                  <a:srgbClr val="FFFFFF"/>
                </a:highlight>
                <a:latin typeface="Source Sans Pro" panose="020B0503030403020204" pitchFamily="34" charset="0"/>
              </a:rPr>
              <a:t>Beryllium Sensitization</a:t>
            </a:r>
            <a:r>
              <a:rPr lang="en-US" b="0" i="0" dirty="0">
                <a:solidFill>
                  <a:srgbClr val="212121"/>
                </a:solidFill>
                <a:effectLst/>
                <a:highlight>
                  <a:srgbClr val="FFFFFF"/>
                </a:highlight>
                <a:latin typeface="Source Sans Pro" panose="020B0503030403020204" pitchFamily="34" charset="0"/>
              </a:rPr>
              <a:t> - Beryllium sensitization is the activation of the body’s immune response to beryllium. Beryllium sensitization can result from inhalation or skin exposure to beryllium dust, fume, mist, or solutions. While no clinical symptoms may be associated with sensitization, a sensitized worker is at risk of developing CBD when inhalation exposure to beryllium has occurred.</a:t>
            </a:r>
          </a:p>
          <a:p>
            <a:pPr algn="l"/>
            <a:r>
              <a:rPr lang="en-US" b="0" i="1" dirty="0">
                <a:solidFill>
                  <a:srgbClr val="212121"/>
                </a:solidFill>
                <a:effectLst/>
                <a:highlight>
                  <a:srgbClr val="FFFFFF"/>
                </a:highlight>
                <a:latin typeface="Source Sans Pro" panose="020B0503030403020204" pitchFamily="34" charset="0"/>
              </a:rPr>
              <a:t>Chronic Beryllium Disease</a:t>
            </a:r>
            <a:r>
              <a:rPr lang="en-US" b="0" i="0" dirty="0">
                <a:solidFill>
                  <a:srgbClr val="212121"/>
                </a:solidFill>
                <a:effectLst/>
                <a:highlight>
                  <a:srgbClr val="FFFFFF"/>
                </a:highlight>
                <a:latin typeface="Source Sans Pro" panose="020B0503030403020204" pitchFamily="34" charset="0"/>
              </a:rPr>
              <a:t> - CBD is a chronic lung disease caused by inhaling airborne beryllium after becoming sensitized to beryllium. Some common symptoms of CBD are shortness of breath, unexplained coughing, fatigue, weight loss, fever, and night sweats. CBD can result from inhalation exposure to beryllium at levels below the current OSHA PEL (0.2 </a:t>
            </a:r>
            <a:r>
              <a:rPr lang="en-US" b="0" i="0" dirty="0" err="1">
                <a:solidFill>
                  <a:srgbClr val="212121"/>
                </a:solidFill>
                <a:effectLst/>
                <a:highlight>
                  <a:srgbClr val="FFFFFF"/>
                </a:highlight>
                <a:latin typeface="Source Sans Pro" panose="020B0503030403020204" pitchFamily="34" charset="0"/>
              </a:rPr>
              <a:t>μg</a:t>
            </a:r>
            <a:r>
              <a:rPr lang="en-US" b="0" i="0" dirty="0">
                <a:solidFill>
                  <a:srgbClr val="212121"/>
                </a:solidFill>
                <a:effectLst/>
                <a:highlight>
                  <a:srgbClr val="FFFFFF"/>
                </a:highlight>
                <a:latin typeface="Source Sans Pro" panose="020B0503030403020204" pitchFamily="34" charset="0"/>
              </a:rPr>
              <a:t>/m3). Progression of CBD can vary among individuals. CBD can progress to a chronic obstructive lung disorder, resulting in loss of quality of life and the potential for decreased life expectancy. CBD shares many signs and symptoms with pulmonary sarcoidosis, a granulomatous lung disease of unknown cause or origin. Without appropriate diagnosis, CBD may be difficult to distinguish from sarcoidosis.</a:t>
            </a:r>
          </a:p>
          <a:p>
            <a:pPr algn="l"/>
            <a:r>
              <a:rPr lang="en-US" b="0" i="1" dirty="0">
                <a:solidFill>
                  <a:srgbClr val="212121"/>
                </a:solidFill>
                <a:effectLst/>
                <a:highlight>
                  <a:srgbClr val="FFFFFF"/>
                </a:highlight>
                <a:latin typeface="Source Sans Pro" panose="020B0503030403020204" pitchFamily="34" charset="0"/>
              </a:rPr>
              <a:t>Lung cancer</a:t>
            </a:r>
            <a:r>
              <a:rPr lang="en-US" b="0" i="0" dirty="0">
                <a:solidFill>
                  <a:srgbClr val="212121"/>
                </a:solidFill>
                <a:effectLst/>
                <a:highlight>
                  <a:srgbClr val="FFFFFF"/>
                </a:highlight>
                <a:latin typeface="Source Sans Pro" panose="020B0503030403020204" pitchFamily="34" charset="0"/>
              </a:rPr>
              <a:t> - Based on numerous studies in occupational settings, OSHA has determined that occupational exposure to beryllium causes lung cancer in humans. In addition, the International Agency for Research on Cancer (IARC) classifies beryllium as a Group 1 carcinogen (carcinogenic to humans), and the National Toxicology Program (NTP) lists beryllium as a known human carcinogen.</a:t>
            </a:r>
          </a:p>
          <a:p>
            <a:pPr algn="l"/>
            <a:r>
              <a:rPr lang="en-US" b="0" i="1" dirty="0">
                <a:solidFill>
                  <a:srgbClr val="212121"/>
                </a:solidFill>
                <a:effectLst/>
                <a:highlight>
                  <a:srgbClr val="FFFFFF"/>
                </a:highlight>
                <a:latin typeface="Source Sans Pro" panose="020B0503030403020204" pitchFamily="34" charset="0"/>
              </a:rPr>
              <a:t>Acute Beryllium Disease (ABD)</a:t>
            </a:r>
            <a:r>
              <a:rPr lang="en-US" b="0" i="0" dirty="0">
                <a:solidFill>
                  <a:srgbClr val="212121"/>
                </a:solidFill>
                <a:effectLst/>
                <a:highlight>
                  <a:srgbClr val="FFFFFF"/>
                </a:highlight>
                <a:latin typeface="Source Sans Pro" panose="020B0503030403020204" pitchFamily="34" charset="0"/>
              </a:rPr>
              <a:t> - Acute beryllium disease (ABD) is a rapid onset form of chemical pneumonia that results from breathing high airborne concentrations of beryllium. ABD is generally associated with exposure to beryllium levels at or above 100 </a:t>
            </a:r>
            <a:r>
              <a:rPr lang="en-US" b="0" i="0" dirty="0" err="1">
                <a:solidFill>
                  <a:srgbClr val="212121"/>
                </a:solidFill>
                <a:effectLst/>
                <a:highlight>
                  <a:srgbClr val="FFFFFF"/>
                </a:highlight>
                <a:latin typeface="Source Sans Pro" panose="020B0503030403020204" pitchFamily="34" charset="0"/>
              </a:rPr>
              <a:t>μg</a:t>
            </a:r>
            <a:r>
              <a:rPr lang="en-US" b="0" i="0" dirty="0">
                <a:solidFill>
                  <a:srgbClr val="212121"/>
                </a:solidFill>
                <a:effectLst/>
                <a:highlight>
                  <a:srgbClr val="FFFFFF"/>
                </a:highlight>
                <a:latin typeface="Source Sans Pro" panose="020B0503030403020204" pitchFamily="34" charset="0"/>
              </a:rPr>
              <a:t>/m</a:t>
            </a:r>
            <a:r>
              <a:rPr lang="en-US" b="0" i="0" baseline="30000" dirty="0">
                <a:solidFill>
                  <a:srgbClr val="212121"/>
                </a:solidFill>
                <a:effectLst/>
                <a:highlight>
                  <a:srgbClr val="FFFFFF"/>
                </a:highlight>
                <a:latin typeface="Source Sans Pro" panose="020B0503030403020204" pitchFamily="34" charset="0"/>
              </a:rPr>
              <a:t>3</a:t>
            </a:r>
            <a:r>
              <a:rPr lang="en-US" b="0" i="0" dirty="0">
                <a:solidFill>
                  <a:srgbClr val="212121"/>
                </a:solidFill>
                <a:effectLst/>
                <a:highlight>
                  <a:srgbClr val="FFFFFF"/>
                </a:highlight>
                <a:latin typeface="Source Sans Pro" panose="020B0503030403020204" pitchFamily="34" charset="0"/>
              </a:rPr>
              <a:t> and may be fatal in 10 percent of cases. ABD is extremely rare in the workplace today due to more stringent exposure controls implemented following occupational and environmental standards set in the 1970s.</a:t>
            </a:r>
          </a:p>
          <a:p>
            <a:endParaRPr lang="en-US" dirty="0"/>
          </a:p>
        </p:txBody>
      </p:sp>
      <p:sp>
        <p:nvSpPr>
          <p:cNvPr id="4" name="Slide Number Placeholder 3">
            <a:extLst>
              <a:ext uri="{FF2B5EF4-FFF2-40B4-BE49-F238E27FC236}">
                <a16:creationId xmlns:a16="http://schemas.microsoft.com/office/drawing/2014/main" id="{9A7D4CF6-3481-24F2-D07E-8DE2ECF4F6E6}"/>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spTree>
    <p:extLst>
      <p:ext uri="{BB962C8B-B14F-4D97-AF65-F5344CB8AC3E}">
        <p14:creationId xmlns:p14="http://schemas.microsoft.com/office/powerpoint/2010/main" val="199853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82A61-F738-4441-C9E6-67CD498E7B49}"/>
              </a:ext>
            </a:extLst>
          </p:cNvPr>
          <p:cNvSpPr>
            <a:spLocks noGrp="1"/>
          </p:cNvSpPr>
          <p:nvPr>
            <p:ph type="title"/>
          </p:nvPr>
        </p:nvSpPr>
        <p:spPr/>
        <p:txBody>
          <a:bodyPr/>
          <a:lstStyle/>
          <a:p>
            <a:r>
              <a:rPr lang="en-US" dirty="0"/>
              <a:t>DOE Prevention Program</a:t>
            </a:r>
          </a:p>
        </p:txBody>
      </p:sp>
      <p:sp>
        <p:nvSpPr>
          <p:cNvPr id="3" name="Content Placeholder 2">
            <a:extLst>
              <a:ext uri="{FF2B5EF4-FFF2-40B4-BE49-F238E27FC236}">
                <a16:creationId xmlns:a16="http://schemas.microsoft.com/office/drawing/2014/main" id="{C996DDE3-577F-2EEC-3411-CC4B80B88595}"/>
              </a:ext>
            </a:extLst>
          </p:cNvPr>
          <p:cNvSpPr>
            <a:spLocks noGrp="1"/>
          </p:cNvSpPr>
          <p:nvPr>
            <p:ph idx="1"/>
          </p:nvPr>
        </p:nvSpPr>
        <p:spPr/>
        <p:txBody>
          <a:bodyPr>
            <a:normAutofit fontScale="92500"/>
          </a:bodyPr>
          <a:lstStyle/>
          <a:p>
            <a:pPr marL="342900" indent="-342900">
              <a:buFont typeface="Arial" panose="020B0604020202020204" pitchFamily="34" charset="0"/>
              <a:buChar char="•"/>
            </a:pPr>
            <a:r>
              <a:rPr lang="en-US" b="0" i="0" dirty="0">
                <a:solidFill>
                  <a:srgbClr val="000000"/>
                </a:solidFill>
                <a:effectLst/>
                <a:latin typeface="Source Sans Pro" panose="020B0503030403020204" pitchFamily="34" charset="0"/>
              </a:rPr>
              <a:t>DOE established a chronic beryllium disease prevention program (CBDPP) to reduce the number of workers exposed to beryllium in the course of their work at DOE facilities, minimize the levels of, and potential for, exposure to beryllium, and establish medical surveillance requirements to ensure early detection of the disease.</a:t>
            </a:r>
          </a:p>
          <a:p>
            <a:pPr marL="342900" indent="-342900">
              <a:buFont typeface="Arial" panose="020B0604020202020204" pitchFamily="34" charset="0"/>
              <a:buChar char="•"/>
            </a:pPr>
            <a:endParaRPr lang="en-US" dirty="0">
              <a:solidFill>
                <a:srgbClr val="000000"/>
              </a:solidFill>
              <a:latin typeface="Source Sans Pro" panose="020B0503030403020204" pitchFamily="34" charset="0"/>
            </a:endParaRPr>
          </a:p>
          <a:p>
            <a:pPr marL="342900" indent="-342900">
              <a:buFont typeface="Arial" panose="020B0604020202020204" pitchFamily="34" charset="0"/>
              <a:buChar char="•"/>
            </a:pPr>
            <a:r>
              <a:rPr lang="en-US" b="0" i="0" dirty="0">
                <a:solidFill>
                  <a:srgbClr val="000000"/>
                </a:solidFill>
                <a:effectLst/>
                <a:latin typeface="Source Sans Pro" panose="020B0503030403020204" pitchFamily="34" charset="0"/>
              </a:rPr>
              <a:t>Chronic Beryllium Disease, sometimes called berylliosis, is a chronic  lung disease caused by an immunological response from exposure to beryllium. </a:t>
            </a:r>
          </a:p>
          <a:p>
            <a:pPr marL="342900" indent="-342900">
              <a:buFont typeface="Arial" panose="020B0604020202020204" pitchFamily="34" charset="0"/>
              <a:buChar char="•"/>
            </a:pPr>
            <a:endParaRPr lang="en-US" dirty="0">
              <a:solidFill>
                <a:srgbClr val="000000"/>
              </a:solidFill>
              <a:latin typeface="Source Sans Pro" panose="020B0503030403020204" pitchFamily="34" charset="0"/>
            </a:endParaRPr>
          </a:p>
          <a:p>
            <a:pPr marL="342900" indent="-342900">
              <a:buFont typeface="Arial" panose="020B0604020202020204" pitchFamily="34" charset="0"/>
              <a:buChar char="•"/>
            </a:pPr>
            <a:r>
              <a:rPr lang="en-US" b="0" i="0" dirty="0">
                <a:solidFill>
                  <a:srgbClr val="000000"/>
                </a:solidFill>
                <a:effectLst/>
                <a:latin typeface="Source Sans Pro" panose="020B0503030403020204" pitchFamily="34" charset="0"/>
              </a:rPr>
              <a:t>CBD can progress to a serious and life-threatening disease if left undiagnosed and beryllium exposure continues.</a:t>
            </a:r>
            <a:endParaRPr lang="en-US" dirty="0"/>
          </a:p>
        </p:txBody>
      </p:sp>
      <p:sp>
        <p:nvSpPr>
          <p:cNvPr id="4" name="Slide Number Placeholder 3">
            <a:extLst>
              <a:ext uri="{FF2B5EF4-FFF2-40B4-BE49-F238E27FC236}">
                <a16:creationId xmlns:a16="http://schemas.microsoft.com/office/drawing/2014/main" id="{7F18F15F-7E21-4871-025D-857335C76298}"/>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Tree>
    <p:extLst>
      <p:ext uri="{BB962C8B-B14F-4D97-AF65-F5344CB8AC3E}">
        <p14:creationId xmlns:p14="http://schemas.microsoft.com/office/powerpoint/2010/main" val="78295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48228-ACFA-0AD6-DD8C-AAF9E803876E}"/>
              </a:ext>
            </a:extLst>
          </p:cNvPr>
          <p:cNvSpPr>
            <a:spLocks noGrp="1"/>
          </p:cNvSpPr>
          <p:nvPr>
            <p:ph type="title"/>
          </p:nvPr>
        </p:nvSpPr>
        <p:spPr/>
        <p:txBody>
          <a:bodyPr>
            <a:normAutofit fontScale="90000"/>
          </a:bodyPr>
          <a:lstStyle/>
          <a:p>
            <a:r>
              <a:rPr lang="en-US" dirty="0"/>
              <a:t>DOE- “Safe Levels” Are Not Known for Everyone Working Around Beryllium</a:t>
            </a:r>
          </a:p>
        </p:txBody>
      </p:sp>
      <p:sp>
        <p:nvSpPr>
          <p:cNvPr id="3" name="Content Placeholder 2">
            <a:extLst>
              <a:ext uri="{FF2B5EF4-FFF2-40B4-BE49-F238E27FC236}">
                <a16:creationId xmlns:a16="http://schemas.microsoft.com/office/drawing/2014/main" id="{EC7CE842-6497-A333-3A56-10C05080E999}"/>
              </a:ext>
            </a:extLst>
          </p:cNvPr>
          <p:cNvSpPr>
            <a:spLocks noGrp="1"/>
          </p:cNvSpPr>
          <p:nvPr>
            <p:ph idx="1"/>
          </p:nvPr>
        </p:nvSpPr>
        <p:spPr/>
        <p:txBody>
          <a:bodyPr>
            <a:normAutofit fontScale="70000" lnSpcReduction="20000"/>
          </a:bodyPr>
          <a:lstStyle/>
          <a:p>
            <a:pPr marL="342900" indent="-342900">
              <a:buFont typeface="Arial" panose="020B0604020202020204" pitchFamily="34" charset="0"/>
              <a:buChar char="•"/>
            </a:pPr>
            <a:r>
              <a:rPr lang="en-US" dirty="0"/>
              <a:t>The health effects of beryllium exposure depends on at least three factors: </a:t>
            </a:r>
          </a:p>
          <a:p>
            <a:pPr marL="342900" indent="-342900">
              <a:buFont typeface="Arial" panose="020B0604020202020204" pitchFamily="34" charset="0"/>
              <a:buChar char="•"/>
            </a:pPr>
            <a:r>
              <a:rPr lang="en-US" dirty="0"/>
              <a:t>		1. Concentration of beryllium particles in the inhaled air, </a:t>
            </a:r>
          </a:p>
          <a:p>
            <a:pPr marL="342900" indent="-342900">
              <a:buFont typeface="Arial" panose="020B0604020202020204" pitchFamily="34" charset="0"/>
              <a:buChar char="•"/>
            </a:pPr>
            <a:r>
              <a:rPr lang="en-US" dirty="0"/>
              <a:t>		2. Length of exposure, and </a:t>
            </a:r>
          </a:p>
          <a:p>
            <a:pPr marL="342900" indent="-342900">
              <a:buFont typeface="Arial" panose="020B0604020202020204" pitchFamily="34" charset="0"/>
              <a:buChar char="•"/>
            </a:pPr>
            <a:r>
              <a:rPr lang="en-US" dirty="0"/>
              <a:t>		3. Whether an individual has become sensitized to beryllium. </a:t>
            </a:r>
          </a:p>
          <a:p>
            <a:pPr marL="342900" indent="-342900">
              <a:buFont typeface="Arial" panose="020B0604020202020204" pitchFamily="34" charset="0"/>
              <a:buChar char="•"/>
            </a:pPr>
            <a:r>
              <a:rPr lang="en-US" dirty="0"/>
              <a:t>Most people who are exposed to low levels of beryllium do not become sensitized or develop the disease. This is true even for people who had continuous, direct exposure. </a:t>
            </a:r>
          </a:p>
          <a:p>
            <a:pPr marL="342900" indent="-342900">
              <a:buFont typeface="Arial" panose="020B0604020202020204" pitchFamily="34" charset="0"/>
              <a:buChar char="•"/>
            </a:pPr>
            <a:r>
              <a:rPr lang="en-US" dirty="0"/>
              <a:t>Still others get the disease from intermittent, incidental exposure. The amount of airborne breathable beryllium required to cause the disease varies for different individuals. </a:t>
            </a:r>
          </a:p>
          <a:p>
            <a:pPr marL="342900" indent="-342900">
              <a:buFont typeface="Arial" panose="020B0604020202020204" pitchFamily="34" charset="0"/>
              <a:buChar char="•"/>
            </a:pPr>
            <a:r>
              <a:rPr lang="en-US" dirty="0"/>
              <a:t>The exposure limit set by the Occupational Safety and Health Administration (OSHA), or the lower action level at DOE facilities may be good enough for many workers. </a:t>
            </a:r>
          </a:p>
          <a:p>
            <a:pPr marL="342900" indent="-342900">
              <a:buFont typeface="Arial" panose="020B0604020202020204" pitchFamily="34" charset="0"/>
              <a:buChar char="•"/>
            </a:pPr>
            <a:r>
              <a:rPr lang="en-US" dirty="0"/>
              <a:t>However, none of the studies published so far have established a level that is clearly safe for everyone. </a:t>
            </a:r>
          </a:p>
          <a:p>
            <a:pPr marL="342900" indent="-342900">
              <a:buFont typeface="Arial" panose="020B0604020202020204" pitchFamily="34" charset="0"/>
              <a:buChar char="•"/>
            </a:pPr>
            <a:r>
              <a:rPr lang="en-US" dirty="0"/>
              <a:t>Because levels that are safe for all people are not known keeping airborne beryllium levels as low as possible is important. </a:t>
            </a:r>
          </a:p>
          <a:p>
            <a:pPr marL="342900" indent="-3429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1D5FFA2A-4DE4-E919-3F02-E5EC13584ACA}"/>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103110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50B7-DEDE-1B40-82F5-7BF33A4B5BFA}"/>
              </a:ext>
            </a:extLst>
          </p:cNvPr>
          <p:cNvSpPr>
            <a:spLocks noGrp="1"/>
          </p:cNvSpPr>
          <p:nvPr>
            <p:ph type="title"/>
          </p:nvPr>
        </p:nvSpPr>
        <p:spPr/>
        <p:txBody>
          <a:bodyPr/>
          <a:lstStyle/>
          <a:p>
            <a:r>
              <a:rPr lang="en-US" dirty="0"/>
              <a:t>Work Planning and Controls</a:t>
            </a:r>
          </a:p>
        </p:txBody>
      </p:sp>
      <p:sp>
        <p:nvSpPr>
          <p:cNvPr id="3" name="Content Placeholder 2">
            <a:extLst>
              <a:ext uri="{FF2B5EF4-FFF2-40B4-BE49-F238E27FC236}">
                <a16:creationId xmlns:a16="http://schemas.microsoft.com/office/drawing/2014/main" id="{1447BAA4-7322-DFEF-7F0D-5693C4D75F2F}"/>
              </a:ext>
            </a:extLst>
          </p:cNvPr>
          <p:cNvSpPr>
            <a:spLocks noGrp="1"/>
          </p:cNvSpPr>
          <p:nvPr>
            <p:ph idx="1"/>
          </p:nvPr>
        </p:nvSpPr>
        <p:spPr/>
        <p:txBody>
          <a:bodyPr>
            <a:normAutofit fontScale="70000" lnSpcReduction="20000"/>
          </a:bodyPr>
          <a:lstStyle/>
          <a:p>
            <a:pPr marL="342900" indent="-342900" algn="l">
              <a:buFont typeface="Arial" panose="020B0604020202020204" pitchFamily="34" charset="0"/>
              <a:buChar char="•"/>
            </a:pPr>
            <a:r>
              <a:rPr lang="en-US" b="0" i="0" dirty="0">
                <a:solidFill>
                  <a:srgbClr val="212121"/>
                </a:solidFill>
                <a:effectLst/>
                <a:highlight>
                  <a:srgbClr val="FFFFFF"/>
                </a:highlight>
                <a:latin typeface="Source Sans Pro" panose="020B0503030403020204" pitchFamily="34" charset="0"/>
              </a:rPr>
              <a:t>Exposure to beryllium via inhalation of airborne beryllium or skin contact with beryllium-containing dust, fume, mist, or solutions can cause health effects. </a:t>
            </a:r>
          </a:p>
          <a:p>
            <a:pPr marL="342900" indent="-342900" algn="l">
              <a:buFont typeface="Arial" panose="020B0604020202020204" pitchFamily="34" charset="0"/>
              <a:buChar char="•"/>
            </a:pPr>
            <a:r>
              <a:rPr lang="en-US" dirty="0">
                <a:solidFill>
                  <a:srgbClr val="212121"/>
                </a:solidFill>
                <a:highlight>
                  <a:srgbClr val="FFFFFF"/>
                </a:highlight>
                <a:latin typeface="Source Sans Pro" panose="020B0503030403020204" pitchFamily="34" charset="0"/>
              </a:rPr>
              <a:t>E</a:t>
            </a:r>
            <a:r>
              <a:rPr lang="en-US" b="0" i="0" dirty="0">
                <a:solidFill>
                  <a:srgbClr val="212121"/>
                </a:solidFill>
                <a:effectLst/>
                <a:highlight>
                  <a:srgbClr val="FFFFFF"/>
                </a:highlight>
                <a:latin typeface="Source Sans Pro" panose="020B0503030403020204" pitchFamily="34" charset="0"/>
              </a:rPr>
              <a:t>mployers must reduce exposures to airborne beryllium to or below the beryllium PELs through engineering controls to the extent feasible, supplemented by respirators where all feasible controls are not sufficient to reduce exposures to or below the PELs. </a:t>
            </a:r>
          </a:p>
          <a:p>
            <a:pPr marL="342900" indent="-342900" algn="l">
              <a:buFont typeface="Arial" panose="020B0604020202020204" pitchFamily="34" charset="0"/>
              <a:buChar char="•"/>
            </a:pPr>
            <a:r>
              <a:rPr lang="en-US" b="0" i="0" dirty="0">
                <a:solidFill>
                  <a:srgbClr val="212121"/>
                </a:solidFill>
                <a:effectLst/>
                <a:highlight>
                  <a:srgbClr val="FFFFFF"/>
                </a:highlight>
                <a:latin typeface="Source Sans Pro" panose="020B0503030403020204" pitchFamily="34" charset="0"/>
              </a:rPr>
              <a:t>In addition, personal protective clothing and equipment (PPE) (e.g. gloves, shoe covers) is required when airborne exposures can exceed the PEL or STEL or there is the potential for skin exposure.</a:t>
            </a:r>
          </a:p>
          <a:p>
            <a:pPr marL="342900" indent="-342900" algn="l">
              <a:buFont typeface="Arial" panose="020B0604020202020204" pitchFamily="34" charset="0"/>
              <a:buChar char="•"/>
            </a:pPr>
            <a:r>
              <a:rPr lang="en-US" b="0" i="0" dirty="0">
                <a:solidFill>
                  <a:srgbClr val="212121"/>
                </a:solidFill>
                <a:effectLst/>
                <a:highlight>
                  <a:srgbClr val="FFFFFF"/>
                </a:highlight>
                <a:latin typeface="Source Sans Pro" panose="020B0503030403020204" pitchFamily="34" charset="0"/>
              </a:rPr>
              <a:t>Employers provide workers with detailed training on the health effects of beryllium. Training must include, among other things: information on the health hazards associated with airborne exposure to and dermal contact with beryllium, including the signs and symptoms of CBD; information on the purpose, proper selection, fitting, proper use, and limitations of personal protective clothing and equipment, including respirators; any protective measures workers can take to protect themselves from airborne or skin exposure to beryllium (including personal hygiene practices); and the purpose and description of the medical surveillance program and medical removal protection.</a:t>
            </a:r>
          </a:p>
          <a:p>
            <a:endParaRPr lang="en-US" dirty="0"/>
          </a:p>
        </p:txBody>
      </p:sp>
      <p:sp>
        <p:nvSpPr>
          <p:cNvPr id="4" name="Slide Number Placeholder 3">
            <a:extLst>
              <a:ext uri="{FF2B5EF4-FFF2-40B4-BE49-F238E27FC236}">
                <a16:creationId xmlns:a16="http://schemas.microsoft.com/office/drawing/2014/main" id="{6B505F89-EDB4-F2F9-F788-0A4B1C67774B}"/>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416008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8A98-D1F7-9530-5031-4D6CF1123E0C}"/>
              </a:ext>
            </a:extLst>
          </p:cNvPr>
          <p:cNvSpPr>
            <a:spLocks noGrp="1"/>
          </p:cNvSpPr>
          <p:nvPr>
            <p:ph type="title"/>
          </p:nvPr>
        </p:nvSpPr>
        <p:spPr/>
        <p:txBody>
          <a:bodyPr/>
          <a:lstStyle/>
          <a:p>
            <a:r>
              <a:rPr lang="en-US" dirty="0"/>
              <a:t>Job Hazard Analysis Example</a:t>
            </a:r>
          </a:p>
        </p:txBody>
      </p:sp>
      <p:graphicFrame>
        <p:nvGraphicFramePr>
          <p:cNvPr id="5" name="Content Placeholder 4">
            <a:extLst>
              <a:ext uri="{FF2B5EF4-FFF2-40B4-BE49-F238E27FC236}">
                <a16:creationId xmlns:a16="http://schemas.microsoft.com/office/drawing/2014/main" id="{18B8AB29-1A68-F014-93C0-230BDAC472A7}"/>
              </a:ext>
            </a:extLst>
          </p:cNvPr>
          <p:cNvGraphicFramePr>
            <a:graphicFrameLocks noGrp="1"/>
          </p:cNvGraphicFramePr>
          <p:nvPr>
            <p:ph idx="1"/>
            <p:extLst>
              <p:ext uri="{D42A27DB-BD31-4B8C-83A1-F6EECF244321}">
                <p14:modId xmlns:p14="http://schemas.microsoft.com/office/powerpoint/2010/main" val="424905095"/>
              </p:ext>
            </p:extLst>
          </p:nvPr>
        </p:nvGraphicFramePr>
        <p:xfrm>
          <a:off x="2068307" y="1236533"/>
          <a:ext cx="6812280" cy="5180280"/>
        </p:xfrm>
        <a:graphic>
          <a:graphicData uri="http://schemas.openxmlformats.org/drawingml/2006/table">
            <a:tbl>
              <a:tblPr firstRow="1" firstCol="1" lastRow="1" lastCol="1" bandRow="1" bandCol="1">
                <a:tableStyleId>{5C22544A-7EE6-4342-B048-85BDC9FD1C3A}</a:tableStyleId>
              </a:tblPr>
              <a:tblGrid>
                <a:gridCol w="1725930">
                  <a:extLst>
                    <a:ext uri="{9D8B030D-6E8A-4147-A177-3AD203B41FA5}">
                      <a16:colId xmlns:a16="http://schemas.microsoft.com/office/drawing/2014/main" val="1869043817"/>
                    </a:ext>
                  </a:extLst>
                </a:gridCol>
                <a:gridCol w="1657350">
                  <a:extLst>
                    <a:ext uri="{9D8B030D-6E8A-4147-A177-3AD203B41FA5}">
                      <a16:colId xmlns:a16="http://schemas.microsoft.com/office/drawing/2014/main" val="3649000545"/>
                    </a:ext>
                  </a:extLst>
                </a:gridCol>
                <a:gridCol w="3429000">
                  <a:extLst>
                    <a:ext uri="{9D8B030D-6E8A-4147-A177-3AD203B41FA5}">
                      <a16:colId xmlns:a16="http://schemas.microsoft.com/office/drawing/2014/main" val="337607620"/>
                    </a:ext>
                  </a:extLst>
                </a:gridCol>
              </a:tblGrid>
              <a:tr h="471120">
                <a:tc>
                  <a:txBody>
                    <a:bodyPr/>
                    <a:lstStyle/>
                    <a:p>
                      <a:pPr marL="0" marR="0" algn="ctr">
                        <a:spcBef>
                          <a:spcPts val="0"/>
                        </a:spcBef>
                        <a:spcAft>
                          <a:spcPts val="0"/>
                        </a:spcAft>
                      </a:pPr>
                      <a:r>
                        <a:rPr lang="en-US" sz="1200" dirty="0">
                          <a:effectLst/>
                          <a:highlight>
                            <a:srgbClr val="D9D9D9"/>
                          </a:highlight>
                        </a:rPr>
                        <a:t>ACTIVITY</a:t>
                      </a:r>
                      <a:endParaRPr lang="en-US" sz="1200" dirty="0">
                        <a:effectLst/>
                        <a:highlight>
                          <a:srgbClr val="D9D9D9"/>
                        </a:highligh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highlight>
                            <a:srgbClr val="D9D9D9"/>
                          </a:highlight>
                        </a:rPr>
                        <a:t>KNOWN HAZARDS</a:t>
                      </a:r>
                      <a:endParaRPr lang="en-US" sz="1200">
                        <a:effectLst/>
                        <a:highlight>
                          <a:srgbClr val="D9D9D9"/>
                        </a:highligh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highlight>
                            <a:srgbClr val="D9D9D9"/>
                          </a:highlight>
                        </a:rPr>
                        <a:t>CONTROL MEASURES</a:t>
                      </a:r>
                      <a:endParaRPr lang="en-US" sz="1200">
                        <a:effectLst/>
                        <a:highlight>
                          <a:srgbClr val="D9D9D9"/>
                        </a:highligh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47569268"/>
                  </a:ext>
                </a:extLst>
              </a:tr>
              <a:tr h="3232629">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Dust removal with HEPA vacuum cleaner.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Metal dust containing 2% beryllium.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HEPA Vacuum</a:t>
                      </a:r>
                    </a:p>
                    <a:p>
                      <a:pPr marL="0" marR="0">
                        <a:spcBef>
                          <a:spcPts val="0"/>
                        </a:spcBef>
                        <a:spcAft>
                          <a:spcPts val="0"/>
                        </a:spcAft>
                      </a:pPr>
                      <a:r>
                        <a:rPr lang="en-US" sz="1100" dirty="0">
                          <a:effectLst/>
                        </a:rPr>
                        <a:t>Personal Protective Equipment: </a:t>
                      </a:r>
                    </a:p>
                    <a:p>
                      <a:pPr marL="0" marR="0">
                        <a:spcBef>
                          <a:spcPts val="0"/>
                        </a:spcBef>
                        <a:spcAft>
                          <a:spcPts val="0"/>
                        </a:spcAft>
                      </a:pPr>
                      <a:endParaRPr lang="en-US" sz="1100" dirty="0">
                        <a:effectLst/>
                      </a:endParaRPr>
                    </a:p>
                    <a:p>
                      <a:pPr marL="0" marR="0">
                        <a:spcBef>
                          <a:spcPts val="0"/>
                        </a:spcBef>
                        <a:spcAft>
                          <a:spcPts val="0"/>
                        </a:spcAft>
                      </a:pPr>
                      <a:r>
                        <a:rPr lang="en-US" sz="1100" dirty="0">
                          <a:effectLst/>
                        </a:rPr>
                        <a:t>Eye: Full-face respirator with eyeglass kit. </a:t>
                      </a:r>
                    </a:p>
                    <a:p>
                      <a:pPr marL="0" marR="0">
                        <a:spcBef>
                          <a:spcPts val="0"/>
                        </a:spcBef>
                        <a:spcAft>
                          <a:spcPts val="0"/>
                        </a:spcAft>
                      </a:pPr>
                      <a:endParaRPr lang="en-US" sz="1100" dirty="0">
                        <a:effectLst/>
                      </a:endParaRPr>
                    </a:p>
                    <a:p>
                      <a:pPr marL="0" marR="0">
                        <a:spcBef>
                          <a:spcPts val="0"/>
                        </a:spcBef>
                        <a:spcAft>
                          <a:spcPts val="0"/>
                        </a:spcAft>
                      </a:pPr>
                      <a:r>
                        <a:rPr lang="en-US" sz="1100" dirty="0">
                          <a:effectLst/>
                        </a:rPr>
                        <a:t>Body: Polyolefin (Tyvek®, </a:t>
                      </a:r>
                      <a:r>
                        <a:rPr lang="en-US" sz="1100" dirty="0" err="1">
                          <a:effectLst/>
                        </a:rPr>
                        <a:t>Klean</a:t>
                      </a:r>
                      <a:r>
                        <a:rPr lang="en-US" sz="1100" dirty="0">
                          <a:effectLst/>
                        </a:rPr>
                        <a:t>-guard®) or similar suits to cover exposed personal clothing. </a:t>
                      </a:r>
                    </a:p>
                    <a:p>
                      <a:pPr marL="0" marR="0">
                        <a:spcBef>
                          <a:spcPts val="0"/>
                        </a:spcBef>
                        <a:spcAft>
                          <a:spcPts val="0"/>
                        </a:spcAft>
                      </a:pPr>
                      <a:endParaRPr lang="en-US" sz="1100" dirty="0">
                        <a:effectLst/>
                      </a:endParaRPr>
                    </a:p>
                    <a:p>
                      <a:pPr marL="0" marR="0">
                        <a:spcBef>
                          <a:spcPts val="0"/>
                        </a:spcBef>
                        <a:spcAft>
                          <a:spcPts val="0"/>
                        </a:spcAft>
                      </a:pPr>
                      <a:r>
                        <a:rPr lang="en-US" sz="1100" dirty="0">
                          <a:effectLst/>
                        </a:rPr>
                        <a:t>Hand: Nitrile, PVC, Natural rubber, Neoprene, or Polyethylene disposal gloves. </a:t>
                      </a:r>
                    </a:p>
                    <a:p>
                      <a:pPr marL="0" marR="0">
                        <a:spcBef>
                          <a:spcPts val="0"/>
                        </a:spcBef>
                        <a:spcAft>
                          <a:spcPts val="0"/>
                        </a:spcAft>
                      </a:pPr>
                      <a:endParaRPr lang="en-US" sz="1100" dirty="0">
                        <a:effectLst/>
                      </a:endParaRPr>
                    </a:p>
                    <a:p>
                      <a:pPr marL="0" marR="0">
                        <a:spcBef>
                          <a:spcPts val="0"/>
                        </a:spcBef>
                        <a:spcAft>
                          <a:spcPts val="0"/>
                        </a:spcAft>
                      </a:pPr>
                      <a:r>
                        <a:rPr lang="en-US" sz="1100" dirty="0">
                          <a:effectLst/>
                        </a:rPr>
                        <a:t>Foot: Rubbers or PVC/polyethylene/Tyvek shoe coverings or rubber boots. 	</a:t>
                      </a:r>
                    </a:p>
                    <a:p>
                      <a:pPr marL="0" marR="0">
                        <a:spcBef>
                          <a:spcPts val="0"/>
                        </a:spcBef>
                        <a:spcAft>
                          <a:spcPts val="0"/>
                        </a:spcAft>
                      </a:pPr>
                      <a:endParaRPr lang="en-US" sz="1100" dirty="0">
                        <a:effectLst/>
                      </a:endParaRPr>
                    </a:p>
                    <a:p>
                      <a:pPr marL="0" marR="0">
                        <a:spcBef>
                          <a:spcPts val="0"/>
                        </a:spcBef>
                        <a:spcAft>
                          <a:spcPts val="0"/>
                        </a:spcAft>
                      </a:pPr>
                      <a:r>
                        <a:rPr lang="en-US" sz="1100" dirty="0">
                          <a:effectLst/>
                        </a:rPr>
                        <a:t>Respiratory Protection:  Full-face Air Purifying Respirator, with HEPA Filter</a:t>
                      </a:r>
                    </a:p>
                    <a:p>
                      <a:pPr marL="0" marR="0">
                        <a:spcBef>
                          <a:spcPts val="0"/>
                        </a:spcBef>
                        <a:spcAft>
                          <a:spcPts val="0"/>
                        </a:spcAft>
                      </a:pPr>
                      <a:endParaRPr lang="en-US" sz="1100" dirty="0">
                        <a:effectLst/>
                      </a:endParaRPr>
                    </a:p>
                    <a:p>
                      <a:pPr marL="0" marR="0">
                        <a:spcBef>
                          <a:spcPts val="0"/>
                        </a:spcBef>
                        <a:spcAft>
                          <a:spcPts val="0"/>
                        </a:spcAft>
                      </a:pPr>
                      <a:r>
                        <a:rPr lang="en-US" sz="1100" dirty="0">
                          <a:effectLst/>
                        </a:rPr>
                        <a:t>Clothing contaminated with beryllium may not leave the site or be taken home.</a:t>
                      </a:r>
                    </a:p>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06914222"/>
                  </a:ext>
                </a:extLst>
              </a:tr>
              <a:tr h="1287201">
                <a:tc>
                  <a:txBody>
                    <a:bodyPr/>
                    <a:lstStyle/>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Disassembly of components.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Metal dust containing 2% beryllium (POTENTIAL).</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PPE listed in Minimum PPE Requirements above.  </a:t>
                      </a:r>
                      <a:endParaRPr lang="en-US" sz="1200" dirty="0">
                        <a:effectLst/>
                      </a:endParaRPr>
                    </a:p>
                    <a:p>
                      <a:pPr marL="0" marR="0">
                        <a:spcBef>
                          <a:spcPts val="0"/>
                        </a:spcBef>
                        <a:spcAft>
                          <a:spcPts val="0"/>
                        </a:spcAft>
                      </a:pPr>
                      <a:r>
                        <a:rPr lang="en-US" sz="1100" dirty="0">
                          <a:effectLst/>
                        </a:rPr>
                        <a:t> </a:t>
                      </a:r>
                      <a:endParaRPr lang="en-US" sz="1200" dirty="0">
                        <a:effectLst/>
                      </a:endParaRPr>
                    </a:p>
                    <a:p>
                      <a:pPr marL="0" marR="0">
                        <a:spcBef>
                          <a:spcPts val="0"/>
                        </a:spcBef>
                        <a:spcAft>
                          <a:spcPts val="0"/>
                        </a:spcAft>
                      </a:pPr>
                      <a:r>
                        <a:rPr lang="en-US" sz="1100" dirty="0">
                          <a:effectLst/>
                        </a:rPr>
                        <a:t>Additional Wipe samples will be taken at the conclusion of the Dust Removal with alcohol wipes.  If sampling results, from those samples prove there is no potential for exposure, then PPE will be reevaluated with the Beryllium Subject Matter Expert.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24098192"/>
                  </a:ext>
                </a:extLst>
              </a:tr>
            </a:tbl>
          </a:graphicData>
        </a:graphic>
      </p:graphicFrame>
      <p:sp>
        <p:nvSpPr>
          <p:cNvPr id="4" name="Slide Number Placeholder 3">
            <a:extLst>
              <a:ext uri="{FF2B5EF4-FFF2-40B4-BE49-F238E27FC236}">
                <a16:creationId xmlns:a16="http://schemas.microsoft.com/office/drawing/2014/main" id="{A542B473-A9E9-E3CD-9C0F-7F0EE86133EF}"/>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299147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6205A-7D06-8E90-4BF9-05DD5687CAC2}"/>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881D4EB2-29B6-FB5B-46DE-BB4324B889EF}"/>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Work Planning Process drove us to develop tailored set of training, controls, and verification activities for this work</a:t>
            </a:r>
          </a:p>
          <a:p>
            <a:pPr marL="342900" indent="-342900">
              <a:buFont typeface="Arial" panose="020B0604020202020204" pitchFamily="34" charset="0"/>
              <a:buChar char="•"/>
            </a:pPr>
            <a:r>
              <a:rPr lang="en-US" dirty="0"/>
              <a:t>Planning process incurred delays</a:t>
            </a:r>
          </a:p>
          <a:p>
            <a:pPr marL="342900" indent="-342900">
              <a:buFont typeface="Arial" panose="020B0604020202020204" pitchFamily="34" charset="0"/>
              <a:buChar char="•"/>
            </a:pPr>
            <a:r>
              <a:rPr lang="en-US" dirty="0"/>
              <a:t>Challenging mix of requirements and unknowns</a:t>
            </a:r>
          </a:p>
          <a:p>
            <a:pPr marL="342900" indent="-342900">
              <a:buFont typeface="Arial" panose="020B0604020202020204" pitchFamily="34" charset="0"/>
              <a:buChar char="•"/>
            </a:pPr>
            <a:r>
              <a:rPr lang="en-US" dirty="0"/>
              <a:t>Questioning Attitude exhibited throughout planning</a:t>
            </a:r>
          </a:p>
          <a:p>
            <a:pPr marL="342900" indent="-342900">
              <a:buFont typeface="Arial" panose="020B0604020202020204" pitchFamily="34" charset="0"/>
              <a:buChar char="•"/>
            </a:pPr>
            <a:r>
              <a:rPr lang="en-US" dirty="0"/>
              <a:t>Much cooperation has enabled us to finalize planning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0" indent="0"/>
            <a:r>
              <a:rPr lang="en-US" dirty="0"/>
              <a:t>Note- Slides developed from OSHA and DOE guidance and training materials.</a:t>
            </a:r>
          </a:p>
        </p:txBody>
      </p:sp>
      <p:sp>
        <p:nvSpPr>
          <p:cNvPr id="4" name="Slide Number Placeholder 3">
            <a:extLst>
              <a:ext uri="{FF2B5EF4-FFF2-40B4-BE49-F238E27FC236}">
                <a16:creationId xmlns:a16="http://schemas.microsoft.com/office/drawing/2014/main" id="{07473B63-74B1-6A49-B977-740B894E2972}"/>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Tree>
    <p:extLst>
      <p:ext uri="{BB962C8B-B14F-4D97-AF65-F5344CB8AC3E}">
        <p14:creationId xmlns:p14="http://schemas.microsoft.com/office/powerpoint/2010/main" val="866364464"/>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 (1)</Template>
  <TotalTime>9303</TotalTime>
  <Words>1147</Words>
  <Application>Microsoft Office PowerPoint</Application>
  <PresentationFormat>On-screen Show (4:3)</PresentationFormat>
  <Paragraphs>73</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Merriweather</vt:lpstr>
      <vt:lpstr>Source Sans Pro</vt:lpstr>
      <vt:lpstr>Times New Roman</vt:lpstr>
      <vt:lpstr>BNL</vt:lpstr>
      <vt:lpstr>TAKE FIVE for Safety- Working with Beryllium </vt:lpstr>
      <vt:lpstr>Primary Health Effects Associated with Exposure to Beryllium </vt:lpstr>
      <vt:lpstr>DOE Prevention Program</vt:lpstr>
      <vt:lpstr>DOE- “Safe Levels” Are Not Known for Everyone Working Around Beryllium</vt:lpstr>
      <vt:lpstr>Work Planning and Controls</vt:lpstr>
      <vt:lpstr>Job Hazard Analysis Example</vt:lpstr>
      <vt:lpstr>Conclusion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Craner, Francis</dc:creator>
  <cp:keywords/>
  <dc:description/>
  <cp:lastModifiedBy>Craner, Francis</cp:lastModifiedBy>
  <cp:revision>49</cp:revision>
  <cp:lastPrinted>2024-07-23T16:37:26Z</cp:lastPrinted>
  <dcterms:created xsi:type="dcterms:W3CDTF">2021-06-07T15:08:31Z</dcterms:created>
  <dcterms:modified xsi:type="dcterms:W3CDTF">2024-07-30T17:08:51Z</dcterms:modified>
  <cp:category/>
</cp:coreProperties>
</file>