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95-D344-9E11-6382F3E8CD19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95-D344-9E11-6382F3E8CD19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695-D344-9E11-6382F3E8CD19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695-D344-9E11-6382F3E8CD19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695-D344-9E11-6382F3E8CD19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695-D344-9E11-6382F3E8CD19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695-D344-9E11-6382F3E8CD19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  <c:pt idx="215" formatCode="0.0000">
                  <c:v>402478.13499999995</c:v>
                </c:pt>
                <c:pt idx="216" formatCode="0.0000">
                  <c:v>402958.92299999995</c:v>
                </c:pt>
                <c:pt idx="217" formatCode="0.0000">
                  <c:v>403741.92899999995</c:v>
                </c:pt>
                <c:pt idx="224" formatCode="0.0000">
                  <c:v>404388.29699999996</c:v>
                </c:pt>
                <c:pt idx="225" formatCode="0.0000">
                  <c:v>406623.98399999994</c:v>
                </c:pt>
                <c:pt idx="226" formatCode="0.0000">
                  <c:v>410275.46299999993</c:v>
                </c:pt>
                <c:pt idx="227" formatCode="0.0000">
                  <c:v>413930.49899999995</c:v>
                </c:pt>
                <c:pt idx="228" formatCode="0.0000">
                  <c:v>416906.27499999997</c:v>
                </c:pt>
                <c:pt idx="232" formatCode="General">
                  <c:v>426100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695-D344-9E11-6382F3E8C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7695-D344-9E11-6382F3E8CD19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695-D344-9E11-6382F3E8CD19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30,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1117518"/>
            <a:ext cx="8014958" cy="2760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- 3 weeks: electric work continue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- Preparation for Au run 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EBIS:  NSRL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4295775" cy="4943036"/>
          </a:xfrm>
        </p:spPr>
        <p:txBody>
          <a:bodyPr/>
          <a:lstStyle/>
          <a:p>
            <a:r>
              <a:rPr lang="en-US" sz="2400" dirty="0"/>
              <a:t>  Ions for NSRL :</a:t>
            </a:r>
            <a:r>
              <a:rPr lang="en-US" sz="2400" dirty="0">
                <a:effectLst/>
              </a:rPr>
              <a:t>  </a:t>
            </a:r>
            <a:endParaRPr lang="en-US" sz="2400" baseline="30000" dirty="0">
              <a:solidFill>
                <a:srgbClr val="FF0000"/>
              </a:solidFill>
            </a:endParaRPr>
          </a:p>
          <a:p>
            <a:r>
              <a:rPr lang="en-US" dirty="0"/>
              <a:t>Si</a:t>
            </a:r>
            <a:r>
              <a:rPr lang="en-US" baseline="30000" dirty="0"/>
              <a:t>+11</a:t>
            </a:r>
            <a:r>
              <a:rPr lang="en-US" dirty="0"/>
              <a:t>, Fe</a:t>
            </a:r>
            <a:r>
              <a:rPr lang="en-US" baseline="30000" dirty="0"/>
              <a:t>+20</a:t>
            </a:r>
            <a:r>
              <a:rPr lang="en-US" dirty="0"/>
              <a:t>, Nb</a:t>
            </a:r>
            <a:r>
              <a:rPr lang="en-US" baseline="30000" dirty="0"/>
              <a:t>+23</a:t>
            </a:r>
            <a:r>
              <a:rPr lang="en-US" dirty="0"/>
              <a:t>, Ti</a:t>
            </a:r>
            <a:r>
              <a:rPr lang="en-US" baseline="30000" dirty="0"/>
              <a:t>+17</a:t>
            </a:r>
          </a:p>
          <a:p>
            <a:r>
              <a:rPr lang="en-US" dirty="0"/>
              <a:t>Ag</a:t>
            </a:r>
            <a:r>
              <a:rPr lang="en-US" baseline="30000" dirty="0"/>
              <a:t>+29</a:t>
            </a:r>
            <a:r>
              <a:rPr lang="en-US" dirty="0"/>
              <a:t>, Ta</a:t>
            </a:r>
            <a:r>
              <a:rPr lang="en-US" baseline="30000" dirty="0"/>
              <a:t>+38</a:t>
            </a:r>
            <a:r>
              <a:rPr lang="en-US" dirty="0"/>
              <a:t>, Au</a:t>
            </a:r>
            <a:r>
              <a:rPr lang="en-US" baseline="30000" dirty="0"/>
              <a:t>+32</a:t>
            </a:r>
            <a:r>
              <a:rPr lang="en-US" dirty="0"/>
              <a:t>, Au</a:t>
            </a:r>
            <a:r>
              <a:rPr lang="en-US" baseline="30000" dirty="0"/>
              <a:t>+43</a:t>
            </a:r>
            <a:r>
              <a:rPr lang="en-US" dirty="0"/>
              <a:t>, Bi</a:t>
            </a:r>
            <a:r>
              <a:rPr lang="en-US" baseline="30000" dirty="0"/>
              <a:t>+43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EE7A2A-A727-BE62-55DC-D9E970891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3195145"/>
            <a:ext cx="4387627" cy="35735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7C474-8849-FB2D-4FAF-58C2F8757AE7}"/>
              </a:ext>
            </a:extLst>
          </p:cNvPr>
          <p:cNvSpPr txBox="1"/>
          <p:nvPr/>
        </p:nvSpPr>
        <p:spPr>
          <a:xfrm>
            <a:off x="5665075" y="1870841"/>
            <a:ext cx="3331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7/24: </a:t>
            </a:r>
            <a:r>
              <a:rPr lang="en-US" baseline="30000" dirty="0"/>
              <a:t>3</a:t>
            </a:r>
            <a:r>
              <a:rPr lang="en-US" dirty="0"/>
              <a:t>He</a:t>
            </a:r>
            <a:r>
              <a:rPr lang="en-US" baseline="30000" dirty="0"/>
              <a:t>++</a:t>
            </a:r>
            <a:r>
              <a:rPr lang="en-US" dirty="0"/>
              <a:t> for APEX</a:t>
            </a:r>
          </a:p>
          <a:p>
            <a:r>
              <a:rPr lang="en-US" dirty="0"/>
              <a:t>7/29: Two power dip , </a:t>
            </a:r>
          </a:p>
          <a:p>
            <a:r>
              <a:rPr lang="en-US" dirty="0"/>
              <a:t>  EBIS linac RF, 0.5 ohm resistor fail  (8 HRS)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69853"/>
            <a:ext cx="828675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 200  MeV Beam to BLIP , Booster 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E813-95D6-7378-EDAF-283C1B52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4" y="1138458"/>
            <a:ext cx="4501628" cy="159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BLIP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7/26-8/01: Th, 200 MeV, 150 𝞵A (last)</a:t>
            </a:r>
          </a:p>
          <a:p>
            <a:pPr marL="0" indent="0">
              <a:buNone/>
            </a:pPr>
            <a:r>
              <a:rPr lang="en-US" sz="1400" dirty="0"/>
              <a:t>7/25: BLIP beam test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143631" y="4199484"/>
            <a:ext cx="52600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(&lt;21 HRS)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RF trips and reset: RFQ, Mod 3, Mod 5, MOD7</a:t>
            </a:r>
          </a:p>
          <a:p>
            <a:pPr marL="0" indent="0">
              <a:buNone/>
            </a:pPr>
            <a:r>
              <a:rPr lang="en-US" sz="1800" dirty="0"/>
              <a:t>-7/24: RF MOD , 8616 tubes, </a:t>
            </a:r>
            <a:r>
              <a:rPr lang="en-US" sz="1800" dirty="0" err="1"/>
              <a:t>etc</a:t>
            </a:r>
            <a:r>
              <a:rPr lang="en-US" sz="1800" dirty="0"/>
              <a:t>,  replaced (13.5 HRS)</a:t>
            </a:r>
          </a:p>
          <a:p>
            <a:pPr marL="0" indent="0">
              <a:buNone/>
            </a:pPr>
            <a:r>
              <a:rPr lang="en-US" dirty="0"/>
              <a:t>7/25: Replaced 7835 for Mod 7 (2.5 HRS)</a:t>
            </a:r>
          </a:p>
          <a:p>
            <a:pPr marL="0" indent="0">
              <a:buNone/>
            </a:pPr>
            <a:r>
              <a:rPr lang="en-US" sz="1800" dirty="0"/>
              <a:t>7/29: 2 power dips, weather standdown  (4.5HRS)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endParaRPr lang="en-US" b="1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324286" y="2600461"/>
            <a:ext cx="4927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current and polarization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320-350 , </a:t>
            </a:r>
            <a:r>
              <a:rPr lang="en-US" sz="1800" dirty="0"/>
              <a:t>𝞵A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 80%,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Added 4 g Rb on 7/25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H-Jet running smoothly,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6720794" y="594136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AA0686-C73B-3B62-226E-4BBD233F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BEA86-D39E-B533-2F0D-FBA6433B08E3}"/>
              </a:ext>
            </a:extLst>
          </p:cNvPr>
          <p:cNvSpPr txBox="1"/>
          <p:nvPr/>
        </p:nvSpPr>
        <p:spPr>
          <a:xfrm>
            <a:off x="5969502" y="3474602"/>
            <a:ext cx="300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Polarization @ 200 MeV 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C82070CC-44F5-50D2-612A-985FB40E90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844D54-DBAD-866E-E2E7-531BB6DAB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14" y="849453"/>
            <a:ext cx="3621852" cy="2602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80D190-FE5F-398F-B548-FC65AF20E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395" y="3841531"/>
            <a:ext cx="3656605" cy="29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81724"/>
              </p:ext>
            </p:extLst>
          </p:nvPr>
        </p:nvGraphicFramePr>
        <p:xfrm>
          <a:off x="234208" y="24323"/>
          <a:ext cx="8909792" cy="665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6244116" y="2967400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116208</TotalTime>
  <Words>235</Words>
  <Application>Microsoft Macintosh PowerPoint</Application>
  <PresentationFormat>On-screen Show (4:3)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EBIS:  NSRL</vt:lpstr>
      <vt:lpstr>Linac   200  MeV Beam to BLIP , Booster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385</cp:revision>
  <dcterms:created xsi:type="dcterms:W3CDTF">2021-06-08T16:06:04Z</dcterms:created>
  <dcterms:modified xsi:type="dcterms:W3CDTF">2024-07-30T15:13:18Z</dcterms:modified>
  <cp:category/>
</cp:coreProperties>
</file>