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1"/>
  </p:notesMasterIdLst>
  <p:sldIdLst>
    <p:sldId id="350" r:id="rId5"/>
    <p:sldId id="355" r:id="rId6"/>
    <p:sldId id="352" r:id="rId7"/>
    <p:sldId id="357" r:id="rId8"/>
    <p:sldId id="351" r:id="rId9"/>
    <p:sldId id="356" r:id="rId10"/>
    <p:sldId id="353" r:id="rId11"/>
    <p:sldId id="358" r:id="rId12"/>
    <p:sldId id="318" r:id="rId13"/>
    <p:sldId id="345" r:id="rId14"/>
    <p:sldId id="339" r:id="rId15"/>
    <p:sldId id="306" r:id="rId16"/>
    <p:sldId id="303" r:id="rId17"/>
    <p:sldId id="331" r:id="rId18"/>
    <p:sldId id="354" r:id="rId19"/>
    <p:sldId id="304" r:id="rId20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6EC84C-A204-47C0-98B1-89F9BED8C148}" v="124" dt="2024-07-30T15:31:20.6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6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brookhavenlab.sharepoint.com/sites/Availability_Data/Shared%20Documents/quarterly/fy24/FY24Q4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4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brookhavenlab.sharepoint.com/sites/Availability_Data/Shared%20Documents/quarterly/fy24/FY24Q4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April 2024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45-486E-A730-DEBA04690A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NORMAL!$G$704:$K$704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7.93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05D-4C23-A041-0EB16A54EEA6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NORMAL!$G$705:$K$705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05D-4C23-A041-0EB16A54EEA6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NORMAL!$G$712:$K$712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05D-4C23-A041-0EB16A54EEA6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fld id="{92063870-E12F-4EDC-AD67-3444097039B1}" type="VALUE">
                      <a:rPr lang="en-US" sz="1600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885-46B8-8833-127715428E3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NORMAL!$G$707:$K$707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46.72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05D-4C23-A041-0EB16A54EEA6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39-40EA-9F21-B64CB4AC52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NORMAL!$G$706:$K$706</c:f>
              <c:numCache>
                <c:formatCode>0</c:formatCode>
                <c:ptCount val="4"/>
                <c:pt idx="0">
                  <c:v>0</c:v>
                </c:pt>
                <c:pt idx="1">
                  <c:v>22.77</c:v>
                </c:pt>
                <c:pt idx="2">
                  <c:v>78.3</c:v>
                </c:pt>
                <c:pt idx="3">
                  <c:v>77.7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05D-4C23-A041-0EB16A54EEA6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39-40EA-9F21-B64CB4AC524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39-40EA-9F21-B64CB4AC524B}"/>
                </c:ext>
              </c:extLst>
            </c:dLbl>
            <c:dLbl>
              <c:idx val="2"/>
              <c:layout>
                <c:manualLayout>
                  <c:x val="-6.9777547646360613E-2"/>
                  <c:y val="-2.89675150010345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39-40EA-9F21-B64CB4AC524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F39-40EA-9F21-B64CB4AC524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NORMAL!$G$708:$K$708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3.57</c:v>
                </c:pt>
                <c:pt idx="3">
                  <c:v>10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05D-4C23-A041-0EB16A54EEA6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17D6645-71D0-4BEE-AF3F-05A60ACE73EE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05D-4C23-A041-0EB16A54EEA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17D6645-71D0-4BEE-AF3F-05A60ACE73EE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05D-4C23-A041-0EB16A54EEA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17D6645-71D0-4BEE-AF3F-05A60ACE73EE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505D-4C23-A041-0EB16A54EEA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89-47AB-8BAF-D38752B0A9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NORMAL!$G$711:$K$711</c:f>
              <c:numCache>
                <c:formatCode>0</c:formatCode>
                <c:ptCount val="4"/>
                <c:pt idx="0">
                  <c:v>168</c:v>
                </c:pt>
                <c:pt idx="1">
                  <c:v>144</c:v>
                </c:pt>
                <c:pt idx="2">
                  <c:v>27.83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505D-4C23-A041-0EB16A54EEA6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NORMAL!$G$710:$K$710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505D-4C23-A041-0EB16A54EEA6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05D-4C23-A041-0EB16A54EEA6}"/>
                </c:ext>
              </c:extLst>
            </c:dLbl>
            <c:dLbl>
              <c:idx val="1"/>
              <c:layout>
                <c:manualLayout>
                  <c:x val="-7.4006489927958136E-2"/>
                  <c:y val="4.2941489855667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05D-4C23-A041-0EB16A54EEA6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39-40EA-9F21-B64CB4AC52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NORMAL!$G$709:$K$709</c:f>
              <c:numCache>
                <c:formatCode>0</c:formatCode>
                <c:ptCount val="4"/>
                <c:pt idx="0">
                  <c:v>0</c:v>
                </c:pt>
                <c:pt idx="1">
                  <c:v>1.23</c:v>
                </c:pt>
                <c:pt idx="2">
                  <c:v>58.3</c:v>
                </c:pt>
                <c:pt idx="3">
                  <c:v>25.65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505D-4C23-A041-0EB16A54E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Run-24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513779527559061E-2"/>
          <c:y val="0.12565682414698162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5B-43C7-96D3-2D6EC1E7D88E}"/>
                </c:ext>
              </c:extLst>
            </c:dLbl>
            <c:dLbl>
              <c:idx val="1"/>
              <c:layout>
                <c:manualLayout>
                  <c:x val="-1.2628444819066937E-3"/>
                  <c:y val="0.2909456109652960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5B-43C7-96D3-2D6EC1E7D88E}"/>
                </c:ext>
              </c:extLst>
            </c:dLbl>
            <c:dLbl>
              <c:idx val="2"/>
              <c:layout>
                <c:manualLayout>
                  <c:x val="-1.2628444819066742E-3"/>
                  <c:y val="0.2909456109652959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F9DA-4143-9B0E-B60C51C2A3D0}"/>
                </c:ext>
              </c:extLst>
            </c:dLbl>
            <c:dLbl>
              <c:idx val="3"/>
              <c:layout>
                <c:manualLayout>
                  <c:x val="-1.2628444819066742E-3"/>
                  <c:y val="0.2909456109652960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5B-43C7-96D3-2D6EC1E7D88E}"/>
                </c:ext>
              </c:extLst>
            </c:dLbl>
            <c:dLbl>
              <c:idx val="4"/>
              <c:layout>
                <c:manualLayout>
                  <c:x val="-1.2628444819067133E-3"/>
                  <c:y val="0.2909456109652960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5B-43C7-96D3-2D6EC1E7D88E}"/>
                </c:ext>
              </c:extLst>
            </c:dLbl>
            <c:dLbl>
              <c:idx val="5"/>
              <c:layout>
                <c:manualLayout>
                  <c:x val="-1.2628444819066742E-3"/>
                  <c:y val="0.2909456109652960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9DA-4143-9B0E-B60C51C2A3D0}"/>
                </c:ext>
              </c:extLst>
            </c:dLbl>
            <c:dLbl>
              <c:idx val="6"/>
              <c:layout>
                <c:manualLayout>
                  <c:x val="-1.2628444819066742E-3"/>
                  <c:y val="0.2909456109652959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F9DA-4143-9B0E-B60C51C2A3D0}"/>
                </c:ext>
              </c:extLst>
            </c:dLbl>
            <c:dLbl>
              <c:idx val="7"/>
              <c:layout>
                <c:manualLayout>
                  <c:x val="-1.2628444819066742E-3"/>
                  <c:y val="0.2909456109652959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C5B-43C7-96D3-2D6EC1E7D88E}"/>
                </c:ext>
              </c:extLst>
            </c:dLbl>
            <c:dLbl>
              <c:idx val="8"/>
              <c:layout>
                <c:manualLayout>
                  <c:x val="-1.2628444819067523E-3"/>
                  <c:y val="0.2909456109652959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F9DA-4143-9B0E-B60C51C2A3D0}"/>
                </c:ext>
              </c:extLst>
            </c:dLbl>
            <c:dLbl>
              <c:idx val="9"/>
              <c:layout>
                <c:manualLayout>
                  <c:x val="-1.2628444819066742E-3"/>
                  <c:y val="0.2909456109652960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F9DA-4143-9B0E-B60C51C2A3D0}"/>
                </c:ext>
              </c:extLst>
            </c:dLbl>
            <c:dLbl>
              <c:idx val="10"/>
              <c:layout>
                <c:manualLayout>
                  <c:x val="-1.2628444819066742E-3"/>
                  <c:y val="0.2909456109652960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F9DA-4143-9B0E-B60C51C2A3D0}"/>
                </c:ext>
              </c:extLst>
            </c:dLbl>
            <c:dLbl>
              <c:idx val="11"/>
              <c:layout>
                <c:manualLayout>
                  <c:x val="-1.2628444819066742E-3"/>
                  <c:y val="0.2909456109652960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C5B-43C7-96D3-2D6EC1E7D88E}"/>
                </c:ext>
              </c:extLst>
            </c:dLbl>
            <c:dLbl>
              <c:idx val="12"/>
              <c:layout>
                <c:manualLayout>
                  <c:x val="-1.2628444819067523E-3"/>
                  <c:y val="0.2909456109652960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C5B-43C7-96D3-2D6EC1E7D88E}"/>
                </c:ext>
              </c:extLst>
            </c:dLbl>
            <c:dLbl>
              <c:idx val="13"/>
              <c:layout>
                <c:manualLayout>
                  <c:x val="-1.2628444819068301E-3"/>
                  <c:y val="0.2909456109652960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F9DA-4143-9B0E-B60C51C2A3D0}"/>
                </c:ext>
              </c:extLst>
            </c:dLbl>
            <c:dLbl>
              <c:idx val="14"/>
              <c:layout>
                <c:manualLayout>
                  <c:x val="-1.2628444819066742E-3"/>
                  <c:y val="0.2909456109652960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F9DA-4143-9B0E-B60C51C2A3D0}"/>
                </c:ext>
              </c:extLst>
            </c:dLbl>
            <c:dLbl>
              <c:idx val="15"/>
              <c:layout>
                <c:manualLayout>
                  <c:x val="-1.2628444819068301E-3"/>
                  <c:y val="0.2909456109652960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C5B-43C7-96D3-2D6EC1E7D88E}"/>
                </c:ext>
              </c:extLst>
            </c:dLbl>
            <c:dLbl>
              <c:idx val="16"/>
              <c:layout>
                <c:manualLayout>
                  <c:x val="-1.2628444819066742E-3"/>
                  <c:y val="0.2909456109652960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C5B-43C7-96D3-2D6EC1E7D88E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C5B-43C7-96D3-2D6EC1E7D88E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80000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layout>
                  <c:manualLayout>
                    <c:x val="-1.2628255094331642E-3"/>
                    <c:y val="0.29094554550610102"/>
                  </c:manualLayout>
                </c15:layout>
                <c15:showLeaderLines val="0"/>
              </c:ext>
            </c:extLst>
          </c:dLbls>
          <c:cat>
            <c:strRef>
              <c:f>(RHIC_HOURS_DOE!$B$22:$N$22,RHIC_HOURS_DOE!$B$30:$N$30,RHIC_HOURS_DOE!$B$38:$N$38,RHIC_HOURS_DOE!$B$46:$N$46)</c:f>
              <c:strCache>
                <c:ptCount val="18"/>
                <c:pt idx="0">
                  <c:v>week 27</c:v>
                </c:pt>
                <c:pt idx="1">
                  <c:v>week 28</c:v>
                </c:pt>
                <c:pt idx="2">
                  <c:v>week 29</c:v>
                </c:pt>
                <c:pt idx="3">
                  <c:v>week 30</c:v>
                </c:pt>
                <c:pt idx="4">
                  <c:v>week 31</c:v>
                </c:pt>
                <c:pt idx="5">
                  <c:v>week 32</c:v>
                </c:pt>
                <c:pt idx="6">
                  <c:v>week 33</c:v>
                </c:pt>
                <c:pt idx="7">
                  <c:v>week 34</c:v>
                </c:pt>
                <c:pt idx="8">
                  <c:v>week 35</c:v>
                </c:pt>
                <c:pt idx="9">
                  <c:v>week 36</c:v>
                </c:pt>
                <c:pt idx="10">
                  <c:v>week 37</c:v>
                </c:pt>
                <c:pt idx="11">
                  <c:v>week 38</c:v>
                </c:pt>
                <c:pt idx="12">
                  <c:v>week 39</c:v>
                </c:pt>
                <c:pt idx="13">
                  <c:v>week 40</c:v>
                </c:pt>
                <c:pt idx="14">
                  <c:v>week 41</c:v>
                </c:pt>
                <c:pt idx="15">
                  <c:v>week 42</c:v>
                </c:pt>
                <c:pt idx="16">
                  <c:v>week 43</c:v>
                </c:pt>
                <c:pt idx="17">
                  <c:v>week 44</c:v>
                </c:pt>
              </c:strCache>
              <c:extLst/>
            </c:strRef>
          </c:cat>
          <c:val>
            <c:numRef>
              <c:f>(RHIC_HOURS_DOE!$B$16:$N$16,RHIC_HOURS_DOE!$B$24:$N$24,RHIC_HOURS_DOE!$B$32:$N$32,RHIC_HOURS_DOE!$B$40:$N$40)</c:f>
              <c:numCache>
                <c:formatCode>0.00%</c:formatCode>
                <c:ptCount val="18"/>
                <c:pt idx="0">
                  <c:v>0</c:v>
                </c:pt>
                <c:pt idx="1">
                  <c:v>0.94874999999999998</c:v>
                </c:pt>
                <c:pt idx="2">
                  <c:v>0.57320644216691075</c:v>
                </c:pt>
                <c:pt idx="3">
                  <c:v>0.83765822784810118</c:v>
                </c:pt>
                <c:pt idx="4">
                  <c:v>0.91784548422198042</c:v>
                </c:pt>
                <c:pt idx="5">
                  <c:v>0.77561067979549325</c:v>
                </c:pt>
                <c:pt idx="6">
                  <c:v>0.69557758292032013</c:v>
                </c:pt>
                <c:pt idx="7">
                  <c:v>0.8150094996833438</c:v>
                </c:pt>
                <c:pt idx="8">
                  <c:v>0.78077380952380959</c:v>
                </c:pt>
                <c:pt idx="9">
                  <c:v>0.72660809337523247</c:v>
                </c:pt>
                <c:pt idx="10">
                  <c:v>0.72101190476190469</c:v>
                </c:pt>
                <c:pt idx="11">
                  <c:v>0.80513808606294157</c:v>
                </c:pt>
                <c:pt idx="12">
                  <c:v>0.83571428571428574</c:v>
                </c:pt>
                <c:pt idx="13">
                  <c:v>0.82411511530802339</c:v>
                </c:pt>
                <c:pt idx="14">
                  <c:v>0.79409625409140505</c:v>
                </c:pt>
                <c:pt idx="15">
                  <c:v>0.83292682926829265</c:v>
                </c:pt>
                <c:pt idx="16">
                  <c:v>0.85619047619047617</c:v>
                </c:pt>
                <c:pt idx="17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EC5B-43C7-96D3-2D6EC1E7D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RHIC_HOURS_DOE!$A$20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rgbClr val="F7964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C5B-43C7-96D3-2D6EC1E7D88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C5B-43C7-96D3-2D6EC1E7D88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C5B-43C7-96D3-2D6EC1E7D88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C5B-43C7-96D3-2D6EC1E7D88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C5B-43C7-96D3-2D6EC1E7D88E}"/>
                </c:ext>
              </c:extLst>
            </c:dLbl>
            <c:dLbl>
              <c:idx val="5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C5B-43C7-96D3-2D6EC1E7D88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C5B-43C7-96D3-2D6EC1E7D88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C5B-43C7-96D3-2D6EC1E7D88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C5B-43C7-96D3-2D6EC1E7D88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C5B-43C7-96D3-2D6EC1E7D88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C5B-43C7-96D3-2D6EC1E7D88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C5B-43C7-96D3-2D6EC1E7D88E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C5B-43C7-96D3-2D6EC1E7D88E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C5B-43C7-96D3-2D6EC1E7D88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C5B-43C7-96D3-2D6EC1E7D88E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C5B-43C7-96D3-2D6EC1E7D88E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C5B-43C7-96D3-2D6EC1E7D88E}"/>
                </c:ext>
              </c:extLst>
            </c:dLbl>
            <c:dLbl>
              <c:idx val="17"/>
              <c:layout>
                <c:manualLayout>
                  <c:x val="-2.6560222774600496E-2"/>
                  <c:y val="9.8148148148148151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EC5B-43C7-96D3-2D6EC1E7D88E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(RHIC_HOURS_DOE!$B$22:$N$22,RHIC_HOURS_DOE!$B$30:$N$30,RHIC_HOURS_DOE!$B$38:$N$38,RHIC_HOURS_DOE!$B$46:$N$46)</c:f>
              <c:strCache>
                <c:ptCount val="18"/>
                <c:pt idx="0">
                  <c:v>week 27</c:v>
                </c:pt>
                <c:pt idx="1">
                  <c:v>week 28</c:v>
                </c:pt>
                <c:pt idx="2">
                  <c:v>week 29</c:v>
                </c:pt>
                <c:pt idx="3">
                  <c:v>week 30</c:v>
                </c:pt>
                <c:pt idx="4">
                  <c:v>week 31</c:v>
                </c:pt>
                <c:pt idx="5">
                  <c:v>week 32</c:v>
                </c:pt>
                <c:pt idx="6">
                  <c:v>week 33</c:v>
                </c:pt>
                <c:pt idx="7">
                  <c:v>week 34</c:v>
                </c:pt>
                <c:pt idx="8">
                  <c:v>week 35</c:v>
                </c:pt>
                <c:pt idx="9">
                  <c:v>week 36</c:v>
                </c:pt>
                <c:pt idx="10">
                  <c:v>week 37</c:v>
                </c:pt>
                <c:pt idx="11">
                  <c:v>week 38</c:v>
                </c:pt>
                <c:pt idx="12">
                  <c:v>week 39</c:v>
                </c:pt>
                <c:pt idx="13">
                  <c:v>week 40</c:v>
                </c:pt>
                <c:pt idx="14">
                  <c:v>week 41</c:v>
                </c:pt>
                <c:pt idx="15">
                  <c:v>week 42</c:v>
                </c:pt>
                <c:pt idx="16">
                  <c:v>week 43</c:v>
                </c:pt>
                <c:pt idx="17">
                  <c:v>week 44</c:v>
                </c:pt>
              </c:strCache>
              <c:extLst/>
            </c:strRef>
          </c:cat>
          <c:val>
            <c:numRef>
              <c:f>(RHIC_HOURS_DOE!$B$20:$N$20,RHIC_HOURS_DOE!$B$28:$N$28,RHIC_HOURS_DOE!$B$36:$N$36,RHIC_HOURS_DOE!$B$44:$N$44)</c:f>
              <c:numCache>
                <c:formatCode>General</c:formatCode>
                <c:ptCount val="18"/>
                <c:pt idx="0">
                  <c:v>1</c:v>
                </c:pt>
                <c:pt idx="1">
                  <c:v>0.94874999999999998</c:v>
                </c:pt>
                <c:pt idx="2">
                  <c:v>0.62932752179327522</c:v>
                </c:pt>
                <c:pt idx="3">
                  <c:v>0.73264281230382933</c:v>
                </c:pt>
                <c:pt idx="4">
                  <c:v>0.7959381843725466</c:v>
                </c:pt>
                <c:pt idx="5">
                  <c:v>0.7909253638415441</c:v>
                </c:pt>
                <c:pt idx="6">
                  <c:v>0.77216408486803456</c:v>
                </c:pt>
                <c:pt idx="7">
                  <c:v>0.77922796612824086</c:v>
                </c:pt>
                <c:pt idx="8">
                  <c:v>0.77945866237907846</c:v>
                </c:pt>
                <c:pt idx="9">
                  <c:v>0.77302872836789782</c:v>
                </c:pt>
                <c:pt idx="10">
                  <c:v>0.76700053805719959</c:v>
                </c:pt>
                <c:pt idx="11">
                  <c:v>0.77069940698659489</c:v>
                </c:pt>
                <c:pt idx="12">
                  <c:v>0.77685861866738837</c:v>
                </c:pt>
                <c:pt idx="13">
                  <c:v>0.78067215128847134</c:v>
                </c:pt>
                <c:pt idx="14">
                  <c:v>0.78172979116623131</c:v>
                </c:pt>
                <c:pt idx="15">
                  <c:v>0.78527520101697468</c:v>
                </c:pt>
                <c:pt idx="16">
                  <c:v>0.79020270409999127</c:v>
                </c:pt>
                <c:pt idx="17">
                  <c:v>0.79020270409999127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B-EC5B-43C7-96D3-2D6EC1E7D88E}"/>
            </c:ext>
          </c:extLst>
        </c:ser>
        <c:ser>
          <c:idx val="2"/>
          <c:order val="2"/>
          <c:tx>
            <c:strRef>
              <c:f>RHIC_HOURS_DOE!$A$21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15"/>
              <c:layout>
                <c:manualLayout>
                  <c:x val="-0.16037883969802361"/>
                  <c:y val="-0.10869775468097893"/>
                </c:manualLayout>
              </c:layout>
              <c:spPr>
                <a:gradFill rotWithShape="1">
                  <a:gsLst>
                    <a:gs pos="0">
                      <a:srgbClr val="9BBB59">
                        <a:shade val="51000"/>
                        <a:satMod val="130000"/>
                      </a:srgbClr>
                    </a:gs>
                    <a:gs pos="80000">
                      <a:srgbClr val="9BBB59">
                        <a:shade val="93000"/>
                        <a:satMod val="130000"/>
                      </a:srgbClr>
                    </a:gs>
                    <a:gs pos="100000">
                      <a:srgbClr val="9BBB59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C-EC5B-43C7-96D3-2D6EC1E7D88E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(RHIC_HOURS_DOE!$B$22:$N$22,RHIC_HOURS_DOE!$B$30:$N$30,RHIC_HOURS_DOE!$B$38:$N$38,RHIC_HOURS_DOE!$B$46:$N$46)</c:f>
              <c:strCache>
                <c:ptCount val="18"/>
                <c:pt idx="0">
                  <c:v>week 27</c:v>
                </c:pt>
                <c:pt idx="1">
                  <c:v>week 28</c:v>
                </c:pt>
                <c:pt idx="2">
                  <c:v>week 29</c:v>
                </c:pt>
                <c:pt idx="3">
                  <c:v>week 30</c:v>
                </c:pt>
                <c:pt idx="4">
                  <c:v>week 31</c:v>
                </c:pt>
                <c:pt idx="5">
                  <c:v>week 32</c:v>
                </c:pt>
                <c:pt idx="6">
                  <c:v>week 33</c:v>
                </c:pt>
                <c:pt idx="7">
                  <c:v>week 34</c:v>
                </c:pt>
                <c:pt idx="8">
                  <c:v>week 35</c:v>
                </c:pt>
                <c:pt idx="9">
                  <c:v>week 36</c:v>
                </c:pt>
                <c:pt idx="10">
                  <c:v>week 37</c:v>
                </c:pt>
                <c:pt idx="11">
                  <c:v>week 38</c:v>
                </c:pt>
                <c:pt idx="12">
                  <c:v>week 39</c:v>
                </c:pt>
                <c:pt idx="13">
                  <c:v>week 40</c:v>
                </c:pt>
                <c:pt idx="14">
                  <c:v>week 41</c:v>
                </c:pt>
                <c:pt idx="15">
                  <c:v>week 42</c:v>
                </c:pt>
                <c:pt idx="16">
                  <c:v>week 43</c:v>
                </c:pt>
                <c:pt idx="17">
                  <c:v>week 44</c:v>
                </c:pt>
              </c:strCache>
              <c:extLst/>
            </c:strRef>
          </c:cat>
          <c:val>
            <c:numRef>
              <c:f>(RHIC_HOURS_DOE!$B$21:$N$21,RHIC_HOURS_DOE!$B$29:$N$29,RHIC_HOURS_DOE!$B$37:$N$37,RHIC_HOURS_DOE!$B$45:$N$45)</c:f>
              <c:numCache>
                <c:formatCode>0.00%</c:formatCode>
                <c:ptCount val="18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  <c:pt idx="10">
                  <c:v>0.8</c:v>
                </c:pt>
                <c:pt idx="11">
                  <c:v>0.8</c:v>
                </c:pt>
                <c:pt idx="12">
                  <c:v>0.8</c:v>
                </c:pt>
                <c:pt idx="13">
                  <c:v>0.8</c:v>
                </c:pt>
                <c:pt idx="14">
                  <c:v>0.8</c:v>
                </c:pt>
                <c:pt idx="15">
                  <c:v>0.8</c:v>
                </c:pt>
                <c:pt idx="16">
                  <c:v>0.8</c:v>
                </c:pt>
                <c:pt idx="17">
                  <c:v>0.8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D-EC5B-43C7-96D3-2D6EC1E7D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Mean Time Between Failure,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Mean Time To Repair,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Average Failure Hours per Day (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start to 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end date)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5812433172611465"/>
          <c:y val="3.1816909249980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3.2199256342957117E-2"/>
          <c:w val="0.90286351706036749"/>
          <c:h val="0.85461322543015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data'!$A$2</c:f>
              <c:strCache>
                <c:ptCount val="1"/>
                <c:pt idx="0">
                  <c:v>Run7</c:v>
                </c:pt>
              </c:strCache>
            </c:strRef>
          </c:tx>
          <c:spPr>
            <a:solidFill>
              <a:schemeClr val="accent1">
                <a:tint val="3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data'!$B$2:$D$2</c:f>
              <c:numCache>
                <c:formatCode>0.0</c:formatCode>
                <c:ptCount val="3"/>
                <c:pt idx="0">
                  <c:v>5.3</c:v>
                </c:pt>
                <c:pt idx="1">
                  <c:v>2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7-4B56-A0F3-E444B1260338}"/>
            </c:ext>
          </c:extLst>
        </c:ser>
        <c:ser>
          <c:idx val="1"/>
          <c:order val="1"/>
          <c:tx>
            <c:strRef>
              <c:f>'mtbf data'!$A$3</c:f>
              <c:strCache>
                <c:ptCount val="1"/>
                <c:pt idx="0">
                  <c:v>Run8</c:v>
                </c:pt>
              </c:strCache>
            </c:strRef>
          </c:tx>
          <c:spPr>
            <a:solidFill>
              <a:schemeClr val="accent1">
                <a:tint val="4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data'!$B$3:$D$3</c:f>
              <c:numCache>
                <c:formatCode>0.0</c:formatCode>
                <c:ptCount val="3"/>
                <c:pt idx="0">
                  <c:v>6.3</c:v>
                </c:pt>
                <c:pt idx="1">
                  <c:v>1.2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7-4B56-A0F3-E444B1260338}"/>
            </c:ext>
          </c:extLst>
        </c:ser>
        <c:ser>
          <c:idx val="2"/>
          <c:order val="2"/>
          <c:tx>
            <c:strRef>
              <c:f>'mtbf data'!$A$4</c:f>
              <c:strCache>
                <c:ptCount val="1"/>
                <c:pt idx="0">
                  <c:v>Run9</c:v>
                </c:pt>
              </c:strCache>
            </c:strRef>
          </c:tx>
          <c:spPr>
            <a:solidFill>
              <a:schemeClr val="accent1">
                <a:tint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data'!$B$4:$D$4</c:f>
              <c:numCache>
                <c:formatCode>0.0</c:formatCode>
                <c:ptCount val="3"/>
                <c:pt idx="0">
                  <c:v>5.5</c:v>
                </c:pt>
                <c:pt idx="1">
                  <c:v>1.3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7-4B56-A0F3-E444B1260338}"/>
            </c:ext>
          </c:extLst>
        </c:ser>
        <c:ser>
          <c:idx val="3"/>
          <c:order val="3"/>
          <c:tx>
            <c:strRef>
              <c:f>'mtbf data'!$A$5</c:f>
              <c:strCache>
                <c:ptCount val="1"/>
                <c:pt idx="0">
                  <c:v>Run10</c:v>
                </c:pt>
              </c:strCache>
            </c:strRef>
          </c:tx>
          <c:spPr>
            <a:solidFill>
              <a:schemeClr val="accent1">
                <a:tint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data'!$B$5:$D$5</c:f>
              <c:numCache>
                <c:formatCode>0.0</c:formatCode>
                <c:ptCount val="3"/>
                <c:pt idx="0">
                  <c:v>5.5</c:v>
                </c:pt>
                <c:pt idx="1">
                  <c:v>1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7-4B56-A0F3-E444B1260338}"/>
            </c:ext>
          </c:extLst>
        </c:ser>
        <c:ser>
          <c:idx val="4"/>
          <c:order val="4"/>
          <c:tx>
            <c:strRef>
              <c:f>'mtbf data'!$A$6</c:f>
              <c:strCache>
                <c:ptCount val="1"/>
                <c:pt idx="0">
                  <c:v>Run11</c:v>
                </c:pt>
              </c:strCache>
            </c:strRef>
          </c:tx>
          <c:spPr>
            <a:solidFill>
              <a:schemeClr val="accent1">
                <a:tint val="6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data'!$B$6:$D$6</c:f>
              <c:numCache>
                <c:formatCode>0.0</c:formatCode>
                <c:ptCount val="3"/>
                <c:pt idx="0">
                  <c:v>5.7</c:v>
                </c:pt>
                <c:pt idx="1">
                  <c:v>1.2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7-4B56-A0F3-E444B1260338}"/>
            </c:ext>
          </c:extLst>
        </c:ser>
        <c:ser>
          <c:idx val="5"/>
          <c:order val="5"/>
          <c:tx>
            <c:strRef>
              <c:f>'mtbf data'!$A$7</c:f>
              <c:strCache>
                <c:ptCount val="1"/>
                <c:pt idx="0">
                  <c:v>Run12</c:v>
                </c:pt>
              </c:strCache>
            </c:strRef>
          </c:tx>
          <c:spPr>
            <a:solidFill>
              <a:schemeClr val="accent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data'!$B$7:$D$7</c:f>
              <c:numCache>
                <c:formatCode>0.0</c:formatCode>
                <c:ptCount val="3"/>
                <c:pt idx="0">
                  <c:v>6.9</c:v>
                </c:pt>
                <c:pt idx="1">
                  <c:v>1.1000000000000001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07-4B56-A0F3-E444B1260338}"/>
            </c:ext>
          </c:extLst>
        </c:ser>
        <c:ser>
          <c:idx val="6"/>
          <c:order val="6"/>
          <c:tx>
            <c:strRef>
              <c:f>'mtbf data'!$A$8</c:f>
              <c:strCache>
                <c:ptCount val="1"/>
                <c:pt idx="0">
                  <c:v>Run13</c:v>
                </c:pt>
              </c:strCache>
            </c:strRef>
          </c:tx>
          <c:spPr>
            <a:solidFill>
              <a:schemeClr val="accent1">
                <a:tint val="8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data'!$B$8:$D$8</c:f>
              <c:numCache>
                <c:formatCode>0.0</c:formatCode>
                <c:ptCount val="3"/>
                <c:pt idx="0">
                  <c:v>6.6</c:v>
                </c:pt>
                <c:pt idx="1">
                  <c:v>1.2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07-4B56-A0F3-E444B1260338}"/>
            </c:ext>
          </c:extLst>
        </c:ser>
        <c:ser>
          <c:idx val="7"/>
          <c:order val="7"/>
          <c:tx>
            <c:strRef>
              <c:f>'mtbf data'!$A$9</c:f>
              <c:strCache>
                <c:ptCount val="1"/>
                <c:pt idx="0">
                  <c:v>Run14</c:v>
                </c:pt>
              </c:strCache>
            </c:strRef>
          </c:tx>
          <c:spPr>
            <a:solidFill>
              <a:schemeClr val="accent1">
                <a:tint val="8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data'!$B$9:$D$9</c:f>
              <c:numCache>
                <c:formatCode>0.0</c:formatCode>
                <c:ptCount val="3"/>
                <c:pt idx="0">
                  <c:v>8.6</c:v>
                </c:pt>
                <c:pt idx="1">
                  <c:v>1.3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07-4B56-A0F3-E444B1260338}"/>
            </c:ext>
          </c:extLst>
        </c:ser>
        <c:ser>
          <c:idx val="8"/>
          <c:order val="8"/>
          <c:tx>
            <c:strRef>
              <c:f>'mtbf data'!$A$10</c:f>
              <c:strCache>
                <c:ptCount val="1"/>
                <c:pt idx="0">
                  <c:v>Run15</c:v>
                </c:pt>
              </c:strCache>
            </c:strRef>
          </c:tx>
          <c:spPr>
            <a:solidFill>
              <a:schemeClr val="accent1">
                <a:tint val="9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data'!$B$10:$D$10</c:f>
              <c:numCache>
                <c:formatCode>0.0</c:formatCode>
                <c:ptCount val="3"/>
                <c:pt idx="0">
                  <c:v>8.1</c:v>
                </c:pt>
                <c:pt idx="1">
                  <c:v>1.1000000000000001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07-4B56-A0F3-E444B1260338}"/>
            </c:ext>
          </c:extLst>
        </c:ser>
        <c:ser>
          <c:idx val="9"/>
          <c:order val="9"/>
          <c:tx>
            <c:strRef>
              <c:f>'mtbf data'!$A$11</c:f>
              <c:strCache>
                <c:ptCount val="1"/>
                <c:pt idx="0">
                  <c:v>Run16</c:v>
                </c:pt>
              </c:strCache>
            </c:strRef>
          </c:tx>
          <c:spPr>
            <a:solidFill>
              <a:schemeClr val="accent1">
                <a:shade val="9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data'!$B$11:$D$11</c:f>
              <c:numCache>
                <c:formatCode>0.0</c:formatCode>
                <c:ptCount val="3"/>
                <c:pt idx="0">
                  <c:v>6.4</c:v>
                </c:pt>
                <c:pt idx="1">
                  <c:v>1.2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07-4B56-A0F3-E444B1260338}"/>
            </c:ext>
          </c:extLst>
        </c:ser>
        <c:ser>
          <c:idx val="10"/>
          <c:order val="10"/>
          <c:tx>
            <c:strRef>
              <c:f>'mtbf data'!$A$12</c:f>
              <c:strCache>
                <c:ptCount val="1"/>
                <c:pt idx="0">
                  <c:v>Run17</c:v>
                </c:pt>
              </c:strCache>
            </c:strRef>
          </c:tx>
          <c:spPr>
            <a:solidFill>
              <a:schemeClr val="accent1">
                <a:shade val="8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data'!$B$12:$D$12</c:f>
              <c:numCache>
                <c:formatCode>0.0</c:formatCode>
                <c:ptCount val="3"/>
                <c:pt idx="0">
                  <c:v>6.8</c:v>
                </c:pt>
                <c:pt idx="1">
                  <c:v>1.2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07-4B56-A0F3-E444B1260338}"/>
            </c:ext>
          </c:extLst>
        </c:ser>
        <c:ser>
          <c:idx val="11"/>
          <c:order val="11"/>
          <c:tx>
            <c:strRef>
              <c:f>'mtbf data'!$A$13</c:f>
              <c:strCache>
                <c:ptCount val="1"/>
                <c:pt idx="0">
                  <c:v>Run18</c:v>
                </c:pt>
              </c:strCache>
            </c:strRef>
          </c:tx>
          <c:spPr>
            <a:solidFill>
              <a:schemeClr val="accent1">
                <a:shade val="8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data'!$B$13:$D$13</c:f>
              <c:numCache>
                <c:formatCode>0.0</c:formatCode>
                <c:ptCount val="3"/>
                <c:pt idx="0">
                  <c:v>9.3000000000000007</c:v>
                </c:pt>
                <c:pt idx="1">
                  <c:v>0.9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07-4B56-A0F3-E444B1260338}"/>
            </c:ext>
          </c:extLst>
        </c:ser>
        <c:ser>
          <c:idx val="12"/>
          <c:order val="12"/>
          <c:tx>
            <c:strRef>
              <c:f>'mtbf data'!$A$14</c:f>
              <c:strCache>
                <c:ptCount val="1"/>
                <c:pt idx="0">
                  <c:v>Run19</c:v>
                </c:pt>
              </c:strCache>
            </c:strRef>
          </c:tx>
          <c:spPr>
            <a:solidFill>
              <a:schemeClr val="accent1">
                <a:shade val="7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data'!$B$14:$D$14</c:f>
              <c:numCache>
                <c:formatCode>0.0</c:formatCode>
                <c:ptCount val="3"/>
                <c:pt idx="0">
                  <c:v>3.9</c:v>
                </c:pt>
                <c:pt idx="1">
                  <c:v>0.5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07-4B56-A0F3-E444B1260338}"/>
            </c:ext>
          </c:extLst>
        </c:ser>
        <c:ser>
          <c:idx val="13"/>
          <c:order val="13"/>
          <c:tx>
            <c:strRef>
              <c:f>'mtbf data'!$A$15</c:f>
              <c:strCache>
                <c:ptCount val="1"/>
                <c:pt idx="0">
                  <c:v>Run20</c:v>
                </c:pt>
              </c:strCache>
            </c:strRef>
          </c:tx>
          <c:spPr>
            <a:solidFill>
              <a:schemeClr val="accent1">
                <a:shade val="6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data'!$B$15:$D$15</c:f>
              <c:numCache>
                <c:formatCode>0.0</c:formatCode>
                <c:ptCount val="3"/>
                <c:pt idx="0">
                  <c:v>10.3</c:v>
                </c:pt>
                <c:pt idx="1">
                  <c:v>1</c:v>
                </c:pt>
                <c:pt idx="2">
                  <c:v>2.1013531440700155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07-4B56-A0F3-E444B1260338}"/>
            </c:ext>
          </c:extLst>
        </c:ser>
        <c:ser>
          <c:idx val="14"/>
          <c:order val="14"/>
          <c:tx>
            <c:strRef>
              <c:f>'mtbf data'!$A$16</c:f>
              <c:strCache>
                <c:ptCount val="1"/>
                <c:pt idx="0">
                  <c:v>Run21</c:v>
                </c:pt>
              </c:strCache>
            </c:strRef>
          </c:tx>
          <c:spPr>
            <a:solidFill>
              <a:schemeClr val="accent1">
                <a:shade val="5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data'!$B$16:$D$16</c:f>
              <c:numCache>
                <c:formatCode>0.0</c:formatCode>
                <c:ptCount val="3"/>
                <c:pt idx="0">
                  <c:v>9.89</c:v>
                </c:pt>
                <c:pt idx="1">
                  <c:v>0.97</c:v>
                </c:pt>
                <c:pt idx="2">
                  <c:v>2.1120475954388316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407-4B56-A0F3-E444B1260338}"/>
            </c:ext>
          </c:extLst>
        </c:ser>
        <c:ser>
          <c:idx val="15"/>
          <c:order val="15"/>
          <c:tx>
            <c:strRef>
              <c:f>'mtbf data'!$A$17</c:f>
              <c:strCache>
                <c:ptCount val="1"/>
                <c:pt idx="0">
                  <c:v>Run22</c:v>
                </c:pt>
              </c:strCache>
            </c:strRef>
          </c:tx>
          <c:spPr>
            <a:solidFill>
              <a:schemeClr val="accent1">
                <a:shade val="5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data'!$B$17:$D$17</c:f>
              <c:numCache>
                <c:formatCode>0.0</c:formatCode>
                <c:ptCount val="3"/>
                <c:pt idx="0">
                  <c:v>8.6</c:v>
                </c:pt>
                <c:pt idx="1">
                  <c:v>1.61</c:v>
                </c:pt>
                <c:pt idx="2">
                  <c:v>3.5902898977765441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2407-4B56-A0F3-E444B1260338}"/>
            </c:ext>
          </c:extLst>
        </c:ser>
        <c:ser>
          <c:idx val="16"/>
          <c:order val="16"/>
          <c:tx>
            <c:strRef>
              <c:f>'mtbf data'!$A$18</c:f>
              <c:strCache>
                <c:ptCount val="1"/>
                <c:pt idx="0">
                  <c:v>Run23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data'!$B$18:$D$18</c:f>
              <c:numCache>
                <c:formatCode>0.0</c:formatCode>
                <c:ptCount val="3"/>
                <c:pt idx="0">
                  <c:v>6.05</c:v>
                </c:pt>
                <c:pt idx="1">
                  <c:v>2.19</c:v>
                </c:pt>
                <c:pt idx="2">
                  <c:v>5.7463323416916001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07-4B56-A0F3-E444B1260338}"/>
            </c:ext>
          </c:extLst>
        </c:ser>
        <c:ser>
          <c:idx val="17"/>
          <c:order val="17"/>
          <c:tx>
            <c:strRef>
              <c:f>'mtbf data'!$A$19</c:f>
              <c:strCache>
                <c:ptCount val="1"/>
                <c:pt idx="0">
                  <c:v>Run24</c:v>
                </c:pt>
              </c:strCache>
            </c:strRef>
          </c:tx>
          <c:spPr>
            <a:solidFill>
              <a:schemeClr val="accent1">
                <a:shade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data'!$B$19:$D$19</c:f>
              <c:numCache>
                <c:formatCode>0.0</c:formatCode>
                <c:ptCount val="3"/>
                <c:pt idx="0">
                  <c:v>5.93</c:v>
                </c:pt>
                <c:pt idx="1">
                  <c:v>1.49</c:v>
                </c:pt>
                <c:pt idx="2">
                  <c:v>4.7855660377358493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07-4B56-A0F3-E444B1260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488191"/>
        <c:axId val="1078483199"/>
        <c:extLst/>
      </c:barChart>
      <c:catAx>
        <c:axId val="107848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3199"/>
        <c:crosses val="autoZero"/>
        <c:auto val="1"/>
        <c:lblAlgn val="ctr"/>
        <c:lblOffset val="100"/>
        <c:noMultiLvlLbl val="0"/>
      </c:catAx>
      <c:valAx>
        <c:axId val="10784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38312570206157"/>
          <c:y val="0.1762979400302235"/>
          <c:w val="0.45447344013776497"/>
          <c:h val="0.22577205122087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
C-AD ACTIVITY       MAY 2024</a:t>
            </a:r>
          </a:p>
        </c:rich>
      </c:tx>
      <c:layout>
        <c:manualLayout>
          <c:xMode val="edge"/>
          <c:yMode val="edge"/>
          <c:x val="0.30292204290573516"/>
          <c:y val="6.2543981238085864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6754402747879636E-2"/>
          <c:y val="0.17418018652125991"/>
          <c:w val="0.73690803772157321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116.45</c:v>
                </c:pt>
                <c:pt idx="1">
                  <c:v>76.3</c:v>
                </c:pt>
                <c:pt idx="2">
                  <c:v>74.13</c:v>
                </c:pt>
                <c:pt idx="3">
                  <c:v>106.45</c:v>
                </c:pt>
                <c:pt idx="4">
                  <c:v>90.83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590-42A0-8176-6BD3EB6E7A33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8766382482701376E-2"/>
                  <c:y val="1.66414533361200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90-42A0-8176-6BD3EB6E7A33}"/>
                </c:ext>
              </c:extLst>
            </c:dLbl>
            <c:dLbl>
              <c:idx val="1"/>
              <c:layout>
                <c:manualLayout>
                  <c:x val="-5.8307631229316863E-2"/>
                  <c:y val="-6.240545001044928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90-42A0-8176-6BD3EB6E7A33}"/>
                </c:ext>
              </c:extLst>
            </c:dLbl>
            <c:dLbl>
              <c:idx val="2"/>
              <c:layout>
                <c:manualLayout>
                  <c:x val="-5.9367769978940804E-2"/>
                  <c:y val="-1.21951160960647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90-42A0-8176-6BD3EB6E7A3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90-42A0-8176-6BD3EB6E7A33}"/>
                </c:ext>
              </c:extLst>
            </c:dLbl>
            <c:dLbl>
              <c:idx val="4"/>
              <c:layout>
                <c:manualLayout>
                  <c:x val="-5.8307631229317015E-2"/>
                  <c:y val="4.47154256855711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90-42A0-8176-6BD3EB6E7A3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4.63</c:v>
                </c:pt>
                <c:pt idx="1">
                  <c:v>4.9800000000000004</c:v>
                </c:pt>
                <c:pt idx="2">
                  <c:v>5.35</c:v>
                </c:pt>
                <c:pt idx="3">
                  <c:v>0</c:v>
                </c:pt>
                <c:pt idx="4">
                  <c:v>1.43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590-42A0-8176-6BD3EB6E7A33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7F-4114-ADD4-008D9550AF28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DC-46A7-97F2-EBD7EEB2AC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12.72</c:v>
                </c:pt>
                <c:pt idx="2">
                  <c:v>9.8000000000000007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590-42A0-8176-6BD3EB6E7A33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-5.5127214980445073E-2"/>
                  <c:y val="-4.3683815007315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7F-4114-ADD4-008D9550AF28}"/>
                </c:ext>
              </c:extLst>
            </c:dLbl>
            <c:dLbl>
              <c:idx val="2"/>
              <c:layout>
                <c:manualLayout>
                  <c:x val="-4.7706243733077511E-2"/>
                  <c:y val="-2.03251934934414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DC-46A7-97F2-EBD7EEB2AC8A}"/>
                </c:ext>
              </c:extLst>
            </c:dLbl>
            <c:dLbl>
              <c:idx val="4"/>
              <c:layout>
                <c:manualLayout>
                  <c:x val="-5.406707623082109E-2"/>
                  <c:y val="-4.8780464384259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B3-4365-A62B-EB3D2B8F0E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NORMAL!$AG$707:$AK$707</c:f>
              <c:numCache>
                <c:formatCode>0</c:formatCode>
                <c:ptCount val="5"/>
                <c:pt idx="0" formatCode="0.0">
                  <c:v>0.42</c:v>
                </c:pt>
                <c:pt idx="1">
                  <c:v>3.48</c:v>
                </c:pt>
                <c:pt idx="2">
                  <c:v>2.92</c:v>
                </c:pt>
                <c:pt idx="3" formatCode="0.00">
                  <c:v>0.42</c:v>
                </c:pt>
                <c:pt idx="4">
                  <c:v>2.68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590-42A0-8176-6BD3EB6E7A33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30.33</c:v>
                </c:pt>
                <c:pt idx="1">
                  <c:v>25.4</c:v>
                </c:pt>
                <c:pt idx="2">
                  <c:v>17.27</c:v>
                </c:pt>
                <c:pt idx="3">
                  <c:v>21.82</c:v>
                </c:pt>
                <c:pt idx="4">
                  <c:v>36.229999999999997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7590-42A0-8176-6BD3EB6E7A33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5127214980445031E-2"/>
                  <c:y val="4.065038698688251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590-42A0-8176-6BD3EB6E7A3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27-46E6-A3B3-5F133D5904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2.58</c:v>
                </c:pt>
                <c:pt idx="1">
                  <c:v>9.57</c:v>
                </c:pt>
                <c:pt idx="2">
                  <c:v>10.62</c:v>
                </c:pt>
                <c:pt idx="3">
                  <c:v>10.1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7590-42A0-8176-6BD3EB6E7A33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7590-42A0-8176-6BD3EB6E7A33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7590-42A0-8176-6BD3EB6E7A33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13.589999999999998</c:v>
                </c:pt>
                <c:pt idx="1">
                  <c:v>35.549999999999997</c:v>
                </c:pt>
                <c:pt idx="2">
                  <c:v>47.910000000000004</c:v>
                </c:pt>
                <c:pt idx="3">
                  <c:v>29.21</c:v>
                </c:pt>
                <c:pt idx="4">
                  <c:v>36.83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7590-42A0-8176-6BD3EB6E7A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0111388027143549"/>
          <c:y val="0.17771897213113774"/>
          <c:w val="0.18739271312378314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JUNE 2024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FY24-week 36:</c:v>
                </c:pt>
                <c:pt idx="1">
                  <c:v>FY24-week 37:</c:v>
                </c:pt>
                <c:pt idx="2">
                  <c:v>FY24-week 38:</c:v>
                </c:pt>
                <c:pt idx="3">
                  <c:v>FY24-week 39:</c:v>
                </c:pt>
              </c:strCache>
              <c:extLst/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77.55</c:v>
                </c:pt>
                <c:pt idx="1">
                  <c:v>61.43</c:v>
                </c:pt>
                <c:pt idx="2">
                  <c:v>76.23</c:v>
                </c:pt>
                <c:pt idx="3">
                  <c:v>103.3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DA94-4356-A003-221AD4E7C451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6.1488047478188687E-2"/>
                  <c:y val="5.9259250618365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94-4356-A003-221AD4E7C451}"/>
                </c:ext>
              </c:extLst>
            </c:dLbl>
            <c:dLbl>
              <c:idx val="3"/>
              <c:layout>
                <c:manualLayout>
                  <c:x val="-7.739012872254783E-2"/>
                  <c:y val="1.85185158182391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94-4356-A003-221AD4E7C4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NORMAL!$BG$705:$BJ$705</c:f>
              <c:numCache>
                <c:formatCode>0</c:formatCode>
                <c:ptCount val="4"/>
                <c:pt idx="0">
                  <c:v>2.1800000000000002</c:v>
                </c:pt>
                <c:pt idx="1">
                  <c:v>6.35</c:v>
                </c:pt>
                <c:pt idx="2">
                  <c:v>11.43</c:v>
                </c:pt>
                <c:pt idx="3">
                  <c:v>2.75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DA94-4356-A003-221AD4E7C451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404-4556-A6E9-8DCCF47BD3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9.58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DA94-4356-A003-221AD4E7C451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6.9027220022364749E-2"/>
                  <c:y val="-5.621900609229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94-4356-A003-221AD4E7C45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A94-4356-A003-221AD4E7C451}"/>
                </c:ext>
              </c:extLst>
            </c:dLbl>
            <c:dLbl>
              <c:idx val="2"/>
              <c:layout>
                <c:manualLayout>
                  <c:x val="-6.9027220022364749E-2"/>
                  <c:y val="-5.62190060923000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94-4356-A003-221AD4E7C45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A94-4356-A003-221AD4E7C4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NORMAL!$BG$707:$BJ$707</c:f>
              <c:numCache>
                <c:formatCode>0</c:formatCode>
                <c:ptCount val="4"/>
                <c:pt idx="0">
                  <c:v>2.2999999999999998</c:v>
                </c:pt>
                <c:pt idx="1">
                  <c:v>0</c:v>
                </c:pt>
                <c:pt idx="2">
                  <c:v>3.1</c:v>
                </c:pt>
                <c:pt idx="3" formatCode="0.0">
                  <c:v>0.33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B-DA94-4356-A003-221AD4E7C451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NORMAL!$BG$706:$BJ$706</c:f>
              <c:numCache>
                <c:formatCode>0</c:formatCode>
                <c:ptCount val="4"/>
                <c:pt idx="0">
                  <c:v>31.27</c:v>
                </c:pt>
                <c:pt idx="1">
                  <c:v>43.77</c:v>
                </c:pt>
                <c:pt idx="2">
                  <c:v>34.6</c:v>
                </c:pt>
                <c:pt idx="3">
                  <c:v>34.020000000000003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DA94-4356-A003-221AD4E7C451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04-4671-96BF-FA33AAACD0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04-4671-96BF-FA33AAACD0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NORMAL!$BG$708:$BJ$708</c:f>
              <c:numCache>
                <c:formatCode>0</c:formatCode>
                <c:ptCount val="4"/>
                <c:pt idx="0">
                  <c:v>12.07</c:v>
                </c:pt>
                <c:pt idx="1">
                  <c:v>0</c:v>
                </c:pt>
                <c:pt idx="2">
                  <c:v>12.3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E-DA94-4356-A003-221AD4E7C451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F-DA94-4356-A003-221AD4E7C451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0-DA94-4356-A003-221AD4E7C451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NORMAL!$BG$709:$BJ$709</c:f>
              <c:numCache>
                <c:formatCode>0</c:formatCode>
                <c:ptCount val="4"/>
                <c:pt idx="0">
                  <c:v>42.63000000000001</c:v>
                </c:pt>
                <c:pt idx="1">
                  <c:v>46.870000000000012</c:v>
                </c:pt>
                <c:pt idx="2">
                  <c:v>30.34</c:v>
                </c:pt>
                <c:pt idx="3">
                  <c:v>27.600000000000005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2-DA94-4356-A003-221AD4E7C4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July 2024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A4-4CF3-B1B6-22C15FC086B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A4-4CF3-B1B6-22C15FC086B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A4-4CF3-B1B6-22C15FC086B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A4-4CF3-B1B6-22C15FC086B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FY24-week 40:</c:v>
                </c:pt>
                <c:pt idx="1">
                  <c:v>FY24-week 41:</c:v>
                </c:pt>
                <c:pt idx="2">
                  <c:v>FY24-week 42:</c:v>
                </c:pt>
                <c:pt idx="3">
                  <c:v>FY24-week 43:</c:v>
                </c:pt>
              </c:strCache>
              <c:extLst/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96.62</c:v>
                </c:pt>
                <c:pt idx="1">
                  <c:v>93.47</c:v>
                </c:pt>
                <c:pt idx="2">
                  <c:v>94.95</c:v>
                </c:pt>
                <c:pt idx="3">
                  <c:v>100.47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3AA4-4CF3-B1B6-22C15FC086BB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A4-4CF3-B1B6-22C15FC086BB}"/>
                </c:ext>
              </c:extLst>
            </c:dLbl>
            <c:dLbl>
              <c:idx val="1"/>
              <c:layout>
                <c:manualLayout>
                  <c:x val="5.6233822486247149E-2"/>
                  <c:y val="4.47101443360807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AA4-4CF3-B1B6-22C15FC086BB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A4-4CF3-B1B6-22C15FC086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FY24-week 40:</c:v>
                </c:pt>
                <c:pt idx="1">
                  <c:v>FY24-week 41:</c:v>
                </c:pt>
                <c:pt idx="2">
                  <c:v>FY24-week 42:</c:v>
                </c:pt>
                <c:pt idx="3">
                  <c:v>FY24-week 43:</c:v>
                </c:pt>
              </c:strCache>
              <c:extLst/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7.23</c:v>
                </c:pt>
                <c:pt idx="1">
                  <c:v>0.55000000000000004</c:v>
                </c:pt>
                <c:pt idx="2">
                  <c:v>5.95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3AA4-4CF3-B1B6-22C15FC086BB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-6.1355050523016312E-2"/>
                  <c:y val="-4.2682906336227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AA4-4CF3-B1B6-22C15FC086BB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AA4-4CF3-B1B6-22C15FC086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FY24-week 40:</c:v>
                </c:pt>
                <c:pt idx="1">
                  <c:v>FY24-week 41:</c:v>
                </c:pt>
                <c:pt idx="2">
                  <c:v>FY24-week 42:</c:v>
                </c:pt>
                <c:pt idx="3">
                  <c:v>FY24-week 43:</c:v>
                </c:pt>
              </c:strCache>
              <c:extLst/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6.92</c:v>
                </c:pt>
                <c:pt idx="2">
                  <c:v>0</c:v>
                </c:pt>
                <c:pt idx="3">
                  <c:v>6.57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B-3AA4-4CF3-B1B6-22C15FC086BB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8463991496146693E-2"/>
                  <c:y val="-2.03251934934414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AA4-4CF3-B1B6-22C15FC086B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AA4-4CF3-B1B6-22C15FC086B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AA4-4CF3-B1B6-22C15FC086BB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AA4-4CF3-B1B6-22C15FC086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FY24-week 40:</c:v>
                </c:pt>
                <c:pt idx="1">
                  <c:v>FY24-week 41:</c:v>
                </c:pt>
                <c:pt idx="2">
                  <c:v>FY24-week 42:</c:v>
                </c:pt>
                <c:pt idx="3">
                  <c:v>FY24-week 43:</c:v>
                </c:pt>
              </c:strCache>
              <c:extLst/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0.62</c:v>
                </c:pt>
                <c:pt idx="1">
                  <c:v>0</c:v>
                </c:pt>
                <c:pt idx="2">
                  <c:v>0</c:v>
                </c:pt>
                <c:pt idx="3">
                  <c:v>6.88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F-3AA4-4CF3-B1B6-22C15FC086BB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layout>
                <c:manualLayout>
                  <c:x val="1.768828707278853E-3"/>
                  <c:y val="-5.25262040554423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AA4-4CF3-B1B6-22C15FC086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FY24-week 40:</c:v>
                </c:pt>
                <c:pt idx="1">
                  <c:v>FY24-week 41:</c:v>
                </c:pt>
                <c:pt idx="2">
                  <c:v>FY24-week 42:</c:v>
                </c:pt>
                <c:pt idx="3">
                  <c:v>FY24-week 43:</c:v>
                </c:pt>
              </c:strCache>
              <c:extLst/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23.82</c:v>
                </c:pt>
                <c:pt idx="1">
                  <c:v>30.07</c:v>
                </c:pt>
                <c:pt idx="2">
                  <c:v>28.87</c:v>
                </c:pt>
                <c:pt idx="3">
                  <c:v>29.92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3AA4-4CF3-B1B6-22C15FC086BB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AA4-4CF3-B1B6-22C15FC086BB}"/>
                </c:ext>
              </c:extLst>
            </c:dLbl>
            <c:dLbl>
              <c:idx val="1"/>
              <c:layout>
                <c:manualLayout>
                  <c:x val="5.6094797876547572E-2"/>
                  <c:y val="2.66703348039491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ysClr val="windowText" lastClr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AA4-4CF3-B1B6-22C15FC086BB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AA4-4CF3-B1B6-22C15FC086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FY24-week 40:</c:v>
                </c:pt>
                <c:pt idx="1">
                  <c:v>FY24-week 41:</c:v>
                </c:pt>
                <c:pt idx="2">
                  <c:v>FY24-week 42:</c:v>
                </c:pt>
                <c:pt idx="3">
                  <c:v>FY24-week 43:</c:v>
                </c:pt>
              </c:strCache>
              <c:extLst/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12.33</c:v>
                </c:pt>
                <c:pt idx="1">
                  <c:v>3.02</c:v>
                </c:pt>
                <c:pt idx="2">
                  <c:v>12.2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5-3AA4-4CF3-B1B6-22C15FC086BB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FY24-week 40:</c:v>
                </c:pt>
                <c:pt idx="1">
                  <c:v>FY24-week 41:</c:v>
                </c:pt>
                <c:pt idx="2">
                  <c:v>FY24-week 42:</c:v>
                </c:pt>
                <c:pt idx="3">
                  <c:v>FY24-week 43:</c:v>
                </c:pt>
              </c:strCache>
              <c:extLst/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6-3AA4-4CF3-B1B6-22C15FC086BB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FY24-week 40:</c:v>
                </c:pt>
                <c:pt idx="1">
                  <c:v>FY24-week 41:</c:v>
                </c:pt>
                <c:pt idx="2">
                  <c:v>FY24-week 42:</c:v>
                </c:pt>
                <c:pt idx="3">
                  <c:v>FY24-week 43:</c:v>
                </c:pt>
              </c:strCache>
              <c:extLst/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7-3AA4-4CF3-B1B6-22C15FC086BB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AA4-4CF3-B1B6-22C15FC086B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AA4-4CF3-B1B6-22C15FC086B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AA4-4CF3-B1B6-22C15FC086B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AA4-4CF3-B1B6-22C15FC086B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FY24-week 40:</c:v>
                </c:pt>
                <c:pt idx="1">
                  <c:v>FY24-week 41:</c:v>
                </c:pt>
                <c:pt idx="2">
                  <c:v>FY24-week 42:</c:v>
                </c:pt>
                <c:pt idx="3">
                  <c:v>FY24-week 43:</c:v>
                </c:pt>
              </c:strCache>
              <c:extLst/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27.38</c:v>
                </c:pt>
                <c:pt idx="1">
                  <c:v>33.970000000000006</c:v>
                </c:pt>
                <c:pt idx="2">
                  <c:v>26.029999999999998</c:v>
                </c:pt>
                <c:pt idx="3">
                  <c:v>24.160000000000004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C-3AA4-4CF3-B1B6-22C15FC086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April 2024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2179261619798443E-2"/>
          <c:y val="9.9003905538311704E-2"/>
          <c:w val="0.85582977959932405"/>
          <c:h val="0.7356796868764499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  <c:pt idx="4" formatCode="0.0%">
                  <c:v>1.0577526679221594E-2</c:v>
                </c:pt>
                <c:pt idx="6" formatCode="0.0%">
                  <c:v>1.8298807281858127E-2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18E1-40D7-8E53-D0855EF95B2D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  <c:pt idx="4" formatCode="0.0%">
                  <c:v>2.6867545511613307E-2</c:v>
                </c:pt>
                <c:pt idx="6" formatCode="0.0%">
                  <c:v>1.6478342749529189E-2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8E1-40D7-8E53-D0855EF95B2D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  <c:pt idx="2" formatCode="0.00%">
                  <c:v>3.1387319522912741E-3</c:v>
                </c:pt>
                <c:pt idx="4" formatCode="0.00%">
                  <c:v>7.21908349026993E-3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8E1-40D7-8E53-D0855EF95B2D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PS_AGS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  <c:pt idx="4" formatCode="0.0%">
                  <c:v>2.1217827997489013E-2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8E1-40D7-8E53-D0855EF95B2D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LinacRf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  <c:pt idx="4" formatCode="0.00%">
                  <c:v>6.9334588826114249E-2</c:v>
                </c:pt>
                <c:pt idx="6" formatCode="0.00%">
                  <c:v>1.7545511613308223E-2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18E1-40D7-8E53-D0855EF95B2D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RfBooster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  <c:pt idx="4" formatCode="0.00%">
                  <c:v>3.8920276208411798E-3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18E1-40D7-8E53-D0855EF95B2D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ElecRHIC (power dip)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  <c:pt idx="4" formatCode="0.00%">
                  <c:v>6.7168863779033267E-3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18E1-40D7-8E53-D0855EF95B2D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ElecAGS (power dip)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  <c:pt idx="4" formatCode="0.00%">
                  <c:v>6.7168863779033267E-3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18E1-40D7-8E53-D0855EF95B2D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ElecBooster (power dip)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  <c:pt idx="4" formatCode="0.00%">
                  <c:v>6.7168863779033267E-3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18E1-40D7-8E53-D0855EF95B2D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ElecLinac (power dip/OPPIS)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  <c:pt idx="4" formatCode="0.00%">
                  <c:v>1.2554927809165096E-2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18E1-40D7-8E53-D0855EF95B2D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  <c:pt idx="6" formatCode="0.0%">
                  <c:v>7.8782172002510968E-3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18E1-40D7-8E53-D0855EF95B2D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RfAGS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  <c:pt idx="6" formatCode="0.00%">
                  <c:v>7.2818581293157556E-3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18E1-40D7-8E53-D0855EF95B2D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  <c:pt idx="6" formatCode="0.00%">
                  <c:v>6.2460765850596359E-3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18E1-40D7-8E53-D0855EF95B2D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QuenchProtect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8"/>
              <c:pt idx="0">
                <c:v>04/02/24/2 to 04/09/24/1</c:v>
              </c:pt>
              <c:pt idx="2">
                <c:v>04/09/24/2 to 04/16/24/1</c:v>
              </c:pt>
              <c:pt idx="4">
                <c:v>04/16/24/2 to 04/23/24/1</c:v>
              </c:pt>
              <c:pt idx="6">
                <c:v>04/23/24/2 to 04/30/24/1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NORMAL!$B$871:$I$871</c:f>
              <c:numCache>
                <c:formatCode>General</c:formatCode>
                <c:ptCount val="8"/>
                <c:pt idx="6" formatCode="0.00%">
                  <c:v>3.2328939108600126E-3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18E1-40D7-8E53-D0855EF95B2D}"/>
            </c:ext>
          </c:extLst>
        </c:ser>
        <c:ser>
          <c:idx val="15"/>
          <c:order val="15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8"/>
              <c:pt idx="0">
                <c:v>04/02/24/2 to 04/09/24/1</c:v>
              </c:pt>
              <c:pt idx="2">
                <c:v>04/09/24/2 to 04/16/24/1</c:v>
              </c:pt>
              <c:pt idx="4">
                <c:v>04/16/24/2 to 04/23/24/1</c:v>
              </c:pt>
              <c:pt idx="6">
                <c:v>04/23/24/2 to 04/30/24/1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NORMAL!$B$883:$I$883</c:f>
              <c:numCache>
                <c:formatCode>General</c:formatCode>
                <c:ptCount val="8"/>
                <c:pt idx="0" formatCode="0.00%">
                  <c:v>0</c:v>
                </c:pt>
                <c:pt idx="2" formatCode="0.00%">
                  <c:v>7.2190834902699313E-4</c:v>
                </c:pt>
                <c:pt idx="4" formatCode="0.0%">
                  <c:v>4.0175768989328311E-3</c:v>
                </c:pt>
                <c:pt idx="6" formatCode="0.0%">
                  <c:v>3.5467671060891394E-3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18E1-40D7-8E53-D0855EF95B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9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NORMAL!$B$843:$I$843</c15:sqref>
                        </c15:formulaRef>
                      </c:ext>
                    </c:extLst>
                    <c:strCache>
                      <c:ptCount val="7"/>
                      <c:pt idx="0">
                        <c:v>04/02/24/2 to 04/09/24/1</c:v>
                      </c:pt>
                      <c:pt idx="2">
                        <c:v>04/09/24/2 to 04/16/24/1</c:v>
                      </c:pt>
                      <c:pt idx="4">
                        <c:v>04/16/24/2 to 04/23/24/1</c:v>
                      </c:pt>
                      <c:pt idx="6">
                        <c:v>04/23/24/2 to 04/30/24/1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NORMAL!$B$883:$I$883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%">
                        <c:v>0</c:v>
                      </c:pt>
                      <c:pt idx="2" formatCode="0.00%">
                        <c:v>7.2190834902699313E-4</c:v>
                      </c:pt>
                      <c:pt idx="4" formatCode="0.0%">
                        <c:v>4.0175768989328311E-3</c:v>
                      </c:pt>
                      <c:pt idx="6" formatCode="0.0%">
                        <c:v>3.5467671060891394E-3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18E1-40D7-8E53-D0855EF95B2D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84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MAY 2024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>
          <a:gsLst>
            <a:gs pos="94000">
              <a:srgbClr val="F8F8F8"/>
            </a:gs>
            <a:gs pos="29000">
              <a:srgbClr val="F0F0F0"/>
            </a:gs>
            <a:gs pos="81000">
              <a:srgbClr val="E0E0E0"/>
            </a:gs>
            <a:gs pos="44000">
              <a:srgbClr val="C0C0C0"/>
            </a:gs>
            <a:gs pos="69000">
              <a:srgbClr val="B0B0B0"/>
            </a:gs>
            <a:gs pos="57000">
              <a:srgbClr val="808080"/>
            </a:gs>
            <a:gs pos="11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144644738863535"/>
          <c:y val="9.2630873269336264E-2"/>
          <c:w val="0.78640718549917432"/>
          <c:h val="0.761454524426796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PPS_AGS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NORMAL!$AB$845:$AJ$845</c:f>
              <c:numCache>
                <c:formatCode>General</c:formatCode>
                <c:ptCount val="9"/>
                <c:pt idx="0" formatCode="0.00%">
                  <c:v>3.221290250641161E-3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0B-4EFA-8931-21BAB8FED9A5}"/>
            </c:ext>
          </c:extLst>
        </c:ser>
        <c:ser>
          <c:idx val="3"/>
          <c:order val="1"/>
          <c:tx>
            <c:strRef>
              <c:f>NORMAL!$AB$846</c:f>
              <c:strCache>
                <c:ptCount val="1"/>
                <c:pt idx="0">
                  <c:v>ACG_RHIC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NORMAL!$AB$847:$AJ$847</c:f>
              <c:numCache>
                <c:formatCode>General</c:formatCode>
                <c:ptCount val="9"/>
                <c:pt idx="0" formatCode="0.0%">
                  <c:v>4.138119014285185E-3</c:v>
                </c:pt>
                <c:pt idx="8" formatCode="0.0%">
                  <c:v>2.7257071351579061E-3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0B-4EFA-8931-21BAB8FED9A5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ES&amp;FD_Exp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NORMAL!$AB$849:$AJ$849</c:f>
              <c:numCache>
                <c:formatCode>General</c:formatCode>
                <c:ptCount val="9"/>
                <c:pt idx="0" formatCode="0.0%">
                  <c:v>1.5734763916593366E-3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0B-4EFA-8931-21BAB8FED9A5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RadMonIntlk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NORMAL!$AB$851:$AJ$851</c:f>
              <c:numCache>
                <c:formatCode>General</c:formatCode>
                <c:ptCount val="9"/>
                <c:pt idx="0" formatCode="0.0%">
                  <c:v>3.7664316776727428E-3</c:v>
                </c:pt>
                <c:pt idx="2" formatCode="0.0%">
                  <c:v>1.6354242810947433E-3</c:v>
                </c:pt>
                <c:pt idx="6" formatCode="0.0%">
                  <c:v>1.5734763916593366E-3</c:v>
                </c:pt>
                <c:pt idx="8" formatCode="0.0%">
                  <c:v>4.3611314162526503E-3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0B-4EFA-8931-21BAB8FED9A5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PS_AGS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  <c:pt idx="2" formatCode="0.0%">
                  <c:v>6.7894886821206028E-3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730B-4EFA-8931-21BAB8FED9A5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NORMAL!$AB$855:$AJ$855</c:f>
              <c:numCache>
                <c:formatCode>General</c:formatCode>
                <c:ptCount val="9"/>
                <c:pt idx="2" formatCode="0.0%">
                  <c:v>2.0442803513684295E-3</c:v>
                </c:pt>
                <c:pt idx="4" formatCode="0.0%">
                  <c:v>2.0145453644394337E-2</c:v>
                </c:pt>
                <c:pt idx="6" formatCode="0.0%">
                  <c:v>8.400133807441184E-3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730B-4EFA-8931-21BAB8FED9A5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  <c:pt idx="2" formatCode="0.0%">
                  <c:v>2.5051726487678571E-2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730B-4EFA-8931-21BAB8FED9A5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NORMAL!$AB$859:$AJ$859</c:f>
              <c:numCache>
                <c:formatCode>General</c:formatCode>
                <c:ptCount val="9"/>
                <c:pt idx="2" formatCode="0.0%">
                  <c:v>2.3911885322067086E-3</c:v>
                </c:pt>
                <c:pt idx="8" formatCode="0.0%">
                  <c:v>2.76287586881915E-3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730B-4EFA-8931-21BAB8FED9A5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NORMAL!$AB$861:$AJ$861</c:f>
              <c:numCache>
                <c:formatCode>General</c:formatCode>
                <c:ptCount val="9"/>
                <c:pt idx="2" formatCode="0.0%">
                  <c:v>3.877937878656475E-3</c:v>
                </c:pt>
                <c:pt idx="4" formatCode="0.0%">
                  <c:v>3.9398857680918824E-3</c:v>
                </c:pt>
                <c:pt idx="8" formatCode="0.0%">
                  <c:v>1.8336575272880457E-3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730B-4EFA-8931-21BAB8FED9A5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InjPerformance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NORMAL!$AB$863:$AH$863</c:f>
              <c:numCache>
                <c:formatCode>General</c:formatCode>
                <c:ptCount val="7"/>
                <c:pt idx="2" formatCode="0.0%">
                  <c:v>1.4248014570143598E-3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730B-4EFA-8931-21BAB8FED9A5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LinacRf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NORMAL!$AB$865:$AJ$865</c:f>
              <c:numCache>
                <c:formatCode>General</c:formatCode>
                <c:ptCount val="9"/>
                <c:pt idx="4" formatCode="0.0%">
                  <c:v>1.8671093875831657E-2</c:v>
                </c:pt>
                <c:pt idx="6" formatCode="0.0%">
                  <c:v>5.9098286521378236E-3</c:v>
                </c:pt>
                <c:pt idx="8" formatCode="0.0%">
                  <c:v>2.3292406427713012E-3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730B-4EFA-8931-21BAB8FED9A5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LinacTankQ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NORMAL!$AB$867:$AJ$867</c:f>
              <c:numCache>
                <c:formatCode>General</c:formatCode>
                <c:ptCount val="9"/>
                <c:pt idx="4" formatCode="0.0%">
                  <c:v>4.6832604413167651E-3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730B-4EFA-8931-21BAB8FED9A5}"/>
            </c:ext>
          </c:extLst>
        </c:ser>
        <c:ser>
          <c:idx val="8"/>
          <c:order val="12"/>
          <c:tx>
            <c:strRef>
              <c:f>NORMAL!$AB$872</c:f>
              <c:strCache>
                <c:ptCount val="1"/>
                <c:pt idx="0">
                  <c:v>CntrlsHdRHIC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NORMAL!$AB$873:$AJ$873</c:f>
              <c:numCache>
                <c:formatCode>General</c:formatCode>
                <c:ptCount val="9"/>
                <c:pt idx="6" formatCode="0.0%">
                  <c:v>4.6708708634296842E-3</c:v>
                </c:pt>
                <c:pt idx="8" formatCode="0.0%">
                  <c:v>7.805434068861276E-3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730B-4EFA-8931-21BAB8FED9A5}"/>
            </c:ext>
          </c:extLst>
        </c:ser>
        <c:ser>
          <c:idx val="12"/>
          <c:order val="13"/>
          <c:tx>
            <c:strRef>
              <c:f>NORMAL!$AB$868</c:f>
              <c:strCache>
                <c:ptCount val="1"/>
                <c:pt idx="0">
                  <c:v>QuenchProtect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NORMAL!$AB$869:$AJ$869</c:f>
              <c:numCache>
                <c:formatCode>General</c:formatCode>
                <c:ptCount val="9"/>
                <c:pt idx="4" formatCode="0.0%">
                  <c:v>7.5824216668938117E-3</c:v>
                </c:pt>
                <c:pt idx="6" formatCode="0.0%">
                  <c:v>4.9558311548325564E-3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730B-4EFA-8931-21BAB8FED9A5}"/>
            </c:ext>
          </c:extLst>
        </c:ser>
        <c:ser>
          <c:idx val="2"/>
          <c:order val="14"/>
          <c:tx>
            <c:strRef>
              <c:f>NORMAL!$AB$870</c:f>
              <c:strCache>
                <c:ptCount val="1"/>
                <c:pt idx="0">
                  <c:v>QLI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NORMAL!$AB$871:$AJ$871</c:f>
              <c:numCache>
                <c:formatCode>General</c:formatCode>
                <c:ptCount val="9"/>
                <c:pt idx="4" formatCode="0.0%">
                  <c:v>1.5858659695464181E-3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730B-4EFA-8931-21BAB8FED9A5}"/>
            </c:ext>
          </c:extLst>
        </c:ser>
        <c:ser>
          <c:idx val="9"/>
          <c:order val="15"/>
          <c:tx>
            <c:strRef>
              <c:f>NORMAL!$AB$878</c:f>
              <c:strCache>
                <c:ptCount val="1"/>
                <c:pt idx="0">
                  <c:v>PPS_Booster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NORMAL!$AB$879:$AJ$879</c:f>
              <c:numCache>
                <c:formatCode>General</c:formatCode>
                <c:ptCount val="9"/>
                <c:pt idx="8" formatCode="0.0%">
                  <c:v>1.5115285022239296E-3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730B-4EFA-8931-21BAB8FED9A5}"/>
            </c:ext>
          </c:extLst>
        </c:ser>
        <c:ser>
          <c:idx val="10"/>
          <c:order val="16"/>
          <c:tx>
            <c:strRef>
              <c:f>NORMAL!$AB$874</c:f>
              <c:strCache>
                <c:ptCount val="1"/>
                <c:pt idx="0">
                  <c:v>VacRHIC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NORMAL!$AB$875:$AJ$875</c:f>
              <c:numCache>
                <c:formatCode>General</c:formatCode>
                <c:ptCount val="9"/>
                <c:pt idx="6" formatCode="0.0%">
                  <c:v>2.7133175572708244E-3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0-730B-4EFA-8931-21BAB8FED9A5}"/>
            </c:ext>
          </c:extLst>
        </c:ser>
        <c:ser>
          <c:idx val="14"/>
          <c:order val="17"/>
          <c:tx>
            <c:strRef>
              <c:f>NORMAL!$AB$876</c:f>
              <c:strCache>
                <c:ptCount val="1"/>
                <c:pt idx="0">
                  <c:v>Weather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NORMAL!$AB$877:$AJ$877</c:f>
              <c:numCache>
                <c:formatCode>General</c:formatCode>
                <c:ptCount val="9"/>
                <c:pt idx="6" formatCode="0.0%">
                  <c:v>4.7947666423004982E-3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1-730B-4EFA-8931-21BAB8FED9A5}"/>
            </c:ext>
          </c:extLst>
        </c:ser>
        <c:ser>
          <c:idx val="19"/>
          <c:order val="19"/>
          <c:tx>
            <c:strRef>
              <c:f>NORMAL!$AB$880</c:f>
              <c:strCache>
                <c:ptCount val="1"/>
                <c:pt idx="0">
                  <c:v>InstRHIC</c:v>
                </c:pt>
              </c:strCache>
            </c:strRef>
          </c:tx>
          <c:invertIfNegative val="0"/>
          <c:val>
            <c:numRef>
              <c:f>NORMAL!$AB$881:$AJ$881</c:f>
              <c:numCache>
                <c:formatCode>General</c:formatCode>
                <c:ptCount val="9"/>
                <c:pt idx="8" formatCode="0.0%">
                  <c:v>2.0690595071425921E-3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30B-4EFA-8931-21BAB8FED9A5}"/>
            </c:ext>
          </c:extLst>
        </c:ser>
        <c:ser>
          <c:idx val="20"/>
          <c:order val="20"/>
          <c:tx>
            <c:strRef>
              <c:f>NORMAL!$AB$884</c:f>
              <c:strCache>
                <c:ptCount val="1"/>
                <c:pt idx="0">
                  <c:v>ElecRHIC</c:v>
                </c:pt>
              </c:strCache>
            </c:strRef>
          </c:tx>
          <c:invertIfNegative val="0"/>
          <c:val>
            <c:numRef>
              <c:f>NORMAL!$AB$885:$AJ$885</c:f>
              <c:numCache>
                <c:formatCode>General</c:formatCode>
                <c:ptCount val="9"/>
                <c:pt idx="8" formatCode="0.0%">
                  <c:v>1.0444414158809612E-2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730B-4EFA-8931-21BAB8FED9A5}"/>
            </c:ext>
          </c:extLst>
        </c:ser>
        <c:ser>
          <c:idx val="21"/>
          <c:order val="21"/>
          <c:tx>
            <c:strRef>
              <c:f>NORMAL!$AB$886</c:f>
              <c:strCache>
                <c:ptCount val="1"/>
                <c:pt idx="0">
                  <c:v>QLI</c:v>
                </c:pt>
              </c:strCache>
            </c:strRef>
          </c:tx>
          <c:invertIfNegative val="0"/>
          <c:val>
            <c:numRef>
              <c:f>NORMAL!$AB$887:$AJ$887</c:f>
              <c:numCache>
                <c:formatCode>General</c:formatCode>
                <c:ptCount val="9"/>
                <c:pt idx="8" formatCode="0.0%">
                  <c:v>5.104506089477533E-3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30B-4EFA-8931-21BAB8FED9A5}"/>
            </c:ext>
          </c:extLst>
        </c:ser>
        <c:ser>
          <c:idx val="22"/>
          <c:order val="22"/>
          <c:tx>
            <c:strRef>
              <c:f>NORMAL!$AB$888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val>
            <c:numRef>
              <c:f>NORMAL!$AB$889:$AJ$889</c:f>
              <c:numCache>
                <c:formatCode>General</c:formatCode>
                <c:ptCount val="9"/>
                <c:pt idx="0" formatCode="0.0%">
                  <c:v>4.1381190142851841E-3</c:v>
                </c:pt>
                <c:pt idx="2" formatCode="0.0%">
                  <c:v>8.3010171843445318E-4</c:v>
                </c:pt>
                <c:pt idx="4" formatCode="0.0%">
                  <c:v>2.7504862909320691E-3</c:v>
                </c:pt>
                <c:pt idx="6" formatCode="0.0%">
                  <c:v>3.1717319390928366E-3</c:v>
                </c:pt>
                <c:pt idx="8" formatCode="0.0%">
                  <c:v>4.683260441316766E-3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730B-4EFA-8931-21BAB8FED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18"/>
                <c:order val="18"/>
                <c:tx>
                  <c:strRef>
                    <c:extLst>
                      <c:ext uri="{02D57815-91ED-43cb-92C2-25804820EDAC}">
                        <c15:formulaRef>
                          <c15:sqref>NORMAL!$AB$882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tx2">
                      <a:lumMod val="75000"/>
                    </a:schemeClr>
                  </a:solidFill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NORMAL!$AB$883:$AJ$883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 formatCode="0.0%">
                        <c:v>4.1381190142851841E-3</c:v>
                      </c:pt>
                      <c:pt idx="2" formatCode="0.0%">
                        <c:v>8.3010171843445318E-4</c:v>
                      </c:pt>
                      <c:pt idx="4" formatCode="0.0%">
                        <c:v>2.7504862909320691E-3</c:v>
                      </c:pt>
                      <c:pt idx="6" formatCode="0.0%">
                        <c:v>3.1717319390928366E-3</c:v>
                      </c:pt>
                      <c:pt idx="8" formatCode="0.0%">
                        <c:v>4.683260441316766E-3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6-730B-4EFA-8931-21BAB8FED9A5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JUNE 2024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4580046932919549E-2"/>
          <c:y val="9.9655239851725294E-2"/>
          <c:w val="0.89360944785143293"/>
          <c:h val="0.7394000898149638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NORMAL!$BB$845:$BH$845</c:f>
              <c:numCache>
                <c:formatCode>General</c:formatCode>
                <c:ptCount val="7"/>
                <c:pt idx="0" formatCode="0.0%">
                  <c:v>3.1190648981671634E-3</c:v>
                </c:pt>
                <c:pt idx="2" formatCode="0.00%">
                  <c:v>1.5224742522736747E-2</c:v>
                </c:pt>
                <c:pt idx="4" formatCode="0.00%">
                  <c:v>1.38505010577027E-2</c:v>
                </c:pt>
                <c:pt idx="6" formatCode="0.00%">
                  <c:v>6.5932708490959342E-3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71-4EE1-9E40-447E9FDF620F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PS_AGS</c:v>
                </c:pt>
              </c:strCache>
            </c:strRef>
          </c:tx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NORMAL!$BB$847:$BH$847</c:f>
              <c:numCache>
                <c:formatCode>General</c:formatCode>
                <c:ptCount val="7"/>
                <c:pt idx="0" formatCode="0.0%">
                  <c:v>2.8426725136266078E-2</c:v>
                </c:pt>
                <c:pt idx="6" formatCode="0.00%">
                  <c:v>3.0573012368173185E-3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71-4EE1-9E40-447E9FDF620F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ACG_RHIC</c:v>
                </c:pt>
              </c:strCache>
            </c:strRef>
          </c:tx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NORMAL!$BB$849:$BH$849</c:f>
              <c:numCache>
                <c:formatCode>General</c:formatCode>
                <c:ptCount val="7"/>
                <c:pt idx="0" formatCode="0.0%">
                  <c:v>2.6712783533807882E-3</c:v>
                </c:pt>
                <c:pt idx="6" formatCode="0.00%">
                  <c:v>2.7484829300680946E-3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71-4EE1-9E40-447E9FDF620F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LinacRf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  <c:extLst xmlns:c15="http://schemas.microsoft.com/office/drawing/2012/chart"/>
            </c:strRef>
          </c:cat>
          <c:val>
            <c:numRef>
              <c:f>NORMAL!$BB$851:$BH$851</c:f>
              <c:numCache>
                <c:formatCode>General</c:formatCode>
                <c:ptCount val="7"/>
                <c:pt idx="0" formatCode="0.0%">
                  <c:v>6.5160662724086296E-3</c:v>
                </c:pt>
                <c:pt idx="6" formatCode="0.0%">
                  <c:v>4.2925744638142149E-3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0F71-4EE1-9E40-447E9FDF620F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CryoAGS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NORMAL!$BB$853:$BH$853</c:f>
              <c:numCache>
                <c:formatCode>General</c:formatCode>
                <c:ptCount val="7"/>
                <c:pt idx="0" formatCode="0.0%">
                  <c:v>4.3852199558389818E-3</c:v>
                </c:pt>
                <c:pt idx="6" formatCode="0.00%">
                  <c:v>1.5595324490835817E-3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71-4EE1-9E40-447E9FDF620F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NORMAL!$BB$855:$BH$855</c:f>
              <c:numCache>
                <c:formatCode>General</c:formatCode>
                <c:ptCount val="7"/>
                <c:pt idx="0" formatCode="0.0%">
                  <c:v>5.7903432515479516E-3</c:v>
                </c:pt>
                <c:pt idx="2" formatCode="0.00%">
                  <c:v>1.2924046137455028E-2</c:v>
                </c:pt>
                <c:pt idx="4" formatCode="0.00%">
                  <c:v>7.8903077374426756E-3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F71-4EE1-9E40-447E9FDF620F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InstAGS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NORMAL!$BB$857:$BH$857</c:f>
              <c:numCache>
                <c:formatCode>General</c:formatCode>
                <c:ptCount val="7"/>
                <c:pt idx="0" formatCode="0.0%">
                  <c:v>6.1300433889720984E-3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0F71-4EE1-9E40-447E9FDF620F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  <c:extLst xmlns:c15="http://schemas.microsoft.com/office/drawing/2012/chart"/>
            </c:strRef>
          </c:cat>
          <c:val>
            <c:numRef>
              <c:f>NORMAL!$BB$859:$BH$859</c:f>
              <c:numCache>
                <c:formatCode>General</c:formatCode>
                <c:ptCount val="7"/>
                <c:pt idx="0" formatCode="0.0%">
                  <c:v>5.5432886061485727E-3</c:v>
                </c:pt>
                <c:pt idx="2" formatCode="0.00%">
                  <c:v>8.6005898429658886E-3</c:v>
                </c:pt>
                <c:pt idx="4" formatCode="0.00%">
                  <c:v>4.10728347976468E-3</c:v>
                </c:pt>
                <c:pt idx="6" formatCode="0.00%">
                  <c:v>3.5822923582909992E-3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0F71-4EE1-9E40-447E9FDF620F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Rf_RHIC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  <c:extLst xmlns:c15="http://schemas.microsoft.com/office/drawing/2012/chart"/>
            </c:strRef>
          </c:cat>
          <c:val>
            <c:numRef>
              <c:f>NORMAL!$BB$861:$BH$861</c:f>
              <c:numCache>
                <c:formatCode>General</c:formatCode>
                <c:ptCount val="7"/>
                <c:pt idx="2" formatCode="0.00%">
                  <c:v>2.3161373006191808E-3</c:v>
                </c:pt>
                <c:pt idx="4" formatCode="0.00%">
                  <c:v>8.4461806895912792E-3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0F71-4EE1-9E40-447E9FDF620F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  <c:extLst xmlns:c15="http://schemas.microsoft.com/office/drawing/2012/chart"/>
            </c:strRef>
          </c:cat>
          <c:val>
            <c:numRef>
              <c:f>NORMAL!$BB$863:$BJ$863</c:f>
              <c:numCache>
                <c:formatCode>General</c:formatCode>
                <c:ptCount val="9"/>
                <c:pt idx="2" formatCode="0.00%">
                  <c:v>1.369609190432809E-2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0F71-4EE1-9E40-447E9FDF620F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QuenchProtect</c:v>
                </c:pt>
              </c:strCache>
              <c:extLst xmlns:c15="http://schemas.microsoft.com/office/drawing/2012/chart"/>
            </c:strRef>
          </c:tx>
          <c:invertIfNegative val="0"/>
          <c:val>
            <c:numRef>
              <c:f>NORMAL!$BB$865:$BH$865</c:f>
              <c:numCache>
                <c:formatCode>General</c:formatCode>
                <c:ptCount val="7"/>
                <c:pt idx="2" formatCode="0.00%">
                  <c:v>6.0991615582971764E-3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0F71-4EE1-9E40-447E9FDF620F}"/>
            </c:ext>
          </c:extLst>
        </c:ser>
        <c:ser>
          <c:idx val="4"/>
          <c:order val="11"/>
          <c:tx>
            <c:strRef>
              <c:f>NORMAL!$BB$868</c:f>
              <c:strCache>
                <c:ptCount val="1"/>
                <c:pt idx="0">
                  <c:v>PS_Experiment</c:v>
                </c:pt>
              </c:strCache>
            </c:strRef>
          </c:tx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  <c:extLst xmlns:c15="http://schemas.microsoft.com/office/drawing/2012/chart"/>
            </c:strRef>
          </c:cat>
          <c:val>
            <c:numRef>
              <c:f>NORMAL!$BB$869:$BJ$869</c:f>
              <c:numCache>
                <c:formatCode>General</c:formatCode>
                <c:ptCount val="9"/>
                <c:pt idx="4" formatCode="0.00%">
                  <c:v>1.6521779411083489E-3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0F71-4EE1-9E40-447E9FDF620F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Weather</c:v>
                </c:pt>
              </c:strCache>
            </c:strRef>
          </c:tx>
          <c:invertIfNegative val="0"/>
          <c:val>
            <c:numRef>
              <c:f>NORMAL!$BB$867:$BJ$867</c:f>
              <c:numCache>
                <c:formatCode>General</c:formatCode>
                <c:ptCount val="9"/>
                <c:pt idx="2" formatCode="0.00%">
                  <c:v>3.3506786282290813E-3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F71-4EE1-9E40-447E9FDF620F}"/>
            </c:ext>
          </c:extLst>
        </c:ser>
        <c:ser>
          <c:idx val="14"/>
          <c:order val="14"/>
          <c:tx>
            <c:strRef>
              <c:f>NORMAL!$BB$870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val>
            <c:numRef>
              <c:f>NORMAL!$BB$871:$BJ$871</c:f>
              <c:numCache>
                <c:formatCode>General</c:formatCode>
                <c:ptCount val="9"/>
                <c:pt idx="4" formatCode="0.00%">
                  <c:v>2.5168692000061763E-3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F71-4EE1-9E40-447E9FDF620F}"/>
            </c:ext>
          </c:extLst>
        </c:ser>
        <c:ser>
          <c:idx val="15"/>
          <c:order val="15"/>
          <c:tx>
            <c:strRef>
              <c:f>NORMAL!$BB$872</c:f>
              <c:strCache>
                <c:ptCount val="1"/>
                <c:pt idx="0">
                  <c:v>ElecRHIC</c:v>
                </c:pt>
              </c:strCache>
            </c:strRef>
          </c:tx>
          <c:invertIfNegative val="0"/>
          <c:val>
            <c:numRef>
              <c:f>NORMAL!$BB$873:$BJ$873</c:f>
              <c:numCache>
                <c:formatCode>General</c:formatCode>
                <c:ptCount val="9"/>
                <c:pt idx="4" formatCode="0.00%">
                  <c:v>2.856569337430323E-3</c:v>
                </c:pt>
                <c:pt idx="6" formatCode="0.0%">
                  <c:v>1.1812300233157822E-2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F71-4EE1-9E40-447E9FDF620F}"/>
            </c:ext>
          </c:extLst>
        </c:ser>
        <c:ser>
          <c:idx val="16"/>
          <c:order val="16"/>
          <c:tx>
            <c:strRef>
              <c:f>NORMAL!$BB$874</c:f>
              <c:strCache>
                <c:ptCount val="1"/>
                <c:pt idx="0">
                  <c:v>QLI</c:v>
                </c:pt>
              </c:strCache>
            </c:strRef>
          </c:tx>
          <c:invertIfNegative val="0"/>
          <c:val>
            <c:numRef>
              <c:f>NORMAL!$BB$875:$BJ$875</c:f>
              <c:numCache>
                <c:formatCode>General</c:formatCode>
                <c:ptCount val="9"/>
                <c:pt idx="4" formatCode="0.0%">
                  <c:v>1.6521779411083489E-3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F71-4EE1-9E40-447E9FDF620F}"/>
            </c:ext>
          </c:extLst>
        </c:ser>
        <c:ser>
          <c:idx val="18"/>
          <c:order val="17"/>
          <c:tx>
            <c:strRef>
              <c:f>NORMAL!$BB$876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val>
            <c:numRef>
              <c:f>NORMAL!$BB$877:$BH$877</c:f>
              <c:numCache>
                <c:formatCode>General</c:formatCode>
                <c:ptCount val="7"/>
                <c:pt idx="6" formatCode="0.0%">
                  <c:v>2.4087827926439482E-3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F71-4EE1-9E40-447E9FDF620F}"/>
            </c:ext>
          </c:extLst>
        </c:ser>
        <c:ser>
          <c:idx val="19"/>
          <c:order val="18"/>
          <c:tx>
            <c:strRef>
              <c:f>NORMAL!$BB$878</c:f>
              <c:strCache>
                <c:ptCount val="1"/>
                <c:pt idx="0">
                  <c:v>InjPerformance</c:v>
                </c:pt>
              </c:strCache>
            </c:strRef>
          </c:tx>
          <c:invertIfNegative val="0"/>
          <c:val>
            <c:numRef>
              <c:f>NORMAL!$BB$879:$BH$879</c:f>
              <c:numCache>
                <c:formatCode>General</c:formatCode>
                <c:ptCount val="7"/>
                <c:pt idx="6" formatCode="0.00%">
                  <c:v>1.8992325865077281E-3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F71-4EE1-9E40-447E9FDF620F}"/>
            </c:ext>
          </c:extLst>
        </c:ser>
        <c:ser>
          <c:idx val="17"/>
          <c:order val="19"/>
          <c:tx>
            <c:strRef>
              <c:f>NORMAL!$BB$880</c:f>
              <c:strCache>
                <c:ptCount val="1"/>
                <c:pt idx="0">
                  <c:v>sum&lt;1hr</c:v>
                </c:pt>
              </c:strCache>
            </c:strRef>
          </c:tx>
          <c:invertIfNegative val="0"/>
          <c:val>
            <c:numRef>
              <c:f>NORMAL!$BB$881:$BH$881</c:f>
              <c:numCache>
                <c:formatCode>General</c:formatCode>
                <c:ptCount val="7"/>
                <c:pt idx="0" formatCode="0.0%">
                  <c:v>3.2425922208668525E-3</c:v>
                </c:pt>
                <c:pt idx="2" formatCode="0.0%">
                  <c:v>1.0160122292049472E-2</c:v>
                </c:pt>
                <c:pt idx="4" formatCode="0.0%">
                  <c:v>3.8756697497027621E-3</c:v>
                </c:pt>
                <c:pt idx="6" formatCode="0.0%">
                  <c:v>4.6631564319132837E-3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F71-4EE1-9E40-447E9FDF62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3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NORMAL!$BB$880</c15:sqref>
                        </c15:formulaRef>
                      </c:ext>
                    </c:extLst>
                    <c:strCache>
                      <c:ptCount val="1"/>
                      <c:pt idx="0">
                        <c:v>sum&lt;1hr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dPt>
                  <c:idx val="2"/>
                  <c:invertIfNegative val="0"/>
                  <c:bubble3D val="0"/>
                  <c:spPr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c:spPr>
                  <c:extLst>
                    <c:ext xmlns:c16="http://schemas.microsoft.com/office/drawing/2014/chart" uri="{C3380CC4-5D6E-409C-BE32-E72D297353CC}">
                      <c16:uniqueId val="{00000014-0F71-4EE1-9E40-447E9FDF620F}"/>
                    </c:ext>
                  </c:extLst>
                </c:dPt>
                <c:val>
                  <c:numRef>
                    <c:extLst>
                      <c:ext uri="{02D57815-91ED-43cb-92C2-25804820EDAC}">
                        <c15:formulaRef>
                          <c15:sqref>NORMAL!$BB$881:$BH$881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 formatCode="0.0%">
                        <c:v>3.2425922208668525E-3</c:v>
                      </c:pt>
                      <c:pt idx="2" formatCode="0.0%">
                        <c:v>1.0160122292049472E-2</c:v>
                      </c:pt>
                      <c:pt idx="4" formatCode="0.0%">
                        <c:v>3.8756697497027621E-3</c:v>
                      </c:pt>
                      <c:pt idx="6" formatCode="0.0%">
                        <c:v>4.6631564319132837E-3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5-0F71-4EE1-9E40-447E9FDF620F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46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solidFill>
            <a:schemeClr val="bg1"/>
          </a:solidFill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chemeClr val="bg1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July 2024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3182528807588128E-2"/>
          <c:y val="9.3955465305874716E-2"/>
          <c:w val="0.90577676276383412"/>
          <c:h val="0.7356796868764499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NORMAL!$B$843:$H$843</c:f>
              <c:strCache>
                <c:ptCount val="7"/>
                <c:pt idx="0">
                  <c:v>07/02/24/2 to 07/09/24/1</c:v>
                </c:pt>
                <c:pt idx="2">
                  <c:v>07/09/24/2 to 07/16/24/1</c:v>
                </c:pt>
                <c:pt idx="4">
                  <c:v>07/16/24/2 to 07/23/24/1</c:v>
                </c:pt>
                <c:pt idx="6">
                  <c:v>07/23/24/2 to 07/30/24/1</c:v>
                </c:pt>
              </c:strCache>
              <c:extLst/>
            </c:strRef>
          </c:cat>
          <c:val>
            <c:numRef>
              <c:f>NORMAL!$B$845:$H$845</c:f>
              <c:numCache>
                <c:formatCode>General</c:formatCode>
                <c:ptCount val="7"/>
                <c:pt idx="0" formatCode="0.00%">
                  <c:v>2.4206687873380402E-3</c:v>
                </c:pt>
                <c:pt idx="2" formatCode="0.00%">
                  <c:v>2.0203274109705949E-2</c:v>
                </c:pt>
                <c:pt idx="4" formatCode="0.0%">
                  <c:v>8.3947552176274337E-3</c:v>
                </c:pt>
                <c:pt idx="6" formatCode="0.0%">
                  <c:v>1.6603305143921172E-3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0F3-4417-96C2-88410881AF88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NORMAL!$B$843:$H$843</c:f>
              <c:strCache>
                <c:ptCount val="7"/>
                <c:pt idx="0">
                  <c:v>07/02/24/2 to 07/09/24/1</c:v>
                </c:pt>
                <c:pt idx="2">
                  <c:v>07/09/24/2 to 07/16/24/1</c:v>
                </c:pt>
                <c:pt idx="4">
                  <c:v>07/16/24/2 to 07/23/24/1</c:v>
                </c:pt>
                <c:pt idx="6">
                  <c:v>07/23/24/2 to 07/30/24/1</c:v>
                </c:pt>
              </c:strCache>
              <c:extLst/>
            </c:strRef>
          </c:cat>
          <c:val>
            <c:numRef>
              <c:f>NORMAL!$B$847:$H$847</c:f>
              <c:numCache>
                <c:formatCode>General</c:formatCode>
                <c:ptCount val="7"/>
                <c:pt idx="2" formatCode="0.00%">
                  <c:v>9.0775079525176501E-3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20F3-4417-96C2-88410881AF88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NORMAL!$B$843:$H$843</c:f>
              <c:strCache>
                <c:ptCount val="7"/>
                <c:pt idx="0">
                  <c:v>07/02/24/2 to 07/09/24/1</c:v>
                </c:pt>
                <c:pt idx="2">
                  <c:v>07/09/24/2 to 07/16/24/1</c:v>
                </c:pt>
                <c:pt idx="4">
                  <c:v>07/16/24/2 to 07/23/24/1</c:v>
                </c:pt>
                <c:pt idx="6">
                  <c:v>07/23/24/2 to 07/30/24/1</c:v>
                </c:pt>
              </c:strCache>
              <c:extLst/>
            </c:strRef>
          </c:cat>
          <c:val>
            <c:numRef>
              <c:f>NORMAL!$B$849:$H$849</c:f>
              <c:numCache>
                <c:formatCode>General</c:formatCode>
                <c:ptCount val="7"/>
                <c:pt idx="0" formatCode="0.00%">
                  <c:v>1.9396384513926603E-3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20F3-4417-96C2-88410881AF88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ElecRHIC (power dip)</c:v>
                </c:pt>
              </c:strCache>
            </c:strRef>
          </c:tx>
          <c:invertIfNegative val="0"/>
          <c:cat>
            <c:strRef>
              <c:f>NORMAL!$B$843:$H$843</c:f>
              <c:strCache>
                <c:ptCount val="7"/>
                <c:pt idx="0">
                  <c:v>07/02/24/2 to 07/09/24/1</c:v>
                </c:pt>
                <c:pt idx="2">
                  <c:v>07/09/24/2 to 07/16/24/1</c:v>
                </c:pt>
                <c:pt idx="4">
                  <c:v>07/16/24/2 to 07/23/24/1</c:v>
                </c:pt>
                <c:pt idx="6">
                  <c:v>07/23/24/2 to 07/30/24/1</c:v>
                </c:pt>
              </c:strCache>
              <c:extLst/>
            </c:strRef>
          </c:cat>
          <c:val>
            <c:numRef>
              <c:f>NORMAL!$B$851:$H$851</c:f>
              <c:numCache>
                <c:formatCode>General</c:formatCode>
                <c:ptCount val="7"/>
                <c:pt idx="2" formatCode="0.00%">
                  <c:v>4.763752036620373E-3</c:v>
                </c:pt>
                <c:pt idx="6" formatCode="0.0%">
                  <c:v>7.2464892544029788E-3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20F3-4417-96C2-88410881AF88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CryoRHIC</c:v>
                </c:pt>
              </c:strCache>
            </c:strRef>
          </c:tx>
          <c:invertIfNegative val="0"/>
          <c:cat>
            <c:strRef>
              <c:f>NORMAL!$B$843:$H$843</c:f>
              <c:strCache>
                <c:ptCount val="7"/>
                <c:pt idx="0">
                  <c:v>07/02/24/2 to 07/09/24/1</c:v>
                </c:pt>
                <c:pt idx="2">
                  <c:v>07/09/24/2 to 07/16/24/1</c:v>
                </c:pt>
                <c:pt idx="4">
                  <c:v>07/16/24/2 to 07/23/24/1</c:v>
                </c:pt>
                <c:pt idx="6">
                  <c:v>07/23/24/2 to 07/30/24/1</c:v>
                </c:pt>
              </c:strCache>
              <c:extLst/>
            </c:strRef>
          </c:cat>
          <c:val>
            <c:numRef>
              <c:f>NORMAL!$B$853:$H$853</c:f>
              <c:numCache>
                <c:formatCode>General</c:formatCode>
                <c:ptCount val="7"/>
                <c:pt idx="0" formatCode="0.00%">
                  <c:v>2.0560167584762198E-2</c:v>
                </c:pt>
                <c:pt idx="2" formatCode="0.00%">
                  <c:v>2.2189463883932033E-3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20F3-4417-96C2-88410881AF88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InstRHIC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NORMAL!$B$843:$H$843</c:f>
              <c:strCache>
                <c:ptCount val="7"/>
                <c:pt idx="0">
                  <c:v>07/02/24/2 to 07/09/24/1</c:v>
                </c:pt>
                <c:pt idx="2">
                  <c:v>07/09/24/2 to 07/16/24/1</c:v>
                </c:pt>
                <c:pt idx="4">
                  <c:v>07/16/24/2 to 07/23/24/1</c:v>
                </c:pt>
                <c:pt idx="6">
                  <c:v>07/23/24/2 to 07/30/24/1</c:v>
                </c:pt>
              </c:strCache>
              <c:extLst/>
            </c:strRef>
          </c:cat>
          <c:val>
            <c:numRef>
              <c:f>NORMAL!$B$855:$H$855</c:f>
              <c:numCache>
                <c:formatCode>General</c:formatCode>
                <c:ptCount val="7"/>
                <c:pt idx="0" formatCode="0.00%">
                  <c:v>6.5947707347350452E-3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20F3-4417-96C2-88410881AF88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ES&amp;FD_Exp (cooling)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NORMAL!$B$843:$H$843</c:f>
              <c:strCache>
                <c:ptCount val="7"/>
                <c:pt idx="0">
                  <c:v>07/02/24/2 to 07/09/24/1</c:v>
                </c:pt>
                <c:pt idx="2">
                  <c:v>07/09/24/2 to 07/16/24/1</c:v>
                </c:pt>
                <c:pt idx="4">
                  <c:v>07/16/24/2 to 07/23/24/1</c:v>
                </c:pt>
                <c:pt idx="6">
                  <c:v>07/23/24/2 to 07/30/24/1</c:v>
                </c:pt>
              </c:strCache>
              <c:extLst/>
            </c:strRef>
          </c:cat>
          <c:val>
            <c:numRef>
              <c:f>NORMAL!$B$857:$H$857</c:f>
              <c:numCache>
                <c:formatCode>General</c:formatCode>
                <c:ptCount val="7"/>
                <c:pt idx="0" formatCode="0.00%">
                  <c:v>4.3447901311195591E-3</c:v>
                </c:pt>
                <c:pt idx="2" formatCode="0.00%">
                  <c:v>9.3878501047404746E-3</c:v>
                </c:pt>
                <c:pt idx="4" formatCode="0.00%">
                  <c:v>1.103266351152145E-2</c:v>
                </c:pt>
                <c:pt idx="6" formatCode="0.00%">
                  <c:v>8.3947552176274337E-3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20F3-4417-96C2-88410881AF88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QLI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NORMAL!$B$843:$H$843</c:f>
              <c:strCache>
                <c:ptCount val="7"/>
                <c:pt idx="0">
                  <c:v>07/02/24/2 to 07/09/24/1</c:v>
                </c:pt>
                <c:pt idx="2">
                  <c:v>07/09/24/2 to 07/16/24/1</c:v>
                </c:pt>
                <c:pt idx="4">
                  <c:v>07/16/24/2 to 07/23/24/1</c:v>
                </c:pt>
                <c:pt idx="6">
                  <c:v>07/23/24/2 to 07/30/24/1</c:v>
                </c:pt>
              </c:strCache>
              <c:extLst/>
            </c:strRef>
          </c:cat>
          <c:val>
            <c:numRef>
              <c:f>NORMAL!$B$859:$H$859</c:f>
              <c:numCache>
                <c:formatCode>General</c:formatCode>
                <c:ptCount val="7"/>
                <c:pt idx="6" formatCode="0.00%">
                  <c:v>1.6758476220032586E-3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20F3-4417-96C2-88410881AF88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RadMonIntlk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NORMAL!$B$843:$H$843</c:f>
              <c:strCache>
                <c:ptCount val="7"/>
                <c:pt idx="0">
                  <c:v>07/02/24/2 to 07/09/24/1</c:v>
                </c:pt>
                <c:pt idx="2">
                  <c:v>07/09/24/2 to 07/16/24/1</c:v>
                </c:pt>
                <c:pt idx="4">
                  <c:v>07/16/24/2 to 07/23/24/1</c:v>
                </c:pt>
                <c:pt idx="6">
                  <c:v>07/23/24/2 to 07/30/24/1</c:v>
                </c:pt>
              </c:strCache>
              <c:extLst/>
            </c:strRef>
          </c:cat>
          <c:val>
            <c:numRef>
              <c:f>NORMAL!$B$861:$H$861</c:f>
              <c:numCache>
                <c:formatCode>General</c:formatCode>
                <c:ptCount val="7"/>
                <c:pt idx="0" formatCode="0.00%">
                  <c:v>3.9723795484521672E-3</c:v>
                </c:pt>
                <c:pt idx="2" formatCode="0.00%">
                  <c:v>1.5827449763364109E-3</c:v>
                </c:pt>
                <c:pt idx="4" formatCode="0.0%">
                  <c:v>3.212041275506246E-3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20F3-4417-96C2-88410881AF88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LinacRf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NORMAL!$B$843:$H$843</c:f>
              <c:strCache>
                <c:ptCount val="7"/>
                <c:pt idx="0">
                  <c:v>07/02/24/2 to 07/09/24/1</c:v>
                </c:pt>
                <c:pt idx="2">
                  <c:v>07/09/24/2 to 07/16/24/1</c:v>
                </c:pt>
                <c:pt idx="4">
                  <c:v>07/16/24/2 to 07/23/24/1</c:v>
                </c:pt>
                <c:pt idx="6">
                  <c:v>07/23/24/2 to 07/30/24/1</c:v>
                </c:pt>
              </c:strCache>
              <c:extLst/>
            </c:strRef>
          </c:cat>
          <c:val>
            <c:numRef>
              <c:f>NORMAL!$B$863:$H$863</c:f>
              <c:numCache>
                <c:formatCode>General</c:formatCode>
                <c:ptCount val="7"/>
                <c:pt idx="4" formatCode="0.0%">
                  <c:v>6.7809760260687402E-3</c:v>
                </c:pt>
                <c:pt idx="6" formatCode="0.0%">
                  <c:v>4.4068585615641238E-3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20F3-4417-96C2-88410881AF88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ESHQ (ODH response)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NORMAL!$B$843:$H$843</c:f>
              <c:strCache>
                <c:ptCount val="7"/>
                <c:pt idx="0">
                  <c:v>07/02/24/2 to 07/09/24/1</c:v>
                </c:pt>
                <c:pt idx="2">
                  <c:v>07/09/24/2 to 07/16/24/1</c:v>
                </c:pt>
                <c:pt idx="4">
                  <c:v>07/16/24/2 to 07/23/24/1</c:v>
                </c:pt>
                <c:pt idx="6">
                  <c:v>07/23/24/2 to 07/30/24/1</c:v>
                </c:pt>
              </c:strCache>
              <c:extLst/>
            </c:strRef>
          </c:cat>
          <c:val>
            <c:numRef>
              <c:f>NORMAL!$B$865:$H$865</c:f>
              <c:numCache>
                <c:formatCode>General</c:formatCode>
                <c:ptCount val="7"/>
                <c:pt idx="4" formatCode="0.0%">
                  <c:v>1.5517107611141283E-3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20F3-4417-96C2-88410881AF88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Weather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NORMAL!$B$843:$H$843</c:f>
              <c:strCache>
                <c:ptCount val="7"/>
                <c:pt idx="0">
                  <c:v>07/02/24/2 to 07/09/24/1</c:v>
                </c:pt>
                <c:pt idx="2">
                  <c:v>07/09/24/2 to 07/16/24/1</c:v>
                </c:pt>
                <c:pt idx="4">
                  <c:v>07/16/24/2 to 07/23/24/1</c:v>
                </c:pt>
                <c:pt idx="6">
                  <c:v>07/23/24/2 to 07/30/24/1</c:v>
                </c:pt>
              </c:strCache>
              <c:extLst/>
            </c:strRef>
          </c:cat>
          <c:val>
            <c:numRef>
              <c:f>NORMAL!$B$867:$H$867</c:f>
              <c:numCache>
                <c:formatCode>General</c:formatCode>
                <c:ptCount val="7"/>
                <c:pt idx="4" formatCode="0.00%">
                  <c:v>3.0103188765614086E-3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20F3-4417-96C2-88410881AF88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NORMAL!$B$843:$H$843</c:f>
              <c:strCache>
                <c:ptCount val="7"/>
                <c:pt idx="0">
                  <c:v>07/02/24/2 to 07/09/24/1</c:v>
                </c:pt>
                <c:pt idx="2">
                  <c:v>07/09/24/2 to 07/16/24/1</c:v>
                </c:pt>
                <c:pt idx="4">
                  <c:v>07/16/24/2 to 07/23/24/1</c:v>
                </c:pt>
                <c:pt idx="6">
                  <c:v>07/23/24/2 to 07/30/24/1</c:v>
                </c:pt>
              </c:strCache>
              <c:extLst/>
            </c:strRef>
          </c:cat>
          <c:val>
            <c:numRef>
              <c:f>NORMAL!$B$869:$H$869</c:f>
              <c:numCache>
                <c:formatCode>General</c:formatCode>
                <c:ptCount val="7"/>
                <c:pt idx="6" formatCode="0.00%">
                  <c:v>4.6861664985646673E-3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20F3-4417-96C2-88410881AF88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WaterRHIC (power dip)</c:v>
                </c:pt>
              </c:strCache>
            </c:strRef>
          </c:tx>
          <c:invertIfNegative val="0"/>
          <c:cat>
            <c:strLit>
              <c:ptCount val="9"/>
              <c:pt idx="0">
                <c:v>07/02/24/2 to 07/09/24/1</c:v>
              </c:pt>
              <c:pt idx="2">
                <c:v>07/09/24/2 to 07/16/24/1</c:v>
              </c:pt>
              <c:pt idx="4">
                <c:v>07/16/24/2 to 07/23/24/1</c:v>
              </c:pt>
              <c:pt idx="6">
                <c:v>07/23/24/2 to 07/30/24/1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NORMAL!$B$871:$H$871</c:f>
              <c:numCache>
                <c:formatCode>General</c:formatCode>
                <c:ptCount val="7"/>
                <c:pt idx="6" formatCode="0.00%">
                  <c:v>2.2189463883932033E-3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D-20F3-4417-96C2-88410881AF88}"/>
            </c:ext>
          </c:extLst>
        </c:ser>
        <c:ser>
          <c:idx val="15"/>
          <c:order val="15"/>
          <c:tx>
            <c:strRef>
              <c:f>NORMAL!$B$872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Lit>
              <c:ptCount val="9"/>
              <c:pt idx="0">
                <c:v>07/02/24/2 to 07/09/24/1</c:v>
              </c:pt>
              <c:pt idx="2">
                <c:v>07/09/24/2 to 07/16/24/1</c:v>
              </c:pt>
              <c:pt idx="4">
                <c:v>07/16/24/2 to 07/23/24/1</c:v>
              </c:pt>
              <c:pt idx="6">
                <c:v>07/23/24/2 to 07/30/24/1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NORMAL!$B$873:$H$873</c:f>
              <c:numCache>
                <c:formatCode>General</c:formatCode>
                <c:ptCount val="7"/>
                <c:pt idx="6" formatCode="0.00%">
                  <c:v>4.3913414539529828E-3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E-20F3-4417-96C2-88410881AF88}"/>
            </c:ext>
          </c:extLst>
        </c:ser>
        <c:ser>
          <c:idx val="16"/>
          <c:order val="16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7"/>
              <c:pt idx="0">
                <c:v>07/02/24/2 to 07/09/24/1</c:v>
              </c:pt>
              <c:pt idx="2">
                <c:v>07/09/24/2 to 07/16/24/1</c:v>
              </c:pt>
              <c:pt idx="4">
                <c:v>07/16/24/2 to 07/23/24/1</c:v>
              </c:pt>
              <c:pt idx="6">
                <c:v>07/23/24/2 to 07/30/24/1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NORMAL!$B$883:$H$883</c:f>
              <c:numCache>
                <c:formatCode>General</c:formatCode>
                <c:ptCount val="7"/>
                <c:pt idx="0" formatCode="0.00%">
                  <c:v>2.653425401505159E-3</c:v>
                </c:pt>
                <c:pt idx="2" formatCode="0.00%">
                  <c:v>5.477538986732873E-3</c:v>
                </c:pt>
                <c:pt idx="4" formatCode="0.0%">
                  <c:v>6.4085654434013492E-3</c:v>
                </c:pt>
                <c:pt idx="6" formatCode="0.0%">
                  <c:v>2.8085964776165722E-3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F-20F3-4417-96C2-88410881AF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9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NORMAL!$B$843:$H$843</c15:sqref>
                        </c15:formulaRef>
                      </c:ext>
                    </c:extLst>
                    <c:strCache>
                      <c:ptCount val="7"/>
                      <c:pt idx="0">
                        <c:v>07/02/24/2 to 07/09/24/1</c:v>
                      </c:pt>
                      <c:pt idx="2">
                        <c:v>07/09/24/2 to 07/16/24/1</c:v>
                      </c:pt>
                      <c:pt idx="4">
                        <c:v>07/16/24/2 to 07/23/24/1</c:v>
                      </c:pt>
                      <c:pt idx="6">
                        <c:v>07/23/24/2 to 07/30/24/1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NORMAL!$B$883:$H$883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 formatCode="0.00%">
                        <c:v>2.653425401505159E-3</c:v>
                      </c:pt>
                      <c:pt idx="2" formatCode="0.00%">
                        <c:v>5.477538986732873E-3</c:v>
                      </c:pt>
                      <c:pt idx="4" formatCode="0.0%">
                        <c:v>6.4085654434013492E-3</c:v>
                      </c:pt>
                      <c:pt idx="6" formatCode="0.0%">
                        <c:v>2.8085964776165722E-3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0-20F3-4417-96C2-88410881AF88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0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solidFill>
            <a:schemeClr val="bg1"/>
          </a:solidFill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chemeClr val="bg1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577521388873936E-4"/>
          <c:y val="0.30543594539129931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3EC8-4188-A04E-01CEB9C5D5E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3EC8-4188-A04E-01CEB9C5D5E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3EC8-4188-A04E-01CEB9C5D5E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3EC8-4188-A04E-01CEB9C5D5E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3EC8-4188-A04E-01CEB9C5D5E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3EC8-4188-A04E-01CEB9C5D5E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3EC8-4188-A04E-01CEB9C5D5E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3EC8-4188-A04E-01CEB9C5D5E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946694865829132"/>
                      <c:h val="5.495528112128311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EC8-4188-A04E-01CEB9C5D5ED}"/>
                </c:ext>
              </c:extLst>
            </c:dLbl>
            <c:dLbl>
              <c:idx val="1"/>
              <c:layout>
                <c:manualLayout>
                  <c:x val="-2.6358828844112166E-2"/>
                  <c:y val="-3.357117906472416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4984189" y="1261178"/>
                  <a:ext cx="1744742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0486"/>
                        <a:gd name="adj2" fmla="val 214645"/>
                      </a:avLst>
                    </a:prstGeom>
                  </c15:spPr>
                  <c15:layout>
                    <c:manualLayout>
                      <c:w val="0.1905904575598489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EC8-4188-A04E-01CEB9C5D5ED}"/>
                </c:ext>
              </c:extLst>
            </c:dLbl>
            <c:dLbl>
              <c:idx val="2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5985460" y="1571311"/>
                  <a:ext cx="2861906" cy="299719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1813"/>
                        <a:gd name="adj2" fmla="val 100484"/>
                      </a:avLst>
                    </a:prstGeom>
                  </c15:spPr>
                  <c15:layout>
                    <c:manualLayout>
                      <c:w val="0.31262597072077508"/>
                      <c:h val="5.452865064695008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EC8-4188-A04E-01CEB9C5D5ED}"/>
                </c:ext>
              </c:extLst>
            </c:dLbl>
            <c:dLbl>
              <c:idx val="3"/>
              <c:layout>
                <c:manualLayout>
                  <c:x val="8.0463905425243731E-2"/>
                  <c:y val="3.7964654256480414E-2"/>
                </c:manualLayout>
              </c:layout>
              <c:tx>
                <c:rich>
                  <a:bodyPr/>
                  <a:lstStyle/>
                  <a:p>
                    <a:fld id="{66BCA206-2F51-4AF8-BEC7-00FD40BA14F3}" type="CATEGORYNAME">
                      <a:rPr lang="en-US" sz="1400"/>
                      <a:pPr/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/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/>
                      <a:t>[PERCENTAGE]</a:t>
                    </a:fld>
                    <a:endParaRPr lang="en-US" sz="1400" baseline="0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81807323662286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EC8-4188-A04E-01CEB9C5D5E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637781423137201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EC8-4188-A04E-01CEB9C5D5E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3705365360013956"/>
                      <c:h val="5.04824835897361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EC8-4188-A04E-01CEB9C5D5ED}"/>
                </c:ext>
              </c:extLst>
            </c:dLbl>
            <c:dLbl>
              <c:idx val="6"/>
              <c:layout>
                <c:manualLayout>
                  <c:x val="-0.60133171895640669"/>
                  <c:y val="-2.9063450594553685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576975" y="5030608"/>
                  <a:ext cx="3050351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1904"/>
                        <a:gd name="adj2" fmla="val -365065"/>
                      </a:avLst>
                    </a:prstGeom>
                  </c15:spPr>
                  <c15:layout>
                    <c:manualLayout>
                      <c:w val="0.3332112428011463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EC8-4188-A04E-01CEB9C5D5ED}"/>
                </c:ext>
              </c:extLst>
            </c:dLbl>
            <c:dLbl>
              <c:idx val="7"/>
              <c:layout>
                <c:manualLayout>
                  <c:x val="2.0809699457387146E-2"/>
                  <c:y val="6.9316990990729169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412890" y="1952081"/>
                  <a:ext cx="2079686" cy="27824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3599"/>
                        <a:gd name="adj2" fmla="val 173462"/>
                      </a:avLst>
                    </a:prstGeom>
                  </c15:spPr>
                  <c15:layout>
                    <c:manualLayout>
                      <c:w val="0.22717872885076468"/>
                      <c:h val="5.06212976843698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EC8-4188-A04E-01CEB9C5D5ED}"/>
                </c:ext>
              </c:extLst>
            </c:dLbl>
            <c:numFmt formatCode="General" sourceLinked="0"/>
            <c:spPr>
              <a:xfrm>
                <a:off x="6885781" y="2008745"/>
                <a:ext cx="2268627" cy="274320"/>
              </a:xfrm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2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-100362"/>
                      <a:gd name="adj2" fmla="val 80587"/>
                    </a:avLst>
                  </a:prstGeom>
                </c15:spPr>
              </c:ext>
            </c:extLst>
          </c:dLbls>
          <c:cat>
            <c:strRef>
              <c:f>Oplog!$A$19:$A$26</c:f>
              <c:strCache>
                <c:ptCount val="8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</c:strCache>
            </c:strRef>
          </c:cat>
          <c:val>
            <c:numRef>
              <c:f>Oplog!$F$50:$F$57</c:f>
              <c:numCache>
                <c:formatCode>General</c:formatCode>
                <c:ptCount val="8"/>
                <c:pt idx="0" formatCode="0.00">
                  <c:v>0</c:v>
                </c:pt>
                <c:pt idx="1">
                  <c:v>13.32</c:v>
                </c:pt>
                <c:pt idx="2">
                  <c:v>2.3199999999999998</c:v>
                </c:pt>
                <c:pt idx="3">
                  <c:v>10.92</c:v>
                </c:pt>
                <c:pt idx="4">
                  <c:v>0</c:v>
                </c:pt>
                <c:pt idx="5">
                  <c:v>0</c:v>
                </c:pt>
                <c:pt idx="6">
                  <c:v>92.67</c:v>
                </c:pt>
                <c:pt idx="7">
                  <c:v>48.77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EC8-4188-A04E-01CEB9C5D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027700962056269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7/30/2024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89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70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76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77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82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hidden. Explains how the 85% from DOE comes in to play,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3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3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64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41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45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59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dops.bnl.gov/Operations/personnel/call_in_list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irectory.pbn.bnl.gov/" TargetMode="External"/><Relationship Id="rId4" Type="http://schemas.openxmlformats.org/officeDocument/2006/relationships/hyperlink" Target="https://www.cadops.bnl.gov/Operations/personnel/call_in_lists/call_in_list.php?group=esshq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C2DF83-B648-4925-961A-C55A88239E6C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345474"/>
              </p:ext>
            </p:extLst>
          </p:nvPr>
        </p:nvGraphicFramePr>
        <p:xfrm>
          <a:off x="209320" y="0"/>
          <a:ext cx="11982680" cy="6137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4812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week: 7/23-30/2024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accent4"/>
                </a:solidFill>
                <a:latin typeface="Calibri"/>
                <a:cs typeface="Calibri"/>
              </a:rPr>
              <a:t>82.3%</a:t>
            </a:r>
            <a:endParaRPr lang="en-US" sz="24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806450"/>
            <a:ext cx="28204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NSRL continues running for multiple users.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Protons, 8 EBIS ions in use. </a:t>
            </a:r>
            <a:br>
              <a:rPr lang="en-US" sz="2000" dirty="0"/>
            </a:br>
            <a:r>
              <a:rPr lang="en-US" sz="2000" dirty="0"/>
              <a:t>(Si, Ti, Fe, Nb, Ag, Ta, Bi, Au)</a:t>
            </a:r>
            <a:br>
              <a:rPr lang="en-US" sz="2000" dirty="0"/>
            </a:br>
            <a:endParaRPr lang="en-US" sz="2000" dirty="0">
              <a:solidFill>
                <a:schemeClr val="accent5"/>
              </a:solidFill>
            </a:endParaRPr>
          </a:p>
          <a:p>
            <a:pPr algn="ctr"/>
            <a:r>
              <a:rPr lang="en-US" dirty="0"/>
              <a:t>Running 24-C schedule since 22 May. Schedule posted, </a:t>
            </a:r>
            <a:r>
              <a:rPr lang="en-US" dirty="0">
                <a:solidFill>
                  <a:schemeClr val="accent4"/>
                </a:solidFill>
              </a:rPr>
              <a:t>updates into September </a:t>
            </a:r>
            <a:r>
              <a:rPr lang="en-US" dirty="0"/>
              <a:t>for beams &amp; users up to November.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5AF3CAF-DE7B-D09B-15A3-2E64D24CEC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2952411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55329" y="472379"/>
            <a:ext cx="11936671" cy="6385621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 lnSpcReduction="1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Linac Mod 5 failure (10x), repairs to many </a:t>
            </a:r>
            <a:br>
              <a:rPr lang="en-US" dirty="0">
                <a:solidFill>
                  <a:schemeClr val="tx1"/>
                </a:solidFill>
                <a:cs typeface="Arial"/>
              </a:rPr>
            </a:br>
            <a:r>
              <a:rPr lang="en-US" dirty="0">
                <a:solidFill>
                  <a:schemeClr val="tx1"/>
                </a:solidFill>
                <a:cs typeface="Arial"/>
              </a:rPr>
              <a:t>components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Multiple storm-related power dips, affecting all </a:t>
            </a:r>
            <a:br>
              <a:rPr lang="en-US" dirty="0">
                <a:solidFill>
                  <a:schemeClr val="tx1"/>
                </a:solidFill>
                <a:cs typeface="Arial"/>
              </a:rPr>
            </a:br>
            <a:r>
              <a:rPr lang="en-US" dirty="0">
                <a:solidFill>
                  <a:schemeClr val="tx1"/>
                </a:solidFill>
                <a:cs typeface="Arial"/>
              </a:rPr>
              <a:t>programs and many systems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Arial"/>
              </a:rPr>
              <a:t>STAR cooling and chilled water extended failure time, </a:t>
            </a:r>
            <a:br>
              <a:rPr lang="en-US" sz="1600" dirty="0">
                <a:solidFill>
                  <a:schemeClr val="tx1"/>
                </a:solidFill>
                <a:cs typeface="Arial"/>
              </a:rPr>
            </a:br>
            <a:r>
              <a:rPr lang="en-US" sz="1600" dirty="0">
                <a:solidFill>
                  <a:schemeClr val="tx1"/>
                </a:solidFill>
                <a:cs typeface="Arial"/>
              </a:rPr>
              <a:t>in part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Yellow abort and injection kicker issues, diagnosis </a:t>
            </a:r>
            <a:br>
              <a:rPr lang="en-US" dirty="0">
                <a:solidFill>
                  <a:schemeClr val="tx1"/>
                </a:solidFill>
                <a:cs typeface="Arial"/>
              </a:rPr>
            </a:br>
            <a:r>
              <a:rPr lang="en-US" dirty="0">
                <a:solidFill>
                  <a:schemeClr val="tx1"/>
                </a:solidFill>
                <a:cs typeface="Arial"/>
              </a:rPr>
              <a:t>ongoing for intermittent failure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Booster D6 septum failure required multiple </a:t>
            </a:r>
            <a:br>
              <a:rPr lang="en-US" dirty="0">
                <a:solidFill>
                  <a:schemeClr val="tx1"/>
                </a:solidFill>
                <a:cs typeface="Arial"/>
              </a:rPr>
            </a:br>
            <a:r>
              <a:rPr lang="en-US" dirty="0">
                <a:solidFill>
                  <a:schemeClr val="tx1"/>
                </a:solidFill>
                <a:cs typeface="Arial"/>
              </a:rPr>
              <a:t>interventions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QLI, ramping down </a:t>
            </a:r>
            <a:r>
              <a:rPr lang="en-US" dirty="0" err="1">
                <a:solidFill>
                  <a:schemeClr val="tx1"/>
                </a:solidFill>
                <a:cs typeface="Arial"/>
              </a:rPr>
              <a:t>helion</a:t>
            </a:r>
            <a:r>
              <a:rPr lang="en-US" dirty="0">
                <a:solidFill>
                  <a:schemeClr val="tx1"/>
                </a:solidFill>
                <a:cs typeface="Arial"/>
              </a:rPr>
              <a:t> test ramps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Cooling system PLC failure </a:t>
            </a:r>
            <a:r>
              <a:rPr lang="en-US">
                <a:solidFill>
                  <a:schemeClr val="tx1"/>
                </a:solidFill>
                <a:cs typeface="Arial"/>
              </a:rPr>
              <a:t>trips RHIC RF</a:t>
            </a:r>
            <a:endParaRPr lang="en-US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Experiment accesses for failures</a:t>
            </a:r>
          </a:p>
          <a:p>
            <a:r>
              <a:rPr lang="en-US" i="1" dirty="0">
                <a:solidFill>
                  <a:schemeClr val="tx1"/>
                </a:solidFill>
              </a:rPr>
              <a:t>Other notes</a:t>
            </a:r>
            <a:endParaRPr lang="en-US" i="1" dirty="0">
              <a:solidFill>
                <a:schemeClr val="tx1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Booster circulating beam current transformer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continues to exhibit intermittent noise issues</a:t>
            </a:r>
            <a:endParaRPr lang="en-US" sz="1600" dirty="0">
              <a:solidFill>
                <a:schemeClr val="tx1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Arial"/>
              </a:rPr>
              <a:t>Loss monitor interlocks, RHIC beam </a:t>
            </a:r>
            <a:br>
              <a:rPr lang="en-US" sz="1600" dirty="0">
                <a:solidFill>
                  <a:schemeClr val="tx1"/>
                </a:solidFill>
                <a:cs typeface="Arial"/>
              </a:rPr>
            </a:br>
            <a:r>
              <a:rPr lang="en-US" sz="1600" dirty="0">
                <a:solidFill>
                  <a:schemeClr val="tx1"/>
                </a:solidFill>
                <a:cs typeface="Arial"/>
              </a:rPr>
              <a:t>aborts (5x); other beam orbit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Arial"/>
              </a:rPr>
              <a:t>Other </a:t>
            </a:r>
            <a:r>
              <a:rPr lang="en-US" sz="1600" dirty="0" err="1">
                <a:solidFill>
                  <a:schemeClr val="tx1"/>
                </a:solidFill>
                <a:cs typeface="Arial"/>
              </a:rPr>
              <a:t>misc</a:t>
            </a:r>
            <a:r>
              <a:rPr lang="en-US" sz="1600" dirty="0">
                <a:solidFill>
                  <a:schemeClr val="tx1"/>
                </a:solidFill>
                <a:cs typeface="Arial"/>
              </a:rPr>
              <a:t> EBIS, injector, RF trips, injector </a:t>
            </a:r>
            <a:br>
              <a:rPr lang="en-US" sz="1600" dirty="0">
                <a:solidFill>
                  <a:schemeClr val="tx1"/>
                </a:solidFill>
                <a:cs typeface="Arial"/>
              </a:rPr>
            </a:br>
            <a:r>
              <a:rPr lang="en-US" sz="1600" dirty="0">
                <a:solidFill>
                  <a:schemeClr val="tx1"/>
                </a:solidFill>
                <a:cs typeface="Arial"/>
              </a:rPr>
              <a:t>access</a:t>
            </a:r>
            <a:br>
              <a:rPr lang="en-US" sz="1600" dirty="0">
                <a:solidFill>
                  <a:schemeClr val="tx1"/>
                </a:solidFill>
                <a:cs typeface="Arial"/>
              </a:rPr>
            </a:br>
            <a:br>
              <a:rPr lang="en-US" sz="1600" dirty="0">
                <a:solidFill>
                  <a:schemeClr val="tx1"/>
                </a:solidFill>
                <a:cs typeface="Arial"/>
              </a:rPr>
            </a:br>
            <a:r>
              <a:rPr lang="en-US" dirty="0">
                <a:solidFill>
                  <a:schemeClr val="tx1"/>
                </a:solidFill>
                <a:cs typeface="Arial"/>
              </a:rPr>
              <a:t>Some long repairs occur behind RHIC </a:t>
            </a:r>
            <a:br>
              <a:rPr lang="en-US" dirty="0">
                <a:solidFill>
                  <a:schemeClr val="tx1"/>
                </a:solidFill>
                <a:cs typeface="Arial"/>
              </a:rPr>
            </a:br>
            <a:r>
              <a:rPr lang="en-US" dirty="0">
                <a:solidFill>
                  <a:schemeClr val="tx1"/>
                </a:solidFill>
                <a:cs typeface="Arial"/>
              </a:rPr>
              <a:t>stores.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cs typeface="Arial"/>
            </a:endParaRPr>
          </a:p>
          <a:p>
            <a:endParaRPr lang="en-US" sz="2000" dirty="0">
              <a:solidFill>
                <a:schemeClr val="tx1"/>
              </a:solidFill>
              <a:cs typeface="Arial"/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62E198-33D8-745F-551F-CCF469315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094" y="3975652"/>
            <a:ext cx="4639108" cy="28823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DFA99D-EE62-CC72-03D0-EF4E5D4FE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587" y="24339"/>
            <a:ext cx="6087696" cy="41994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5D0D2C-F344-DEC2-E9B2-5C357BDAC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3552" y="3538330"/>
            <a:ext cx="1669652" cy="33016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FC01F79E-7DCD-6613-FE84-70A72EECFD75}"/>
              </a:ext>
            </a:extLst>
          </p:cNvPr>
          <p:cNvSpPr/>
          <p:nvPr/>
        </p:nvSpPr>
        <p:spPr>
          <a:xfrm rot="10800000" flipV="1">
            <a:off x="6090468" y="4425898"/>
            <a:ext cx="1583677" cy="1105977"/>
          </a:xfrm>
          <a:prstGeom prst="rightArrow">
            <a:avLst>
              <a:gd name="adj1" fmla="val 72837"/>
              <a:gd name="adj2" fmla="val 42436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Has it been repeating often?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A1D0ED99-E705-BF9B-1FAE-B45059A20762}"/>
              </a:ext>
            </a:extLst>
          </p:cNvPr>
          <p:cNvSpPr/>
          <p:nvPr/>
        </p:nvSpPr>
        <p:spPr>
          <a:xfrm rot="10800000" flipV="1">
            <a:off x="6128444" y="5336103"/>
            <a:ext cx="1583679" cy="1287626"/>
          </a:xfrm>
          <a:prstGeom prst="leftArrow">
            <a:avLst>
              <a:gd name="adj1" fmla="val 50000"/>
              <a:gd name="adj2" fmla="val 3575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Is it still alarming now?</a:t>
            </a:r>
          </a:p>
        </p:txBody>
      </p:sp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88099" y="758536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5C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continues Operations for: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BLIP – continues until 1 August; </a:t>
            </a:r>
            <a:r>
              <a:rPr lang="en-US" sz="2000" dirty="0">
                <a:solidFill>
                  <a:schemeClr val="accent5"/>
                </a:solidFill>
              </a:rPr>
              <a:t>no further irradiations scheduled</a:t>
            </a:r>
            <a:r>
              <a:rPr lang="en-US" sz="2000" dirty="0"/>
              <a:t>.</a:t>
            </a:r>
            <a:endParaRPr lang="en-US" sz="1900" i="1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NSRL – users scheduled to run Mon-Fri this week and next.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AGS/Booster setups continue, additional to RHIC physics.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Injector </a:t>
            </a:r>
            <a:r>
              <a:rPr lang="en-US" sz="2000" dirty="0">
                <a:solidFill>
                  <a:schemeClr val="accent4"/>
                </a:solidFill>
              </a:rPr>
              <a:t>Au setup as yet untested</a:t>
            </a:r>
            <a:r>
              <a:rPr lang="en-US" sz="2000" dirty="0"/>
              <a:t>. Tandem Au setup pending.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Injector h setup, </a:t>
            </a:r>
            <a:r>
              <a:rPr lang="en-US" sz="2000" dirty="0">
                <a:solidFill>
                  <a:schemeClr val="accent4"/>
                </a:solidFill>
              </a:rPr>
              <a:t>mode switching</a:t>
            </a:r>
            <a:r>
              <a:rPr lang="en-US" sz="2000" dirty="0"/>
              <a:t>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Skew quad </a:t>
            </a:r>
            <a:r>
              <a:rPr lang="en-US" sz="2000" dirty="0">
                <a:solidFill>
                  <a:schemeClr val="accent4"/>
                </a:solidFill>
              </a:rPr>
              <a:t>testing, other polarized beam setups continue </a:t>
            </a:r>
            <a:r>
              <a:rPr lang="en-US" sz="2000" dirty="0"/>
              <a:t>as beam time allows.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RHIC beam for Physics stores.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Other MD, Maintenance, APEX as noted in schedule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CHECK YOUR CALLIN LIST: </a:t>
            </a:r>
            <a:r>
              <a:rPr lang="en-US" dirty="0">
                <a:solidFill>
                  <a:schemeClr val="accent4"/>
                </a:solidFill>
              </a:rPr>
              <a:t>WCC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dirty="0">
                <a:solidFill>
                  <a:schemeClr val="accent5"/>
                </a:solidFill>
              </a:rPr>
              <a:t>ECP</a:t>
            </a:r>
            <a:r>
              <a:rPr lang="en-US" dirty="0">
                <a:solidFill>
                  <a:srgbClr val="000000"/>
                </a:solidFill>
              </a:rPr>
              <a:t> updates needed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5"/>
                </a:solidFill>
              </a:rPr>
              <a:t>Initial failure response often involves ECP consult. Ensure your Group </a:t>
            </a:r>
            <a:r>
              <a:rPr lang="en-US" dirty="0" err="1">
                <a:solidFill>
                  <a:schemeClr val="accent5"/>
                </a:solidFill>
              </a:rPr>
              <a:t>callin</a:t>
            </a:r>
            <a:r>
              <a:rPr lang="en-US" dirty="0">
                <a:solidFill>
                  <a:schemeClr val="accent5"/>
                </a:solidFill>
              </a:rPr>
              <a:t> list contains this information.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chemeClr val="accent4"/>
                </a:solidFill>
              </a:rPr>
              <a:t>Callin</a:t>
            </a:r>
            <a:r>
              <a:rPr lang="en-US" dirty="0">
                <a:solidFill>
                  <a:schemeClr val="accent4"/>
                </a:solidFill>
              </a:rPr>
              <a:t> lists should be accurate in terms of personnel and time off.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hlinkClick r:id="rId3"/>
              </a:rPr>
              <a:t>https://www.cadops.bnl.gov/Operations/personnel/call_in_lists/</a:t>
            </a:r>
            <a:endParaRPr lang="en-US" sz="1600" dirty="0">
              <a:solidFill>
                <a:srgbClr val="00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Note: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Core Electrical contacts listed/managed on ESSHQ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callin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list </a:t>
            </a:r>
            <a:r>
              <a:rPr lang="en-US" sz="1600" dirty="0">
                <a:solidFill>
                  <a:srgbClr val="000000"/>
                </a:solidFill>
                <a:hlinkClick r:id="rId4"/>
              </a:rPr>
              <a:t>https://www.cadops.bnl.gov/Operations/personnel/call_in_lists/call_in_list.php?group=esshq</a:t>
            </a:r>
            <a:endParaRPr lang="en-US" sz="16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CHECK AND EDIT YOUR OWN CONTACT INFO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5"/>
              </a:rPr>
              <a:t>http://directory.pbn.bnl.gov/</a:t>
            </a:r>
            <a:endParaRPr lang="en-US" dirty="0">
              <a:solidFill>
                <a:srgbClr val="000000"/>
              </a:solidFill>
              <a:latin typeface="Arial" panose="020B0604020202020204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2685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/>
              <a:t>Reminder from Operations</a:t>
            </a:r>
          </a:p>
        </p:txBody>
      </p:sp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Box 195">
            <a:extLst>
              <a:ext uri="{FF2B5EF4-FFF2-40B4-BE49-F238E27FC236}">
                <a16:creationId xmlns:a16="http://schemas.microsoft.com/office/drawing/2014/main" id="{4B7AC2E0-2464-4308-AA72-7A77D8EF039F}"/>
              </a:ext>
            </a:extLst>
          </p:cNvPr>
          <p:cNvSpPr txBox="1"/>
          <p:nvPr/>
        </p:nvSpPr>
        <p:spPr>
          <a:xfrm>
            <a:off x="386015" y="5552778"/>
            <a:ext cx="2431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Courtesy R. Terheide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14BDBA-CE25-4EDB-8CDA-472EA7C4ABF1}"/>
              </a:ext>
            </a:extLst>
          </p:cNvPr>
          <p:cNvSpPr txBox="1"/>
          <p:nvPr/>
        </p:nvSpPr>
        <p:spPr>
          <a:xfrm>
            <a:off x="1515053" y="185939"/>
            <a:ext cx="91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Preliminary</a:t>
            </a:r>
            <a:r>
              <a:rPr lang="en-US" sz="2000" b="1" dirty="0"/>
              <a:t> delivered Luminosity, Figure of Merit (LP</a:t>
            </a:r>
            <a:r>
              <a:rPr lang="en-US" sz="2000" b="1" baseline="30000" dirty="0"/>
              <a:t>2</a:t>
            </a:r>
            <a:r>
              <a:rPr lang="en-US" sz="2000" b="1" dirty="0"/>
              <a:t>) data for RHIC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927234-CDF7-4B3F-78D4-93FDE503C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227" y="993678"/>
            <a:ext cx="5985773" cy="44639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89A9C6-2C71-FC58-90B0-8FDE5ACB1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02" y="985753"/>
            <a:ext cx="5959926" cy="44718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8840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A713809-64B1-48B9-93DF-0B3ABFD1142B}"/>
              </a:ext>
              <a:ext uri="{147F2762-F138-4A5C-976F-8EAC2B608ADB}">
                <a16:predDERef xmlns:a16="http://schemas.microsoft.com/office/drawing/2014/main" pred="{4667E89C-E80B-4F88-846F-DAAB160CC5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6707945"/>
              </p:ext>
            </p:extLst>
          </p:nvPr>
        </p:nvGraphicFramePr>
        <p:xfrm>
          <a:off x="238034" y="0"/>
          <a:ext cx="1195396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9228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D129F6-4D62-47D1-8B47-380CA79C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949151"/>
              </p:ext>
            </p:extLst>
          </p:nvPr>
        </p:nvGraphicFramePr>
        <p:xfrm>
          <a:off x="242371" y="0"/>
          <a:ext cx="1194962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2215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C2DF83-B648-4925-961A-C55A88239E6C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516287"/>
              </p:ext>
            </p:extLst>
          </p:nvPr>
        </p:nvGraphicFramePr>
        <p:xfrm>
          <a:off x="212436" y="0"/>
          <a:ext cx="11979564" cy="6248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5569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C2DF83-B648-4925-961A-C55A88239E6C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5905252"/>
              </p:ext>
            </p:extLst>
          </p:nvPr>
        </p:nvGraphicFramePr>
        <p:xfrm>
          <a:off x="212436" y="0"/>
          <a:ext cx="11979564" cy="685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3697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9666724"/>
              </p:ext>
            </p:extLst>
          </p:nvPr>
        </p:nvGraphicFramePr>
        <p:xfrm>
          <a:off x="244475" y="0"/>
          <a:ext cx="11947525" cy="6248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BC2DF83-B648-4925-961A-C55A88239E6C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30003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DAE489-82A7-4DA3-8394-B7F16BBAF48D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0025933"/>
              </p:ext>
            </p:extLst>
          </p:nvPr>
        </p:nvGraphicFramePr>
        <p:xfrm>
          <a:off x="264404" y="8093"/>
          <a:ext cx="11927595" cy="6240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7473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4785254"/>
              </p:ext>
            </p:extLst>
          </p:nvPr>
        </p:nvGraphicFramePr>
        <p:xfrm>
          <a:off x="1035586" y="1"/>
          <a:ext cx="11156413" cy="6103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BFED693-C9E4-6B59-DE90-B12120A46BC7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3739500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8317991"/>
              </p:ext>
            </p:extLst>
          </p:nvPr>
        </p:nvGraphicFramePr>
        <p:xfrm>
          <a:off x="263951" y="1"/>
          <a:ext cx="12012890" cy="6248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4A9661B-D1D6-9CC1-B8EA-34BEBFFD7445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3322965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6367879"/>
              </p:ext>
            </p:extLst>
          </p:nvPr>
        </p:nvGraphicFramePr>
        <p:xfrm>
          <a:off x="282804" y="1"/>
          <a:ext cx="11909196" cy="6165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4A9661B-D1D6-9CC1-B8EA-34BEBFFD7445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1859317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339483" y="712127"/>
            <a:ext cx="3983135" cy="543374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 b="1" dirty="0"/>
              <a:t>7/23-30/2024:</a:t>
            </a:r>
            <a:br>
              <a:rPr lang="en-US" sz="2800" b="1" dirty="0"/>
            </a:br>
            <a:endParaRPr lang="en-US" sz="2800" b="1" dirty="0"/>
          </a:p>
          <a:p>
            <a:r>
              <a:rPr lang="en-US" sz="2400" dirty="0"/>
              <a:t>200 MeV Th target production began Friday and continues through the week.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90.0 </a:t>
            </a:r>
            <a:r>
              <a:rPr lang="en-US" sz="2400" dirty="0" err="1"/>
              <a:t>hr</a:t>
            </a:r>
            <a:r>
              <a:rPr lang="en-US" sz="2400" dirty="0"/>
              <a:t>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4.33 </a:t>
            </a:r>
            <a:r>
              <a:rPr lang="en-US" sz="2400" dirty="0" err="1"/>
              <a:t>hr</a:t>
            </a:r>
            <a:r>
              <a:rPr lang="en-US" sz="2400" dirty="0"/>
              <a:t> Setup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4.6 </a:t>
            </a:r>
            <a:r>
              <a:rPr lang="en-US" sz="2400" dirty="0" err="1"/>
              <a:t>hr</a:t>
            </a:r>
            <a:r>
              <a:rPr lang="en-US" sz="2400" dirty="0"/>
              <a:t> Failure</a:t>
            </a:r>
          </a:p>
          <a:p>
            <a:endParaRPr lang="en-US" sz="2400" dirty="0"/>
          </a:p>
          <a:p>
            <a:r>
              <a:rPr lang="en-US" sz="2400" dirty="0"/>
              <a:t>Availability: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95.4%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0F3323-E057-C85D-892F-A82CEC27C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880" y="721642"/>
            <a:ext cx="7784120" cy="54337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2" ma:contentTypeDescription="Create a new document." ma:contentTypeScope="" ma:versionID="a6dcf53090516606b4c8e1871f519819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d723f6f3391412b3b93e54b9ff931911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A9D6B3-3587-4B8C-A5B9-7310B2D8C4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3b2e69-5f3a-4a31-a525-b2a83928953a"/>
    <ds:schemaRef ds:uri="29997dcc-7a6f-413b-bcd8-f246219486f6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4996</TotalTime>
  <Words>736</Words>
  <Application>Microsoft Office PowerPoint</Application>
  <PresentationFormat>Widescreen</PresentationFormat>
  <Paragraphs>122</Paragraphs>
  <Slides>16</Slides>
  <Notes>14</Notes>
  <HiddenSlides>7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Cambria Math</vt:lpstr>
      <vt:lpstr>BNL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Operations for BLIP</vt:lpstr>
      <vt:lpstr>NSRL activity past week: 7/23-30/2024 (as of 0800)</vt:lpstr>
      <vt:lpstr>Notes from Operations</vt:lpstr>
      <vt:lpstr>Reminder from Operations</vt:lpstr>
      <vt:lpstr>PowerPoint Presentation</vt:lpstr>
      <vt:lpstr>PowerPoint Presentation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Ingrassia, Peter F</dc:creator>
  <cp:lastModifiedBy>Marr, Gregory</cp:lastModifiedBy>
  <cp:revision>36</cp:revision>
  <dcterms:created xsi:type="dcterms:W3CDTF">2011-03-02T18:37:40Z</dcterms:created>
  <dcterms:modified xsi:type="dcterms:W3CDTF">2024-07-30T16:09:09Z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