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7" autoAdjust="0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8/6/24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28654F-54F3-474A-FD88-79E5A0C71EC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RHIC Schedule (Week 17: Aug 5</a:t>
            </a:r>
            <a:r>
              <a:rPr lang="en-US" baseline="30000" dirty="0"/>
              <a:t>th</a:t>
            </a:r>
            <a:r>
              <a:rPr lang="en-US" dirty="0"/>
              <a:t>-Aug 11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A22C04F7-7E71-EB11-706B-FA0BF2313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110" y="1099162"/>
            <a:ext cx="10649779" cy="5443834"/>
          </a:xfrm>
        </p:spPr>
        <p:txBody>
          <a:bodyPr numCol="2">
            <a:normAutofit fontScale="70000" lnSpcReduction="20000"/>
          </a:bodyPr>
          <a:lstStyle/>
          <a:p>
            <a:pPr marL="0" indent="0"/>
            <a:r>
              <a:rPr lang="en-US" sz="2600" b="1" dirty="0"/>
              <a:t>Tuesday (8/6)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Day</a:t>
            </a:r>
          </a:p>
          <a:p>
            <a:pPr marL="914400" lvl="1" indent="-457200"/>
            <a:r>
              <a:rPr lang="en-US" sz="2200" dirty="0" err="1">
                <a:solidFill>
                  <a:srgbClr val="7030A0"/>
                </a:solidFill>
              </a:rPr>
              <a:t>sPHENIX</a:t>
            </a:r>
            <a:r>
              <a:rPr lang="en-US" sz="2200" dirty="0">
                <a:solidFill>
                  <a:srgbClr val="7030A0"/>
                </a:solidFill>
              </a:rPr>
              <a:t> request: TPC access followed by special store</a:t>
            </a:r>
          </a:p>
          <a:p>
            <a:pPr marL="1371600" lvl="2" indent="-457200"/>
            <a:r>
              <a:rPr lang="en-US" sz="1900" dirty="0">
                <a:solidFill>
                  <a:srgbClr val="7030A0"/>
                </a:solidFill>
              </a:rPr>
              <a:t>Access 3 hours; other RHIC accesses in parallel</a:t>
            </a:r>
          </a:p>
          <a:p>
            <a:pPr marL="1371600" lvl="2" indent="-457200"/>
            <a:r>
              <a:rPr lang="en-US" sz="1900" dirty="0">
                <a:solidFill>
                  <a:srgbClr val="7030A0"/>
                </a:solidFill>
              </a:rPr>
              <a:t>Power supply feed-through clean sector 5/6</a:t>
            </a:r>
          </a:p>
          <a:p>
            <a:pPr marL="1371600" lvl="2" indent="-457200"/>
            <a:r>
              <a:rPr lang="en-US" sz="1900" dirty="0">
                <a:solidFill>
                  <a:srgbClr val="7030A0"/>
                </a:solidFill>
              </a:rPr>
              <a:t>STAR Controlled access</a:t>
            </a:r>
          </a:p>
          <a:p>
            <a:pPr marL="1371600" lvl="2" indent="-457200"/>
            <a:r>
              <a:rPr lang="en-US" sz="1900" dirty="0" err="1">
                <a:solidFill>
                  <a:srgbClr val="7030A0"/>
                </a:solidFill>
              </a:rPr>
              <a:t>LEReC</a:t>
            </a:r>
            <a:r>
              <a:rPr lang="en-US" sz="1900" dirty="0">
                <a:solidFill>
                  <a:srgbClr val="7030A0"/>
                </a:solidFill>
              </a:rPr>
              <a:t> cathode, </a:t>
            </a:r>
            <a:r>
              <a:rPr lang="en-US" sz="1900" dirty="0" err="1">
                <a:solidFill>
                  <a:srgbClr val="7030A0"/>
                </a:solidFill>
              </a:rPr>
              <a:t>CeC</a:t>
            </a:r>
            <a:r>
              <a:rPr lang="en-US" sz="1900" dirty="0">
                <a:solidFill>
                  <a:srgbClr val="7030A0"/>
                </a:solidFill>
              </a:rPr>
              <a:t>, RF YS2 QEI.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Evening</a:t>
            </a:r>
          </a:p>
          <a:p>
            <a:pPr marL="914400" lvl="1" indent="-457200"/>
            <a:r>
              <a:rPr lang="en-US" sz="2200" dirty="0"/>
              <a:t>Collisions for </a:t>
            </a:r>
            <a:r>
              <a:rPr lang="en-US" sz="2200" dirty="0" err="1"/>
              <a:t>sPHENIX</a:t>
            </a:r>
            <a:r>
              <a:rPr lang="en-US" sz="2200" dirty="0"/>
              <a:t> and STAR </a:t>
            </a:r>
            <a:endParaRPr lang="en-US" sz="2200" b="1" dirty="0"/>
          </a:p>
          <a:p>
            <a:pPr marL="0" indent="0"/>
            <a:r>
              <a:rPr lang="en-US" sz="2600" b="1" dirty="0"/>
              <a:t>Wednesday (8/7)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Day</a:t>
            </a:r>
          </a:p>
          <a:p>
            <a:pPr marL="914400" lvl="1" indent="-457200"/>
            <a:r>
              <a:rPr lang="en-US" sz="2200" dirty="0"/>
              <a:t>APEX (08:00-23:00, physics at 00:00)</a:t>
            </a:r>
          </a:p>
          <a:p>
            <a:pPr marL="1371600" lvl="2" indent="-457200"/>
            <a:r>
              <a:rPr lang="en-US" sz="1900" dirty="0"/>
              <a:t>Test of tagging He3+ breakup in H-jet</a:t>
            </a:r>
          </a:p>
          <a:p>
            <a:pPr marL="1371600" lvl="2" indent="-457200"/>
            <a:r>
              <a:rPr lang="en-US" sz="1900" dirty="0"/>
              <a:t>15+1 hours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Overnight</a:t>
            </a:r>
          </a:p>
          <a:p>
            <a:pPr marL="914400" lvl="1" indent="-457200"/>
            <a:r>
              <a:rPr lang="en-US" sz="2200" dirty="0"/>
              <a:t>Collisions for </a:t>
            </a:r>
            <a:r>
              <a:rPr lang="en-US" sz="2200" dirty="0" err="1"/>
              <a:t>sPHENIX</a:t>
            </a:r>
            <a:r>
              <a:rPr lang="en-US" sz="2200" dirty="0"/>
              <a:t> and STAR </a:t>
            </a:r>
          </a:p>
          <a:p>
            <a:pPr marL="0" indent="0"/>
            <a:endParaRPr lang="en-US" sz="2600" b="1" dirty="0"/>
          </a:p>
          <a:p>
            <a:pPr marL="0" indent="0"/>
            <a:endParaRPr lang="en-US" sz="2600" b="1" dirty="0"/>
          </a:p>
          <a:p>
            <a:pPr marL="0" indent="0"/>
            <a:endParaRPr lang="en-US" sz="2600" b="1" dirty="0"/>
          </a:p>
          <a:p>
            <a:pPr marL="0" indent="0"/>
            <a:endParaRPr lang="en-US" sz="2600" b="1"/>
          </a:p>
          <a:p>
            <a:pPr marL="0" indent="0"/>
            <a:r>
              <a:rPr lang="en-US" sz="2600" b="1"/>
              <a:t>Thursday </a:t>
            </a:r>
            <a:r>
              <a:rPr lang="en-US" sz="2600" b="1" dirty="0"/>
              <a:t>(8/8)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Day</a:t>
            </a:r>
          </a:p>
          <a:p>
            <a:pPr marL="914400" lvl="1" indent="-457200"/>
            <a:r>
              <a:rPr lang="en-US" sz="2200" dirty="0" err="1">
                <a:solidFill>
                  <a:srgbClr val="7030A0"/>
                </a:solidFill>
              </a:rPr>
              <a:t>sPHENIX</a:t>
            </a:r>
            <a:r>
              <a:rPr lang="en-US" sz="2200" dirty="0">
                <a:solidFill>
                  <a:srgbClr val="7030A0"/>
                </a:solidFill>
              </a:rPr>
              <a:t> Access ~8 hours, starts am.</a:t>
            </a:r>
          </a:p>
          <a:p>
            <a:pPr marL="914400" lvl="1" indent="-457200"/>
            <a:r>
              <a:rPr lang="en-US" sz="2200" dirty="0"/>
              <a:t>DX Training, Access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Evening</a:t>
            </a:r>
          </a:p>
          <a:p>
            <a:pPr marL="914400" lvl="1" indent="-457200"/>
            <a:r>
              <a:rPr lang="en-US" sz="2200" dirty="0"/>
              <a:t>Collisions for </a:t>
            </a:r>
            <a:r>
              <a:rPr lang="en-US" sz="2200" dirty="0" err="1"/>
              <a:t>sPHENIX</a:t>
            </a:r>
            <a:r>
              <a:rPr lang="en-US" sz="2200" dirty="0"/>
              <a:t> and STAR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600" b="1" dirty="0"/>
              <a:t>Friday (8/9)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Day/Evening</a:t>
            </a:r>
            <a:r>
              <a:rPr lang="en-US" sz="2800" dirty="0">
                <a:solidFill>
                  <a:srgbClr val="7030A0"/>
                </a:solidFill>
              </a:rPr>
              <a:t>s</a:t>
            </a:r>
          </a:p>
          <a:p>
            <a:pPr marL="914400" lvl="1" indent="-457200"/>
            <a:r>
              <a:rPr lang="en-US" dirty="0">
                <a:solidFill>
                  <a:srgbClr val="7030A0"/>
                </a:solidFill>
              </a:rPr>
              <a:t>PHENIX special store: 111x111, 1.5e11/bunch, 1.5mrad crossing angle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Collisions for </a:t>
            </a:r>
            <a:r>
              <a:rPr lang="en-US" sz="2600" dirty="0" err="1"/>
              <a:t>sPHENIX</a:t>
            </a:r>
            <a:r>
              <a:rPr lang="en-US" sz="2600" dirty="0"/>
              <a:t> and STAR</a:t>
            </a:r>
          </a:p>
          <a:p>
            <a:r>
              <a:rPr lang="en-US" sz="2600" b="1" dirty="0"/>
              <a:t>Saturday-Sunday (8/10-8/11)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Collisions for </a:t>
            </a:r>
            <a:r>
              <a:rPr lang="en-US" sz="2600" dirty="0" err="1"/>
              <a:t>sPHENIX</a:t>
            </a:r>
            <a:r>
              <a:rPr lang="en-US" sz="2600" dirty="0"/>
              <a:t> and STAR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0" indent="0"/>
            <a:r>
              <a:rPr lang="en-US" sz="2600" dirty="0">
                <a:solidFill>
                  <a:srgbClr val="7030A0"/>
                </a:solidFill>
              </a:rPr>
              <a:t>* Items in purple pertain to TPC commissioning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0" indent="0"/>
            <a:endParaRPr lang="en-US" sz="2600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A8E11-5E66-BC88-E875-F3336FC8A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64118"/>
            <a:ext cx="11049000" cy="4207185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Items to discuss: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Requests from the experiments? 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other plans with TPC progress?</a:t>
            </a:r>
          </a:p>
          <a:p>
            <a:pPr marL="914400" lvl="1" indent="-457200"/>
            <a:r>
              <a:rPr lang="en-US" dirty="0"/>
              <a:t>Any more requests for special stores? Change in crossing angle? </a:t>
            </a:r>
          </a:p>
          <a:p>
            <a:pPr marL="914400" lvl="1" indent="-457200"/>
            <a:r>
              <a:rPr lang="en-US" dirty="0">
                <a:solidFill>
                  <a:srgbClr val="FF0000"/>
                </a:solidFill>
              </a:rPr>
              <a:t>TBD for Friday</a:t>
            </a:r>
          </a:p>
          <a:p>
            <a:pPr marL="914400" lvl="1" indent="-457200"/>
            <a:r>
              <a:rPr lang="en-US" dirty="0"/>
              <a:t>Are there requests for any more accesses this week?</a:t>
            </a:r>
          </a:p>
          <a:p>
            <a:pPr marL="914400" lvl="1" indent="-457200"/>
            <a:r>
              <a:rPr lang="en-US" dirty="0">
                <a:solidFill>
                  <a:srgbClr val="FF0000"/>
                </a:solidFill>
              </a:rPr>
              <a:t>CA for STAR, RF and </a:t>
            </a:r>
            <a:r>
              <a:rPr lang="en-US" dirty="0" err="1">
                <a:solidFill>
                  <a:srgbClr val="FF0000"/>
                </a:solidFill>
              </a:rPr>
              <a:t>CeC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LEReC</a:t>
            </a:r>
            <a:r>
              <a:rPr lang="en-US" dirty="0">
                <a:solidFill>
                  <a:srgbClr val="FF0000"/>
                </a:solidFill>
              </a:rPr>
              <a:t> behind </a:t>
            </a:r>
            <a:r>
              <a:rPr lang="en-US" dirty="0" err="1">
                <a:solidFill>
                  <a:srgbClr val="FF0000"/>
                </a:solidFill>
              </a:rPr>
              <a:t>sPHENIX</a:t>
            </a:r>
            <a:r>
              <a:rPr lang="en-US" dirty="0">
                <a:solidFill>
                  <a:srgbClr val="FF0000"/>
                </a:solidFill>
              </a:rPr>
              <a:t> accesses Today and Thursday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Machine Development?</a:t>
            </a:r>
          </a:p>
          <a:p>
            <a:pPr marL="914400" lvl="1" indent="-457200"/>
            <a:r>
              <a:rPr lang="en-US" dirty="0"/>
              <a:t>With sPHENIX request for +1.5mrad crossing angle should we schedule time to optimize setup? Beta squeeze ramp?</a:t>
            </a:r>
          </a:p>
          <a:p>
            <a:pPr marL="914400" lvl="1" indent="-457200"/>
            <a:r>
              <a:rPr lang="en-US" dirty="0">
                <a:solidFill>
                  <a:srgbClr val="FF0000"/>
                </a:solidFill>
              </a:rPr>
              <a:t>None Planned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Other requests?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Looking ahead…DX training?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Depends on Thursday</a:t>
            </a:r>
          </a:p>
          <a:p>
            <a:pPr marL="0" indent="0"/>
            <a:endParaRPr lang="en-US" dirty="0"/>
          </a:p>
          <a:p>
            <a:r>
              <a:rPr lang="en-US" dirty="0"/>
              <a:t>Reminders: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Next week: </a:t>
            </a:r>
            <a:r>
              <a:rPr lang="en-US" u="sng" dirty="0"/>
              <a:t>August 14</a:t>
            </a:r>
            <a:r>
              <a:rPr lang="en-US" u="sng" baseline="30000" dirty="0"/>
              <a:t>th</a:t>
            </a:r>
            <a:r>
              <a:rPr lang="en-US" u="sng" dirty="0"/>
              <a:t> Maintenance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2C279-815E-CBE9-DF85-8DE90C35E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4E37D1-E422-BA54-9801-FCBC51DBC8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RHIC Schedule (Week 17: Aug 5</a:t>
            </a:r>
            <a:r>
              <a:rPr lang="en-US" baseline="30000" dirty="0"/>
              <a:t>th</a:t>
            </a:r>
            <a:r>
              <a:rPr lang="en-US" dirty="0"/>
              <a:t>-Aug 11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9660529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427</TotalTime>
  <Words>265</Words>
  <Application>Microsoft Macintosh PowerPoint</Application>
  <PresentationFormat>Widescreen</PresentationFormat>
  <Paragraphs>57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BNL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Harper, Caitlin</dc:creator>
  <cp:keywords/>
  <dc:description/>
  <cp:lastModifiedBy>Sampson, Paul</cp:lastModifiedBy>
  <cp:revision>19</cp:revision>
  <dcterms:created xsi:type="dcterms:W3CDTF">2022-07-18T20:18:21Z</dcterms:created>
  <dcterms:modified xsi:type="dcterms:W3CDTF">2024-08-06T16:11:08Z</dcterms:modified>
  <cp:category/>
</cp:coreProperties>
</file>