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2" r:id="rId6"/>
    <p:sldId id="1598" r:id="rId7"/>
    <p:sldId id="280" r:id="rId8"/>
    <p:sldId id="159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0" d="100"/>
          <a:sy n="80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0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083f028f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083f028f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88B72-A781-1CF5-8AD5-9EDBF0B53C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83" y="1036343"/>
            <a:ext cx="4112439" cy="518398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modes of running :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testing at various beam conditions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cosmics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6, 28 28, 5656)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1" indent="0">
              <a:buNone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Jet/photon triggered data taking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also pushing out a new compression scheme in our RCDAQ.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4" y="184649"/>
            <a:ext cx="11273590" cy="6182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data taking together with TPC testing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4379-9278-25FB-070B-5EF1D972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519" y="6392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0385C-430C-B448-8C0A-5891DD0D2A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D3B6-842F-CD03-673E-61F8D6F89E66}"/>
              </a:ext>
            </a:extLst>
          </p:cNvPr>
          <p:cNvSpPr txBox="1"/>
          <p:nvPr/>
        </p:nvSpPr>
        <p:spPr>
          <a:xfrm>
            <a:off x="3046997" y="3244334"/>
            <a:ext cx="609399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7" name="Picture 16" descr="A graph with red lines&#10;&#10;Description automatically generated">
            <a:extLst>
              <a:ext uri="{FF2B5EF4-FFF2-40B4-BE49-F238E27FC236}">
                <a16:creationId xmlns:a16="http://schemas.microsoft.com/office/drawing/2014/main" id="{DD714066-D698-6A1C-FBEB-13D89CE93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67" y="1120566"/>
            <a:ext cx="7388127" cy="41973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7F8C70-867F-3E7D-6F7D-663143D2C5C7}"/>
              </a:ext>
            </a:extLst>
          </p:cNvPr>
          <p:cNvSpPr txBox="1"/>
          <p:nvPr/>
        </p:nvSpPr>
        <p:spPr>
          <a:xfrm>
            <a:off x="4812628" y="5690532"/>
            <a:ext cx="731921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 just used up two 22-lb bottles of isobutane on Monday (Aug. 5).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65139C-B2BE-389E-2942-484F8C54547E}"/>
              </a:ext>
            </a:extLst>
          </p:cNvPr>
          <p:cNvCxnSpPr>
            <a:cxnSpLocks/>
          </p:cNvCxnSpPr>
          <p:nvPr/>
        </p:nvCxnSpPr>
        <p:spPr>
          <a:xfrm flipV="1">
            <a:off x="9926053" y="4776537"/>
            <a:ext cx="1888959" cy="960897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456" y="1714894"/>
            <a:ext cx="4040250" cy="47214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GEM’s were stable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volume test with zero-suppression 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74320" lvl="1" indent="-182880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 data volume check supports 100% streaming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74320" lvl="1" indent="-182880"/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but the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elink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dropping” issue at high-rate operation still needs to be fixed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0F6A9709-8DDB-6177-DADB-36FC553CA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24" y="983346"/>
            <a:ext cx="7772400" cy="2787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4" y="184649"/>
            <a:ext cx="11273590" cy="6182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TPC, 56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56, 1.5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(x-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4379-9278-25FB-070B-5EF1D972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519" y="6392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0385C-430C-B448-8C0A-5891DD0D2A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A1296-60A2-EDAE-3C3B-D54534FF3517}"/>
              </a:ext>
            </a:extLst>
          </p:cNvPr>
          <p:cNvSpPr txBox="1"/>
          <p:nvPr/>
        </p:nvSpPr>
        <p:spPr>
          <a:xfrm>
            <a:off x="8763000" y="895002"/>
            <a:ext cx="15744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Success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E6A4C4A-B9DB-A4FC-4E9E-1969429FB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6" y="4010883"/>
            <a:ext cx="7790799" cy="20442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D0D3B6-842F-CD03-673E-61F8D6F89E66}"/>
              </a:ext>
            </a:extLst>
          </p:cNvPr>
          <p:cNvSpPr txBox="1"/>
          <p:nvPr/>
        </p:nvSpPr>
        <p:spPr>
          <a:xfrm>
            <a:off x="3046997" y="3244334"/>
            <a:ext cx="609399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97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67" y="922759"/>
            <a:ext cx="11158233" cy="561139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320350" y="31329"/>
            <a:ext cx="123453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0mrad </a:t>
            </a:r>
            <a:r>
              <a:rPr lang="e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+1.5mrad transition, without lowering GEM HV</a:t>
            </a:r>
            <a:endParaRPr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sldNum" idx="12"/>
          </p:nvPr>
        </p:nvSpPr>
        <p:spPr>
          <a:xfrm>
            <a:off x="11448217" y="6402751"/>
            <a:ext cx="573166" cy="39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4</a:t>
            </a:fld>
            <a:endParaRPr dirty="0"/>
          </a:p>
        </p:txBody>
      </p:sp>
      <p:pic>
        <p:nvPicPr>
          <p:cNvPr id="282" name="Google Shape;282;p37"/>
          <p:cNvPicPr preferRelativeResize="0"/>
          <p:nvPr/>
        </p:nvPicPr>
        <p:blipFill rotWithShape="1">
          <a:blip r:embed="rId4">
            <a:alphaModFix/>
          </a:blip>
          <a:srcRect t="39843" b="39519"/>
          <a:stretch/>
        </p:blipFill>
        <p:spPr>
          <a:xfrm>
            <a:off x="1576533" y="1612350"/>
            <a:ext cx="2702213" cy="84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 rotWithShape="1">
          <a:blip r:embed="rId5">
            <a:alphaModFix/>
          </a:blip>
          <a:srcRect t="39519" b="39731"/>
          <a:stretch/>
        </p:blipFill>
        <p:spPr>
          <a:xfrm>
            <a:off x="6593033" y="1612350"/>
            <a:ext cx="2687723" cy="84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4187175" y="808088"/>
            <a:ext cx="7466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mrad →+1.5mrad, reduction in collision rate and vertex sizes</a:t>
            </a:r>
            <a:endParaRPr sz="2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3313632" y="2662352"/>
            <a:ext cx="6113353" cy="6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lt1"/>
                </a:solidFill>
              </a:rPr>
              <a:t>Observable drop in GEM current load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3712578" y="4243879"/>
            <a:ext cx="948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Insignificant change to discharge rate (beam background dominated)</a:t>
            </a:r>
            <a:endParaRPr sz="2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287;p37"/>
          <p:cNvSpPr txBox="1"/>
          <p:nvPr/>
        </p:nvSpPr>
        <p:spPr>
          <a:xfrm>
            <a:off x="5814866" y="4792518"/>
            <a:ext cx="2874709" cy="52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933" dirty="0">
                <a:solidFill>
                  <a:srgbClr val="FFF2CC"/>
                </a:solidFill>
              </a:rPr>
              <a:t>(Short busy period on south </a:t>
            </a:r>
            <a:br>
              <a:rPr lang="en" sz="933" dirty="0">
                <a:solidFill>
                  <a:srgbClr val="FFF2CC"/>
                </a:solidFill>
              </a:rPr>
            </a:br>
            <a:r>
              <a:rPr lang="en" sz="933" dirty="0">
                <a:solidFill>
                  <a:srgbClr val="FFF2CC"/>
                </a:solidFill>
              </a:rPr>
              <a:t>shortly after x-ing angle switching)</a:t>
            </a:r>
            <a:endParaRPr sz="800" dirty="0">
              <a:solidFill>
                <a:srgbClr val="FFF2CC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168445" y="-193501"/>
            <a:ext cx="11921261" cy="1302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Newest luminosity curves </a:t>
            </a:r>
            <a:b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F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ull physics program is based on sampling at least 45/pb for |z| &lt; 10 cm.)</a:t>
            </a:r>
            <a:endParaRPr lang="en-US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06718" y="6623895"/>
            <a:ext cx="153964" cy="135547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graph with yellow line and purple line&#10;&#10;Description automatically generated">
            <a:extLst>
              <a:ext uri="{FF2B5EF4-FFF2-40B4-BE49-F238E27FC236}">
                <a16:creationId xmlns:a16="http://schemas.microsoft.com/office/drawing/2014/main" id="{01543ABA-BFB8-FED1-5B0D-16ED02E53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1" y="999332"/>
            <a:ext cx="10323095" cy="59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57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  <ds:schemaRef ds:uri="3bfd71d5-c7ac-4dca-b865-a609d1eb4074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21270</TotalTime>
  <Words>219</Words>
  <Application>Microsoft Office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BNL</vt:lpstr>
      <vt:lpstr>sPHENIX status</vt:lpstr>
      <vt:lpstr>Physics data taking together with TPC testing</vt:lpstr>
      <vt:lpstr>TPC, 5656, 1.51011, (x-ing: 0  1.5 mrad)</vt:lpstr>
      <vt:lpstr>0mrad  +1.5mrad transition, without lowering GEM HV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23, 2024</dc:title>
  <cp:lastModifiedBy>Yip, Kin</cp:lastModifiedBy>
  <cp:revision>214</cp:revision>
  <dcterms:modified xsi:type="dcterms:W3CDTF">2024-08-06T16:24:38Z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