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7"/>
  </p:normalViewPr>
  <p:slideViewPr>
    <p:cSldViewPr snapToGrid="0">
      <p:cViewPr varScale="1">
        <p:scale>
          <a:sx n="86" d="100"/>
          <a:sy n="86" d="100"/>
        </p:scale>
        <p:origin x="1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4/26/24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995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37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77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4/26/24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655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4/26/24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77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136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4/26/24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7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4/26/24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64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4/26/24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532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4/26/24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1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4/26/24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4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Middle_States_Commission_on_Higher_Edu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gineering.cmu.edu/afretec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AA219-9C56-AF0C-3A3C-C8394D16B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2976" y="124398"/>
            <a:ext cx="5883554" cy="1140232"/>
          </a:xfrm>
        </p:spPr>
        <p:txBody>
          <a:bodyPr anchor="t">
            <a:normAutofit lnSpcReduction="10000"/>
          </a:bodyPr>
          <a:lstStyle/>
          <a:p>
            <a:pPr algn="ctr"/>
            <a:r>
              <a:rPr lang="en-US" sz="2800" b="1" dirty="0" err="1">
                <a:solidFill>
                  <a:srgbClr val="FFFFFF"/>
                </a:solidFill>
                <a:latin typeface="Bell MT" panose="02020503060305020303" pitchFamily="18" charset="77"/>
              </a:rPr>
              <a:t>ePIC</a:t>
            </a:r>
            <a:r>
              <a:rPr lang="en-US" sz="2800" b="1" dirty="0">
                <a:solidFill>
                  <a:srgbClr val="FFFFFF"/>
                </a:solidFill>
                <a:latin typeface="Bell MT" panose="02020503060305020303" pitchFamily="18" charset="77"/>
              </a:rPr>
              <a:t> Membership Application:</a:t>
            </a:r>
          </a:p>
          <a:p>
            <a:pPr algn="ctr"/>
            <a:r>
              <a:rPr lang="en-US" sz="2800" b="1" dirty="0">
                <a:solidFill>
                  <a:srgbClr val="FFFFFF"/>
                </a:solidFill>
                <a:latin typeface="Bell MT" panose="02020503060305020303" pitchFamily="18" charset="77"/>
              </a:rPr>
              <a:t>American University in Cairo</a:t>
            </a:r>
          </a:p>
        </p:txBody>
      </p:sp>
      <p:sp>
        <p:nvSpPr>
          <p:cNvPr id="32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5444CA1-7457-C36E-0F36-8221766A4B99}"/>
              </a:ext>
            </a:extLst>
          </p:cNvPr>
          <p:cNvSpPr txBox="1"/>
          <p:nvPr/>
        </p:nvSpPr>
        <p:spPr>
          <a:xfrm>
            <a:off x="3200001" y="6380098"/>
            <a:ext cx="551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Ahmed M. Hamed – American University in Cairo (AUC)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87F47-904C-46A7-969F-8F9F52DD4746}"/>
              </a:ext>
            </a:extLst>
          </p:cNvPr>
          <p:cNvSpPr txBox="1"/>
          <p:nvPr/>
        </p:nvSpPr>
        <p:spPr>
          <a:xfrm>
            <a:off x="3825644" y="5459161"/>
            <a:ext cx="4757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ePIC</a:t>
            </a:r>
            <a:r>
              <a:rPr lang="en-US" sz="2400" dirty="0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 Collaboration Council Meeting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April 26</a:t>
            </a:r>
            <a:r>
              <a:rPr lang="en-US" sz="2400" baseline="30000" dirty="0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Al Tarikh" pitchFamily="2" charset="-78"/>
                <a:cs typeface="Al Tarikh" pitchFamily="2" charset="-78"/>
              </a:rPr>
              <a:t>, 2024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91AD0C8-6DAA-12E7-A9EE-9D6A92726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160" y="1289154"/>
            <a:ext cx="6845864" cy="408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19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0576-F304-CE27-78DF-9C29091D5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37" y="45720"/>
            <a:ext cx="7444803" cy="603871"/>
          </a:xfrm>
        </p:spPr>
        <p:txBody>
          <a:bodyPr>
            <a:normAutofit fontScale="90000"/>
          </a:bodyPr>
          <a:lstStyle/>
          <a:p>
            <a:r>
              <a:rPr lang="en-US" dirty="0"/>
              <a:t>American University in Cairo (AUC)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3E96B7-EBE1-0EFE-FEB5-9FF8A2C17AE8}"/>
              </a:ext>
            </a:extLst>
          </p:cNvPr>
          <p:cNvSpPr txBox="1"/>
          <p:nvPr/>
        </p:nvSpPr>
        <p:spPr>
          <a:xfrm>
            <a:off x="571437" y="892171"/>
            <a:ext cx="70585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Founded in 1919 (</a:t>
            </a:r>
            <a:r>
              <a:rPr lang="en-US" sz="2400" b="0" i="0" dirty="0">
                <a:effectLst/>
                <a:latin typeface="Avenir Next LT Pro" panose="020B0504020202020204" pitchFamily="34" charset="77"/>
                <a:cs typeface="Al Tarikh" pitchFamily="2" charset="-78"/>
              </a:rPr>
              <a:t>the region’s premier English-language university)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2 Campuses (Tahrir, and Fifth Settlement)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Total Enrollment: 6000 students (50 countries)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AUC accredited from the </a:t>
            </a:r>
          </a:p>
          <a:p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  <a:hlinkClick r:id="rId2" tooltip="Middle States Commission on Higher Education"/>
              </a:rPr>
              <a:t>Middle States Commission on Higher Education</a:t>
            </a: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 in the United States.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Located in Cairo, New Cairo (~ 35 min driving from Cairo International Airport)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Includes 5 schools: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School of Business,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School of Sciences and Engineering,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School of Global Affairs and Public Policy,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School of Humanities,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venir Next LT Pro" panose="020B0504020202020204" pitchFamily="34" charset="77"/>
                <a:cs typeface="Al Tarikh" pitchFamily="2" charset="-78"/>
              </a:rPr>
              <a:t>Social Sciences, School of Continuing Education.</a:t>
            </a:r>
          </a:p>
        </p:txBody>
      </p:sp>
      <p:pic>
        <p:nvPicPr>
          <p:cNvPr id="4098" name="Picture 2" descr="Photo">
            <a:extLst>
              <a:ext uri="{FF2B5EF4-FFF2-40B4-BE49-F238E27FC236}">
                <a16:creationId xmlns:a16="http://schemas.microsoft.com/office/drawing/2014/main" id="{AE5664C6-B7BB-CCEF-2FED-37F22A5AD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020" y="1206834"/>
            <a:ext cx="4570001" cy="534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83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2434AB-C4E0-4727-ABA9-8A6333C1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7" y="0"/>
            <a:ext cx="11002469" cy="619111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Dep. Of Physics @ School of Sciences and Engineering</a:t>
            </a:r>
          </a:p>
        </p:txBody>
      </p:sp>
      <p:pic>
        <p:nvPicPr>
          <p:cNvPr id="5122" name="Picture 2" descr="two girls wearing white lab coat conducting an experiment in a lab">
            <a:extLst>
              <a:ext uri="{FF2B5EF4-FFF2-40B4-BE49-F238E27FC236}">
                <a16:creationId xmlns:a16="http://schemas.microsoft.com/office/drawing/2014/main" id="{DF6E300B-9511-102F-09C7-F68898144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610" y="839447"/>
            <a:ext cx="3794010" cy="304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077703-69A0-8A46-D4E4-DED3147FC0A0}"/>
              </a:ext>
            </a:extLst>
          </p:cNvPr>
          <p:cNvSpPr txBox="1"/>
          <p:nvPr/>
        </p:nvSpPr>
        <p:spPr>
          <a:xfrm>
            <a:off x="617157" y="716502"/>
            <a:ext cx="70727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C00000"/>
                </a:solidFill>
                <a:latin typeface="Avenir Next LT Pro" panose="020B0504020202020204" pitchFamily="34" charset="77"/>
                <a:cs typeface="Al Tarikh" pitchFamily="2" charset="-78"/>
              </a:rPr>
              <a:t>School of Science &amp; Engineering: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Vibrant and dynamic school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2400+ students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11 Departments (50 Programs)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100+ Faculty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4 research centers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9349BA-A099-1741-B129-2CEFA65C9BE6}"/>
              </a:ext>
            </a:extLst>
          </p:cNvPr>
          <p:cNvSpPr txBox="1"/>
          <p:nvPr/>
        </p:nvSpPr>
        <p:spPr>
          <a:xfrm>
            <a:off x="617157" y="3382996"/>
            <a:ext cx="91264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>
                <a:solidFill>
                  <a:srgbClr val="C00000"/>
                </a:solidFill>
                <a:latin typeface="Avenir Next LT Pro" panose="020B0504020202020204" pitchFamily="34" charset="77"/>
                <a:cs typeface="Al Tarikh" pitchFamily="2" charset="-78"/>
              </a:rPr>
              <a:t>Department of Physics: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Undergraduate and graduate programs (M.Sc.)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11 Faculty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4 Different research areas: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Atomic, Molecular, and optical physics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Biological Physics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 Condensed matter Physics,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Avenir Next LT Pro" panose="020B0504020202020204" pitchFamily="34" charset="77"/>
                <a:cs typeface="Al Tarikh" pitchFamily="2" charset="-78"/>
              </a:rPr>
              <a:t> Nuclear and Particle Physics</a:t>
            </a:r>
          </a:p>
        </p:txBody>
      </p:sp>
    </p:spTree>
    <p:extLst>
      <p:ext uri="{BB962C8B-B14F-4D97-AF65-F5344CB8AC3E}">
        <p14:creationId xmlns:p14="http://schemas.microsoft.com/office/powerpoint/2010/main" val="145065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13FF72-C949-EF79-796A-E3ACD202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6200"/>
            <a:ext cx="7764843" cy="603871"/>
          </a:xfrm>
        </p:spPr>
        <p:txBody>
          <a:bodyPr>
            <a:normAutofit fontScale="90000"/>
          </a:bodyPr>
          <a:lstStyle/>
          <a:p>
            <a:r>
              <a:rPr lang="en-US" dirty="0"/>
              <a:t>Nuclear and Particle Physics Group -I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C0796-EA9C-7279-8163-81C22555F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280" y="964277"/>
            <a:ext cx="5068411" cy="49294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BC82F5-E558-F8D7-4EEB-FAF7F90E4223}"/>
              </a:ext>
            </a:extLst>
          </p:cNvPr>
          <p:cNvSpPr txBox="1"/>
          <p:nvPr/>
        </p:nvSpPr>
        <p:spPr>
          <a:xfrm>
            <a:off x="311309" y="1390997"/>
            <a:ext cx="6272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 algn="just">
              <a:buFont typeface="Wingdings" pitchFamily="2" charset="2"/>
              <a:buChar char="q"/>
              <a:defRPr sz="2800">
                <a:latin typeface="Al Tarikh" pitchFamily="2" charset="-78"/>
                <a:cs typeface="Al Tarikh" pitchFamily="2" charset="-78"/>
              </a:defRPr>
            </a:lvl1pPr>
          </a:lstStyle>
          <a:p>
            <a:pPr algn="l"/>
            <a:r>
              <a:rPr lang="en-US" dirty="0">
                <a:latin typeface="Avenir Next LT Pro" panose="020B0504020202020204" pitchFamily="34" charset="77"/>
              </a:rPr>
              <a:t>Experimental group: 12 people: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Avenir Next LT Pro" panose="020B0504020202020204" pitchFamily="34" charset="77"/>
              </a:rPr>
              <a:t>2 Ph.D.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Avenir Next LT Pro" panose="020B0504020202020204" pitchFamily="34" charset="77"/>
              </a:rPr>
              <a:t>4 Research Assistants 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Avenir Next LT Pro" panose="020B0504020202020204" pitchFamily="34" charset="77"/>
              </a:rPr>
              <a:t>5 Graduate students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Avenir Next LT Pro" panose="020B0504020202020204" pitchFamily="34" charset="77"/>
              </a:rPr>
              <a:t>1 Undergraduate students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BCEBE1-306A-19C8-776D-E97FCC6B90E2}"/>
              </a:ext>
            </a:extLst>
          </p:cNvPr>
          <p:cNvSpPr txBox="1"/>
          <p:nvPr/>
        </p:nvSpPr>
        <p:spPr>
          <a:xfrm>
            <a:off x="311309" y="4423757"/>
            <a:ext cx="6500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Wingdings" pitchFamily="2" charset="2"/>
              <a:buChar char="q"/>
              <a:defRPr sz="2800">
                <a:latin typeface="Avenir Next LT Pro" panose="020B0504020202020204" pitchFamily="34" charset="77"/>
                <a:cs typeface="Al Tarikh" pitchFamily="2" charset="-78"/>
              </a:defRPr>
            </a:lvl1pPr>
          </a:lstStyle>
          <a:p>
            <a:r>
              <a:rPr lang="en-US" dirty="0"/>
              <a:t>The only independent member institution from Africa, at the STAR experiment at BNL.</a:t>
            </a:r>
          </a:p>
        </p:txBody>
      </p:sp>
    </p:spTree>
    <p:extLst>
      <p:ext uri="{BB962C8B-B14F-4D97-AF65-F5344CB8AC3E}">
        <p14:creationId xmlns:p14="http://schemas.microsoft.com/office/powerpoint/2010/main" val="207086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34CD1C-59B8-3229-3E10-3F118D2A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60960"/>
            <a:ext cx="8816403" cy="649591"/>
          </a:xfrm>
          <a:noFill/>
        </p:spPr>
        <p:txBody>
          <a:bodyPr>
            <a:normAutofit/>
          </a:bodyPr>
          <a:lstStyle/>
          <a:p>
            <a:r>
              <a:rPr lang="en-US" dirty="0"/>
              <a:t>Nuclear and Particle Physics Group -II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FAE9AC-6999-732A-313C-DDD0C16D9D1A}"/>
              </a:ext>
            </a:extLst>
          </p:cNvPr>
          <p:cNvSpPr txBox="1"/>
          <p:nvPr/>
        </p:nvSpPr>
        <p:spPr>
          <a:xfrm>
            <a:off x="311309" y="689957"/>
            <a:ext cx="482457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 algn="just">
              <a:buFont typeface="Wingdings" pitchFamily="2" charset="2"/>
              <a:buChar char="q"/>
              <a:defRPr sz="2800">
                <a:latin typeface="Al Tarikh" pitchFamily="2" charset="-78"/>
                <a:cs typeface="Al Tarikh" pitchFamily="2" charset="-78"/>
              </a:defRPr>
            </a:lvl1pPr>
          </a:lstStyle>
          <a:p>
            <a:pPr algn="l"/>
            <a:r>
              <a:rPr lang="en-US" sz="2000" b="1" dirty="0">
                <a:latin typeface="Avenir Next LT Pro" panose="020B0504020202020204" pitchFamily="34" charset="77"/>
              </a:rPr>
              <a:t>Ahmed M. Hamed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Associate Professor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Member of STAR since 2003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Ph.D. from Wayne State University in STAR (2006) supervised by Prof. Thomas M. Cormier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Dissertation on Direct photon analysis (Yields &amp; Elliptic Flow)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Established the electromagnetic transverse shower profile analysis using STAR Barrel Electromagnetic Calorimeter (BEMC)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Established level 2-gamma online trigger for the heavy ion collisions at STAR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Served as Period Coordinator, Shift leader, Detector operator, and shift crew at STAR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>
                <a:latin typeface="Avenir Next LT Pro" panose="020B0504020202020204" pitchFamily="34" charset="77"/>
              </a:rPr>
              <a:t>Worked on soft physics and hard physics analyses</a:t>
            </a:r>
          </a:p>
          <a:p>
            <a:pPr algn="l">
              <a:buFont typeface="Wingdings" pitchFamily="2" charset="2"/>
              <a:buChar char="ü"/>
            </a:pPr>
            <a:endParaRPr lang="en-US" sz="2000" dirty="0">
              <a:latin typeface="Avenir Next LT Pro" panose="020B050402020202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30FF9-B275-CE11-8A8C-4BD8336E1D03}"/>
              </a:ext>
            </a:extLst>
          </p:cNvPr>
          <p:cNvSpPr txBox="1"/>
          <p:nvPr/>
        </p:nvSpPr>
        <p:spPr>
          <a:xfrm>
            <a:off x="5852160" y="1036320"/>
            <a:ext cx="5834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Postdoc: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Dr. Fatma El-</a:t>
            </a:r>
            <a:r>
              <a:rPr lang="en-US" sz="2000" dirty="0" err="1"/>
              <a:t>Sawy</a:t>
            </a:r>
            <a:r>
              <a:rPr lang="en-US" sz="2000" dirty="0"/>
              <a:t> (University of Padova-–Italy)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F37A06-B4FB-9A6E-868C-A199B9CC2565}"/>
              </a:ext>
            </a:extLst>
          </p:cNvPr>
          <p:cNvSpPr txBox="1"/>
          <p:nvPr/>
        </p:nvSpPr>
        <p:spPr>
          <a:xfrm>
            <a:off x="5852160" y="1892751"/>
            <a:ext cx="42444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Research Assistants (M.Sc. holders)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Muhmmad Abdel Hamid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Aliaa </a:t>
            </a:r>
            <a:r>
              <a:rPr lang="en-US" sz="2000" dirty="0" err="1"/>
              <a:t>rafaat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Alhussain</a:t>
            </a:r>
            <a:r>
              <a:rPr lang="en-US" sz="2000" dirty="0"/>
              <a:t> </a:t>
            </a:r>
            <a:r>
              <a:rPr lang="en-US" sz="2000" dirty="0" err="1"/>
              <a:t>Sedky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Mahmoud </a:t>
            </a:r>
            <a:r>
              <a:rPr lang="en-US" sz="2000" dirty="0" err="1"/>
              <a:t>Rateb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2B4FC-17DD-8298-1850-87A5FFA8F9F5}"/>
              </a:ext>
            </a:extLst>
          </p:cNvPr>
          <p:cNvSpPr txBox="1"/>
          <p:nvPr/>
        </p:nvSpPr>
        <p:spPr>
          <a:xfrm>
            <a:off x="5852160" y="3630111"/>
            <a:ext cx="32296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Graduate Students (M.Sc.)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Omar Mazhar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Nermin</a:t>
            </a:r>
            <a:r>
              <a:rPr lang="en-US" sz="2000" dirty="0"/>
              <a:t> Kamal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Marwa Selim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Mohamed </a:t>
            </a:r>
            <a:r>
              <a:rPr lang="en-US" sz="2000" dirty="0" err="1"/>
              <a:t>Sobh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Ahmed Khaled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929ECB-B70A-55DD-B8B3-B0CFCB5E4792}"/>
              </a:ext>
            </a:extLst>
          </p:cNvPr>
          <p:cNvSpPr txBox="1"/>
          <p:nvPr/>
        </p:nvSpPr>
        <p:spPr>
          <a:xfrm>
            <a:off x="5852160" y="5654040"/>
            <a:ext cx="3041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Undergraduate Students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Mostafa El-</a:t>
            </a:r>
            <a:r>
              <a:rPr lang="en-US" sz="2000" dirty="0" err="1"/>
              <a:t>Boghdady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859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7977DA-FDFB-87DE-8366-1558AA22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30163"/>
            <a:ext cx="8018930" cy="588962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Nuclear and Particle Physics Group -III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BD2256-8352-E9B9-C297-3FDA808F9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014" y="599606"/>
            <a:ext cx="8576875" cy="57635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5C479-4A05-E832-BAF8-376EF5E05143}"/>
              </a:ext>
            </a:extLst>
          </p:cNvPr>
          <p:cNvSpPr txBox="1"/>
          <p:nvPr/>
        </p:nvSpPr>
        <p:spPr>
          <a:xfrm>
            <a:off x="2494363" y="6427727"/>
            <a:ext cx="7592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AUC hosted the STAR Collaboration Meeting back in Oct. 2023 </a:t>
            </a:r>
          </a:p>
        </p:txBody>
      </p:sp>
    </p:spTree>
    <p:extLst>
      <p:ext uri="{BB962C8B-B14F-4D97-AF65-F5344CB8AC3E}">
        <p14:creationId xmlns:p14="http://schemas.microsoft.com/office/powerpoint/2010/main" val="236331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CAA-55FB-8E40-1056-BF6AD3F7C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6200"/>
            <a:ext cx="11285283" cy="588631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research commitments and interests in </a:t>
            </a:r>
            <a:r>
              <a:rPr lang="en-US" dirty="0" err="1"/>
              <a:t>ePIC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5EA21-19E7-4CF4-999B-BA790EF81EBC}"/>
              </a:ext>
            </a:extLst>
          </p:cNvPr>
          <p:cNvSpPr txBox="1"/>
          <p:nvPr/>
        </p:nvSpPr>
        <p:spPr>
          <a:xfrm>
            <a:off x="525717" y="731520"/>
            <a:ext cx="62619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Members: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Ahmed M. Hamed (Associate Professor)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Fatma El-</a:t>
            </a:r>
            <a:r>
              <a:rPr lang="en-US" sz="2000" dirty="0" err="1"/>
              <a:t>sawy</a:t>
            </a:r>
            <a:r>
              <a:rPr lang="en-US" sz="2000" dirty="0"/>
              <a:t> (Postdoctoral Research Associate)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Aliaa </a:t>
            </a:r>
            <a:r>
              <a:rPr lang="en-US" sz="2000" dirty="0" err="1"/>
              <a:t>Rafaat</a:t>
            </a:r>
            <a:r>
              <a:rPr lang="en-US" sz="2000" dirty="0"/>
              <a:t> (Research Assistant)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Omar Mazhar (Graduate Student)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Mostfa</a:t>
            </a:r>
            <a:r>
              <a:rPr lang="en-US" sz="2000" dirty="0"/>
              <a:t> El-</a:t>
            </a:r>
            <a:r>
              <a:rPr lang="en-US" sz="2000" dirty="0" err="1"/>
              <a:t>Boghdady</a:t>
            </a:r>
            <a:r>
              <a:rPr lang="en-US" sz="2000" dirty="0"/>
              <a:t> (Undergrad student)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16687A-9A6E-391C-D46F-BDE6A17CEE84}"/>
              </a:ext>
            </a:extLst>
          </p:cNvPr>
          <p:cNvSpPr txBox="1"/>
          <p:nvPr/>
        </p:nvSpPr>
        <p:spPr>
          <a:xfrm>
            <a:off x="6995160" y="826506"/>
            <a:ext cx="5196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u="sng"/>
            </a:lvl1pPr>
          </a:lstStyle>
          <a:p>
            <a:r>
              <a:rPr lang="en-US" dirty="0"/>
              <a:t>Infrastructure:</a:t>
            </a:r>
          </a:p>
          <a:p>
            <a:pPr marL="457200" indent="-457200">
              <a:buFont typeface="+mj-lt"/>
              <a:buAutoNum type="arabicPeriod"/>
            </a:pPr>
            <a:r>
              <a:rPr lang="en-US" u="none" dirty="0"/>
              <a:t>Local computing Cluster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u="none" dirty="0"/>
              <a:t>Member of African Engineering and Technology Network (</a:t>
            </a:r>
            <a:r>
              <a:rPr lang="en-US" u="none" dirty="0" err="1"/>
              <a:t>Afretec</a:t>
            </a:r>
            <a:r>
              <a:rPr lang="en-US" u="none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2C6B88-4A39-EADB-5E06-317C40BE6DDF}"/>
              </a:ext>
            </a:extLst>
          </p:cNvPr>
          <p:cNvSpPr txBox="1"/>
          <p:nvPr/>
        </p:nvSpPr>
        <p:spPr>
          <a:xfrm>
            <a:off x="7025640" y="2039991"/>
            <a:ext cx="2697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u="sng"/>
            </a:lvl1pPr>
          </a:lstStyle>
          <a:p>
            <a:r>
              <a:rPr lang="en-US" dirty="0"/>
              <a:t>Support:</a:t>
            </a:r>
          </a:p>
          <a:p>
            <a:pPr marL="457200" indent="-457200">
              <a:buFont typeface="+mj-lt"/>
              <a:buAutoNum type="arabicPeriod"/>
            </a:pPr>
            <a:r>
              <a:rPr lang="en-US" u="none" dirty="0"/>
              <a:t>Local grants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u="none" dirty="0"/>
              <a:t>Grant via </a:t>
            </a:r>
            <a:r>
              <a:rPr lang="en-US" u="none" dirty="0" err="1"/>
              <a:t>Afretec</a:t>
            </a:r>
            <a:endParaRPr lang="en-US" u="non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6B3114-6DD8-C203-2535-A7C3AB561437}"/>
              </a:ext>
            </a:extLst>
          </p:cNvPr>
          <p:cNvSpPr txBox="1"/>
          <p:nvPr/>
        </p:nvSpPr>
        <p:spPr>
          <a:xfrm>
            <a:off x="0" y="3055722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u="sng"/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en-US" u="none" dirty="0"/>
              <a:t>AUC group members are currently active and contributing to the simulations analysis (Tracking &amp; </a:t>
            </a:r>
            <a:r>
              <a:rPr lang="en-US" u="none" dirty="0" err="1"/>
              <a:t>Pid</a:t>
            </a:r>
            <a:r>
              <a:rPr lang="en-US" u="none" dirty="0"/>
              <a:t>) </a:t>
            </a:r>
          </a:p>
          <a:p>
            <a:r>
              <a:rPr lang="en-US" u="none" dirty="0"/>
              <a:t>at </a:t>
            </a:r>
            <a:r>
              <a:rPr lang="en-US" u="none" dirty="0" err="1"/>
              <a:t>ePIC</a:t>
            </a:r>
            <a:r>
              <a:rPr lang="en-US" u="none" dirty="0"/>
              <a:t> collaboration @ the inclusive PWG.</a:t>
            </a:r>
          </a:p>
          <a:p>
            <a:r>
              <a:rPr lang="en-US" u="none" dirty="0"/>
              <a:t>Task assignments by Dr. </a:t>
            </a:r>
            <a:r>
              <a:rPr lang="en-US" b="0" i="0" u="non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Salvatore Fazio; the inclusive PWG convener: </a:t>
            </a:r>
            <a:endParaRPr lang="en-US" u="non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u="none" dirty="0"/>
              <a:t>"Electron ID - Track-cluster matching” is a task assigned to Ms. Aliaa </a:t>
            </a:r>
            <a:r>
              <a:rPr lang="en-US" u="none" dirty="0" err="1"/>
              <a:t>Rafaat</a:t>
            </a:r>
            <a:r>
              <a:rPr lang="en-US" u="none" dirty="0"/>
              <a:t> supervised by Dr. Tyler </a:t>
            </a:r>
            <a:r>
              <a:rPr lang="en-US" u="none" dirty="0" err="1"/>
              <a:t>Kutz</a:t>
            </a:r>
            <a:r>
              <a:rPr lang="en-US" u="non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none" dirty="0"/>
              <a:t>"Resolution-weighted electron energy reconstruction” is a task assigned to Dr. Fatma El-</a:t>
            </a:r>
            <a:r>
              <a:rPr lang="en-US" u="none" dirty="0" err="1"/>
              <a:t>Sawy</a:t>
            </a:r>
            <a:r>
              <a:rPr lang="en-US" u="none" dirty="0"/>
              <a:t> supervised by Dr. Tyler </a:t>
            </a:r>
            <a:r>
              <a:rPr lang="en-US" u="none" dirty="0" err="1"/>
              <a:t>Kutz</a:t>
            </a:r>
            <a:r>
              <a:rPr lang="en-US" u="non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none" dirty="0"/>
              <a:t>3rd task of Bin size optimization, stability, and purity for each reconstruction method is to be assigned either to Mr. Omar </a:t>
            </a:r>
            <a:r>
              <a:rPr lang="en-US" u="none" dirty="0" err="1"/>
              <a:t>Mazhr</a:t>
            </a:r>
            <a:r>
              <a:rPr lang="en-US" u="none" dirty="0"/>
              <a:t> or Mr. Mostafa El-</a:t>
            </a:r>
            <a:r>
              <a:rPr lang="en-US" u="none" dirty="0" err="1"/>
              <a:t>Boghdady</a:t>
            </a:r>
            <a:r>
              <a:rPr lang="en-US" u="none" dirty="0"/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CE7D2E-6CFB-876B-C647-CF5AB3EF081A}"/>
              </a:ext>
            </a:extLst>
          </p:cNvPr>
          <p:cNvSpPr txBox="1"/>
          <p:nvPr/>
        </p:nvSpPr>
        <p:spPr>
          <a:xfrm>
            <a:off x="15411" y="5594318"/>
            <a:ext cx="9968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u="none"/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AUC group will help promoting </a:t>
            </a:r>
            <a:r>
              <a:rPr lang="en-US" dirty="0" err="1"/>
              <a:t>ePIC</a:t>
            </a:r>
            <a:r>
              <a:rPr lang="en-US" dirty="0"/>
              <a:t> in Africa via the </a:t>
            </a:r>
            <a:r>
              <a:rPr lang="en-US" dirty="0" err="1"/>
              <a:t>Afretec</a:t>
            </a:r>
            <a:r>
              <a:rPr lang="en-US" dirty="0"/>
              <a:t> for more manpower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C5C14E-A7C5-93F5-8F30-264D9AAAF825}"/>
              </a:ext>
            </a:extLst>
          </p:cNvPr>
          <p:cNvSpPr txBox="1"/>
          <p:nvPr/>
        </p:nvSpPr>
        <p:spPr>
          <a:xfrm>
            <a:off x="0" y="602557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u="none"/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AUC group initial plan is mainly focused on the direct photon measurements as well as on all Calorimeter based-analysis</a:t>
            </a:r>
          </a:p>
        </p:txBody>
      </p:sp>
    </p:spTree>
    <p:extLst>
      <p:ext uri="{BB962C8B-B14F-4D97-AF65-F5344CB8AC3E}">
        <p14:creationId xmlns:p14="http://schemas.microsoft.com/office/powerpoint/2010/main" val="301123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4CD4-E584-A87F-026F-0A2DE545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237" y="787068"/>
            <a:ext cx="10077557" cy="1325563"/>
          </a:xfrm>
        </p:spPr>
        <p:txBody>
          <a:bodyPr/>
          <a:lstStyle/>
          <a:p>
            <a:pPr algn="ctr"/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56880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56C419-3CF0-257B-F67A-4240A68CBC73}"/>
              </a:ext>
            </a:extLst>
          </p:cNvPr>
          <p:cNvSpPr txBox="1"/>
          <p:nvPr/>
        </p:nvSpPr>
        <p:spPr>
          <a:xfrm>
            <a:off x="1" y="2168111"/>
            <a:ext cx="1198418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0" i="0" dirty="0">
                <a:effectLst/>
                <a:latin typeface="Avenir Next LT Pro" panose="020B0504020202020204" pitchFamily="34" charset="77"/>
              </a:rPr>
              <a:t>The American University in Cairo (AUC) is actively collaborating with the African Engineering and Technology Network (</a:t>
            </a:r>
            <a:r>
              <a:rPr lang="en-US" sz="2000" b="0" i="0" dirty="0" err="1">
                <a:effectLst/>
                <a:latin typeface="Avenir Next LT Pro" panose="020B0504020202020204" pitchFamily="34" charset="77"/>
              </a:rPr>
              <a:t>Afretec</a:t>
            </a:r>
            <a:r>
              <a:rPr lang="en-US" sz="2000" b="0" i="0" dirty="0">
                <a:effectLst/>
                <a:latin typeface="Avenir Next LT Pro" panose="020B0504020202020204" pitchFamily="34" charset="77"/>
              </a:rPr>
              <a:t>), a joint initiative led by CMU-Africa.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0" i="0" dirty="0" err="1">
                <a:effectLst/>
                <a:latin typeface="Avenir Next LT Pro" panose="020B0504020202020204" pitchFamily="34" charset="77"/>
              </a:rPr>
              <a:t>Afretec</a:t>
            </a:r>
            <a:r>
              <a:rPr lang="en-US" sz="2000" b="0" i="0" dirty="0">
                <a:effectLst/>
                <a:latin typeface="Avenir Next LT Pro" panose="020B0504020202020204" pitchFamily="34" charset="77"/>
              </a:rPr>
              <a:t> aims to unite technology-focused universities to drive inclusive digital growth across the continent through collaborating on teaching and learning, knowledge creation, and entrepreneurship activities within the realm of engineering and technology.</a:t>
            </a:r>
            <a:endParaRPr lang="en-US" sz="2000" dirty="0">
              <a:latin typeface="Avenir Next LT Pro" panose="020B050402020202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771B3-1E50-5C75-527C-33B0C94EC926}"/>
              </a:ext>
            </a:extLst>
          </p:cNvPr>
          <p:cNvSpPr txBox="1"/>
          <p:nvPr/>
        </p:nvSpPr>
        <p:spPr>
          <a:xfrm>
            <a:off x="2910840" y="4027393"/>
            <a:ext cx="737616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000" b="0" i="0" u="sng" dirty="0" err="1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Afretec</a:t>
            </a:r>
            <a:r>
              <a:rPr lang="en-US" sz="2000" b="0" i="0" u="sng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 Members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Carnegie Mellon University Africa (Kigali, Rwanda)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The American University in Cairo (Cairo, Egypt)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University of Lagos (Lagos, Nigeria)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University of Nairobi (Nairobi, Kenya)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University of Rwanda (Kigali, Rwanda)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3456"/>
                </a:solidFill>
                <a:effectLst/>
                <a:latin typeface="Avenir Next LT Pro" panose="020B0504020202020204" pitchFamily="34" charset="77"/>
              </a:rPr>
              <a:t>University of the Witwatersrand (Johannesburg, South Africa)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7C14AA-C23F-450F-E40C-F6F0514BF561}"/>
              </a:ext>
            </a:extLst>
          </p:cNvPr>
          <p:cNvSpPr txBox="1"/>
          <p:nvPr/>
        </p:nvSpPr>
        <p:spPr>
          <a:xfrm>
            <a:off x="1052946" y="569100"/>
            <a:ext cx="10086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Georgia Pro" panose="02040302050405020303" pitchFamily="18" charset="0"/>
                <a:cs typeface="Al Tarikh" pitchFamily="2" charset="-78"/>
              </a:rPr>
              <a:t>African Engineering and Technology Network (</a:t>
            </a:r>
            <a:r>
              <a:rPr lang="en-US" sz="3200" b="1" i="1" dirty="0" err="1">
                <a:latin typeface="Georgia Pro" panose="02040302050405020303" pitchFamily="18" charset="0"/>
                <a:cs typeface="Al Tarikh" pitchFamily="2" charset="-78"/>
              </a:rPr>
              <a:t>Afretec</a:t>
            </a:r>
            <a:r>
              <a:rPr lang="en-US" sz="3200" b="1" i="1" dirty="0">
                <a:latin typeface="Georgia Pro" panose="02040302050405020303" pitchFamily="18" charset="0"/>
                <a:cs typeface="Al Tarikh" pitchFamily="2" charset="-78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F957F3-D358-7D53-5DA2-CB3B02256478}"/>
              </a:ext>
            </a:extLst>
          </p:cNvPr>
          <p:cNvSpPr txBox="1"/>
          <p:nvPr/>
        </p:nvSpPr>
        <p:spPr>
          <a:xfrm>
            <a:off x="3459480" y="16006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engineering.cmu.edu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afretec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68307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763</Words>
  <Application>Microsoft Macintosh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Al Tarikh</vt:lpstr>
      <vt:lpstr>Arial</vt:lpstr>
      <vt:lpstr>Avenir Next LT Pro</vt:lpstr>
      <vt:lpstr>Avenir Next LT Pro Light</vt:lpstr>
      <vt:lpstr>Bell MT</vt:lpstr>
      <vt:lpstr>Georgia Pro</vt:lpstr>
      <vt:lpstr>Georgia Pro Semibold</vt:lpstr>
      <vt:lpstr>Wingdings</vt:lpstr>
      <vt:lpstr>RocaVTI</vt:lpstr>
      <vt:lpstr>PowerPoint Presentation</vt:lpstr>
      <vt:lpstr>American University in Cairo (AUC)</vt:lpstr>
      <vt:lpstr>Dep. Of Physics @ School of Sciences and Engineering</vt:lpstr>
      <vt:lpstr>Nuclear and Particle Physics Group -I</vt:lpstr>
      <vt:lpstr>Nuclear and Particle Physics Group -II</vt:lpstr>
      <vt:lpstr>Nuclear and Particle Physics Group -III</vt:lpstr>
      <vt:lpstr>Group research commitments and interests in ePIC</vt:lpstr>
      <vt:lpstr>Backup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M. Hamed</dc:creator>
  <cp:lastModifiedBy>Ahmed M. Hamed</cp:lastModifiedBy>
  <cp:revision>10</cp:revision>
  <dcterms:created xsi:type="dcterms:W3CDTF">2024-04-19T01:55:25Z</dcterms:created>
  <dcterms:modified xsi:type="dcterms:W3CDTF">2024-04-26T13:26:57Z</dcterms:modified>
</cp:coreProperties>
</file>