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Helvetica Neue"/>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3">
          <p15:clr>
            <a:srgbClr val="747775"/>
          </p15:clr>
        </p15:guide>
        <p15:guide id="2" orient="horz" pos="99">
          <p15:clr>
            <a:srgbClr val="747775"/>
          </p15:clr>
        </p15:guide>
      </p15:sldGuideLst>
    </p:ext>
    <p:ext uri="GoogleSlidesCustomDataVersion2">
      <go:slidesCustomData xmlns:go="http://customooxmlschemas.google.com/" r:id="rId28" roundtripDataSignature="AMtx7mgMWR3t/Qy8tsYP9r7qeBFoO3bW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3" orient="horz"/>
        <p:guide pos="99"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HelveticaNeue-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italic.fntdata"/><Relationship Id="rId25" Type="http://schemas.openxmlformats.org/officeDocument/2006/relationships/font" Target="fonts/HelveticaNeue-bold.fntdata"/><Relationship Id="rId28" Type="http://customschemas.google.com/relationships/presentationmetadata" Target="metadata"/><Relationship Id="rId27"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I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86" name="Google Shape;86;p1: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87" name="Google Shape;8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9: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227" name="Google Shape;227;p9: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28" name="Google Shape;22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0: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236" name="Google Shape;236;p10: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37" name="Google Shape;23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1: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249" name="Google Shape;249;p11: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50" name="Google Shape;25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2: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263" name="Google Shape;263;p12: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64" name="Google Shape;26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3: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278" name="Google Shape;278;p13: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79" name="Google Shape;27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4: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289" name="Google Shape;289;p14: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90" name="Google Shape;29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5: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298" name="Google Shape;298;p15: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99" name="Google Shape;29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6: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310" name="Google Shape;310;p16: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11" name="Google Shape;31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7: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329" name="Google Shape;329;p17: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330" name="Google Shape;33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97" name="Google Shape;97;p2: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109" name="Google Shape;109;p3: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10" name="Google Shape;11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120" name="Google Shape;120;p4: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21" name="Google Shape;1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147" name="Google Shape;147;p5: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48" name="Google Shape;14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6: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189" name="Google Shape;189;p6: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190" name="Google Shape;19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200" name="Google Shape;200;p7: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01" name="Google Shape;20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6efee8e8e6_0_0:notes"/>
          <p:cNvSpPr txBox="1"/>
          <p:nvPr/>
        </p:nvSpPr>
        <p:spPr>
          <a:xfrm>
            <a:off x="4278962" y="10157402"/>
            <a:ext cx="3280800" cy="5343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209" name="Google Shape;209;g26efee8e8e6_0_0:notes"/>
          <p:cNvSpPr/>
          <p:nvPr>
            <p:ph idx="2" type="sldImg"/>
          </p:nvPr>
        </p:nvSpPr>
        <p:spPr>
          <a:xfrm>
            <a:off x="217488" y="812800"/>
            <a:ext cx="7123200" cy="4008300"/>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10" name="Google Shape;210;g26efee8e8e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8:notes"/>
          <p:cNvSpPr txBox="1"/>
          <p:nvPr/>
        </p:nvSpPr>
        <p:spPr>
          <a:xfrm>
            <a:off x="4278962" y="10157402"/>
            <a:ext cx="3280684" cy="53423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N" sz="18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
        <p:nvSpPr>
          <p:cNvPr id="218" name="Google Shape;218;p8:notes"/>
          <p:cNvSpPr/>
          <p:nvPr>
            <p:ph idx="2" type="sldImg"/>
          </p:nvPr>
        </p:nvSpPr>
        <p:spPr>
          <a:xfrm>
            <a:off x="217488" y="812800"/>
            <a:ext cx="7123112" cy="4008438"/>
          </a:xfrm>
          <a:custGeom>
            <a:rect b="b" l="l" r="r" t="t"/>
            <a:pathLst>
              <a:path extrusionOk="0" h="120000" w="120000">
                <a:moveTo>
                  <a:pt x="0" y="0"/>
                </a:moveTo>
                <a:lnTo>
                  <a:pt x="120000" y="0"/>
                </a:lnTo>
                <a:lnTo>
                  <a:pt x="120000" y="120000"/>
                </a:lnTo>
                <a:lnTo>
                  <a:pt x="0" y="120000"/>
                </a:lnTo>
                <a:close/>
              </a:path>
            </a:pathLst>
          </a:custGeom>
          <a:solidFill>
            <a:srgbClr val="729FCF"/>
          </a:solidFill>
          <a:ln cap="flat" cmpd="sng" w="25400">
            <a:solidFill>
              <a:srgbClr val="3465A4"/>
            </a:solidFill>
            <a:prstDash val="solid"/>
            <a:round/>
            <a:headEnd len="sm" w="sm" type="none"/>
            <a:tailEnd len="sm" w="sm" type="none"/>
          </a:ln>
        </p:spPr>
      </p:sp>
      <p:sp>
        <p:nvSpPr>
          <p:cNvPr id="219" name="Google Shape;21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7"/>
          <p:cNvSpPr/>
          <p:nvPr>
            <p:ph idx="2" type="pic"/>
          </p:nvPr>
        </p:nvSpPr>
        <p:spPr>
          <a:xfrm>
            <a:off x="5183188" y="987425"/>
            <a:ext cx="6172200" cy="4873625"/>
          </a:xfrm>
          <a:prstGeom prst="rect">
            <a:avLst/>
          </a:prstGeom>
          <a:noFill/>
          <a:ln>
            <a:noFill/>
          </a:ln>
        </p:spPr>
      </p:sp>
      <p:sp>
        <p:nvSpPr>
          <p:cNvPr id="68" name="Google Shape;68;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 Id="rId5"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 Id="rId5" Type="http://schemas.openxmlformats.org/officeDocument/2006/relationships/image" Target="../media/image36.png"/><Relationship Id="rId6" Type="http://schemas.openxmlformats.org/officeDocument/2006/relationships/image" Target="../media/image30.png"/><Relationship Id="rId7" Type="http://schemas.openxmlformats.org/officeDocument/2006/relationships/image" Target="../media/image32.png"/><Relationship Id="rId8"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 Id="rId5" Type="http://schemas.openxmlformats.org/officeDocument/2006/relationships/image" Target="../media/image42.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41.png"/></Relationships>
</file>

<file path=ppt/slides/_rels/slide13.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 Id="rId9" Type="http://schemas.openxmlformats.org/officeDocument/2006/relationships/image" Target="../media/image38.png"/><Relationship Id="rId5" Type="http://schemas.openxmlformats.org/officeDocument/2006/relationships/hyperlink" Target="https://arxiv.org/abs/2209.07130" TargetMode="External"/><Relationship Id="rId6" Type="http://schemas.openxmlformats.org/officeDocument/2006/relationships/image" Target="../media/image31.png"/><Relationship Id="rId7" Type="http://schemas.openxmlformats.org/officeDocument/2006/relationships/image" Target="../media/image37.png"/><Relationship Id="rId8"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 Id="rId5" Type="http://schemas.openxmlformats.org/officeDocument/2006/relationships/image" Target="../media/image50.png"/><Relationship Id="rId6"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 Id="rId5"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 Id="rId9" Type="http://schemas.openxmlformats.org/officeDocument/2006/relationships/image" Target="../media/image9.png"/><Relationship Id="rId5" Type="http://schemas.openxmlformats.org/officeDocument/2006/relationships/image" Target="../media/image43.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 Id="rId5" Type="http://schemas.openxmlformats.org/officeDocument/2006/relationships/image" Target="../media/image4.png"/><Relationship Id="rId6"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 Id="rId5" Type="http://schemas.openxmlformats.org/officeDocument/2006/relationships/image" Target="../media/image5.jpg"/><Relationship Id="rId6" Type="http://schemas.openxmlformats.org/officeDocument/2006/relationships/image" Target="../media/image19.png"/></Relationships>
</file>

<file path=ppt/slides/_rels/slide4.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49.png"/><Relationship Id="rId13" Type="http://schemas.openxmlformats.org/officeDocument/2006/relationships/image" Target="../media/image10.png"/><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 Id="rId9" Type="http://schemas.openxmlformats.org/officeDocument/2006/relationships/image" Target="../media/image14.png"/><Relationship Id="rId5" Type="http://schemas.openxmlformats.org/officeDocument/2006/relationships/image" Target="../media/image11.jpg"/><Relationship Id="rId6" Type="http://schemas.openxmlformats.org/officeDocument/2006/relationships/image" Target="../media/image13.jpg"/><Relationship Id="rId7" Type="http://schemas.openxmlformats.org/officeDocument/2006/relationships/image" Target="../media/image12.jpg"/><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11" Type="http://schemas.openxmlformats.org/officeDocument/2006/relationships/image" Target="../media/image15.jpg"/><Relationship Id="rId10" Type="http://schemas.openxmlformats.org/officeDocument/2006/relationships/image" Target="../media/image54.jpg"/><Relationship Id="rId13" Type="http://schemas.openxmlformats.org/officeDocument/2006/relationships/image" Target="../media/image16.jpg"/><Relationship Id="rId12" Type="http://schemas.openxmlformats.org/officeDocument/2006/relationships/image" Target="../media/image18.jp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 Id="rId9" Type="http://schemas.openxmlformats.org/officeDocument/2006/relationships/image" Target="../media/image8.png"/><Relationship Id="rId15" Type="http://schemas.openxmlformats.org/officeDocument/2006/relationships/image" Target="../media/image35.jpg"/><Relationship Id="rId14" Type="http://schemas.openxmlformats.org/officeDocument/2006/relationships/image" Target="../media/image17.png"/><Relationship Id="rId17" Type="http://schemas.openxmlformats.org/officeDocument/2006/relationships/image" Target="../media/image20.jpg"/><Relationship Id="rId16" Type="http://schemas.openxmlformats.org/officeDocument/2006/relationships/image" Target="../media/image53.jpg"/><Relationship Id="rId5" Type="http://schemas.openxmlformats.org/officeDocument/2006/relationships/image" Target="../media/image6.jpg"/><Relationship Id="rId6" Type="http://schemas.openxmlformats.org/officeDocument/2006/relationships/image" Target="../media/image7.jpg"/><Relationship Id="rId18" Type="http://schemas.openxmlformats.org/officeDocument/2006/relationships/image" Target="../media/image21.jpg"/><Relationship Id="rId7" Type="http://schemas.openxmlformats.org/officeDocument/2006/relationships/image" Target="../media/image2.jpg"/><Relationship Id="rId8"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 Id="rId5" Type="http://schemas.openxmlformats.org/officeDocument/2006/relationships/image" Target="../media/image34.png"/><Relationship Id="rId6"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mailto:Prabhakar@iitmandi.ac.in" TargetMode="External"/><Relationship Id="rId4" Type="http://schemas.openxmlformats.org/officeDocument/2006/relationships/hyperlink" Target="mailto:amal@iitmandi.ac.in"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886336" y="838958"/>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b="0" i="0" sz="1959" u="none" cap="none" strike="noStrike">
              <a:solidFill>
                <a:srgbClr val="000000"/>
              </a:solidFill>
              <a:latin typeface="Arial"/>
              <a:ea typeface="Arial"/>
              <a:cs typeface="Arial"/>
              <a:sym typeface="Arial"/>
            </a:endParaRPr>
          </a:p>
        </p:txBody>
      </p:sp>
      <p:sp>
        <p:nvSpPr>
          <p:cNvPr id="90" name="Google Shape;90;p1"/>
          <p:cNvSpPr/>
          <p:nvPr/>
        </p:nvSpPr>
        <p:spPr>
          <a:xfrm>
            <a:off x="924753" y="260958"/>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b="0" i="0" sz="1959" u="none" cap="none" strike="noStrike">
              <a:solidFill>
                <a:srgbClr val="000000"/>
              </a:solidFill>
              <a:latin typeface="Arial"/>
              <a:ea typeface="Arial"/>
              <a:cs typeface="Arial"/>
              <a:sym typeface="Arial"/>
            </a:endParaRPr>
          </a:p>
        </p:txBody>
      </p:sp>
      <p:sp>
        <p:nvSpPr>
          <p:cNvPr id="91" name="Google Shape;91;p1"/>
          <p:cNvSpPr txBox="1"/>
          <p:nvPr>
            <p:ph idx="4294967295" type="title"/>
          </p:nvPr>
        </p:nvSpPr>
        <p:spPr>
          <a:xfrm>
            <a:off x="304749" y="117924"/>
            <a:ext cx="11531700" cy="1200600"/>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rtl="0" algn="ctr">
              <a:lnSpc>
                <a:spcPct val="90000"/>
              </a:lnSpc>
              <a:spcBef>
                <a:spcPts val="0"/>
              </a:spcBef>
              <a:spcAft>
                <a:spcPts val="0"/>
              </a:spcAft>
              <a:buClr>
                <a:srgbClr val="800000"/>
              </a:buClr>
              <a:buSzPts val="4000"/>
              <a:buFont typeface="Times"/>
              <a:buNone/>
            </a:pPr>
            <a:r>
              <a:rPr b="1" lang="en-IN" sz="4000">
                <a:solidFill>
                  <a:srgbClr val="800000"/>
                </a:solidFill>
                <a:latin typeface="Times"/>
                <a:ea typeface="Times"/>
                <a:cs typeface="Times"/>
                <a:sym typeface="Times"/>
              </a:rPr>
              <a:t>Introducing IIT Mandi Group</a:t>
            </a:r>
            <a:r>
              <a:rPr b="1" lang="en-IN" sz="4000">
                <a:solidFill>
                  <a:srgbClr val="800000"/>
                </a:solidFill>
                <a:latin typeface="Times"/>
                <a:ea typeface="Times"/>
                <a:cs typeface="Times"/>
                <a:sym typeface="Times"/>
              </a:rPr>
              <a:t> to ePIC Collaboration</a:t>
            </a:r>
            <a:endParaRPr/>
          </a:p>
        </p:txBody>
      </p:sp>
      <p:sp>
        <p:nvSpPr>
          <p:cNvPr id="92" name="Google Shape;92;p1"/>
          <p:cNvSpPr/>
          <p:nvPr/>
        </p:nvSpPr>
        <p:spPr>
          <a:xfrm>
            <a:off x="4018407" y="2057198"/>
            <a:ext cx="4104384" cy="1004976"/>
          </a:xfrm>
          <a:prstGeom prst="rect">
            <a:avLst/>
          </a:prstGeom>
          <a:noFill/>
          <a:ln>
            <a:noFill/>
          </a:ln>
        </p:spPr>
        <p:txBody>
          <a:bodyPr anchorCtr="1" anchor="t" bIns="49750" lIns="99525" spcFirstLastPara="1" rIns="99525" wrap="square" tIns="49750">
            <a:spAutoFit/>
          </a:bodyPr>
          <a:lstStyle/>
          <a:p>
            <a:pPr indent="0" lvl="0" marL="0" marR="0" rtl="0" algn="ctr">
              <a:spcBef>
                <a:spcPts val="0"/>
              </a:spcBef>
              <a:spcAft>
                <a:spcPts val="0"/>
              </a:spcAft>
              <a:buNone/>
            </a:pPr>
            <a:r>
              <a:rPr b="1" i="0" lang="en-IN" sz="1959" u="none" cap="none" strike="noStrike">
                <a:solidFill>
                  <a:srgbClr val="000000"/>
                </a:solidFill>
                <a:latin typeface="Times"/>
                <a:ea typeface="Times"/>
                <a:cs typeface="Times"/>
                <a:sym typeface="Times"/>
              </a:rPr>
              <a:t>Prabhakar Palni &amp; Amal Sarkar</a:t>
            </a:r>
            <a:endParaRPr/>
          </a:p>
          <a:p>
            <a:pPr indent="0" lvl="0" marL="0" marR="0" rtl="0" algn="ctr">
              <a:spcBef>
                <a:spcPts val="0"/>
              </a:spcBef>
              <a:spcAft>
                <a:spcPts val="0"/>
              </a:spcAft>
              <a:buNone/>
            </a:pPr>
            <a:r>
              <a:rPr b="0" i="0" lang="en-IN" sz="1959" u="none" cap="none" strike="noStrike">
                <a:solidFill>
                  <a:srgbClr val="000000"/>
                </a:solidFill>
                <a:latin typeface="Times"/>
                <a:ea typeface="Times"/>
                <a:cs typeface="Times"/>
                <a:sym typeface="Times"/>
              </a:rPr>
              <a:t>School of Physical Sciences</a:t>
            </a:r>
            <a:endParaRPr b="1" i="0" sz="1959" u="none" cap="none" strike="noStrike">
              <a:solidFill>
                <a:srgbClr val="000000"/>
              </a:solidFill>
              <a:latin typeface="Times"/>
              <a:ea typeface="Times"/>
              <a:cs typeface="Times"/>
              <a:sym typeface="Times"/>
            </a:endParaRPr>
          </a:p>
          <a:p>
            <a:pPr indent="0" lvl="0" marL="0" marR="0" rtl="0" algn="ctr">
              <a:spcBef>
                <a:spcPts val="0"/>
              </a:spcBef>
              <a:spcAft>
                <a:spcPts val="0"/>
              </a:spcAft>
              <a:buNone/>
            </a:pPr>
            <a:r>
              <a:rPr b="0" i="0" lang="en-IN" sz="1959" u="none" cap="none" strike="noStrike">
                <a:solidFill>
                  <a:srgbClr val="000000"/>
                </a:solidFill>
                <a:latin typeface="Times"/>
                <a:ea typeface="Times"/>
                <a:cs typeface="Times"/>
                <a:sym typeface="Times"/>
              </a:rPr>
              <a:t>Indian Institute of Technology Mandi</a:t>
            </a:r>
            <a:endParaRPr/>
          </a:p>
        </p:txBody>
      </p:sp>
      <p:sp>
        <p:nvSpPr>
          <p:cNvPr id="93" name="Google Shape;93;p1"/>
          <p:cNvSpPr/>
          <p:nvPr/>
        </p:nvSpPr>
        <p:spPr>
          <a:xfrm>
            <a:off x="3328434" y="6190861"/>
            <a:ext cx="5484330" cy="401991"/>
          </a:xfrm>
          <a:prstGeom prst="rect">
            <a:avLst/>
          </a:prstGeom>
          <a:noFill/>
          <a:ln>
            <a:noFill/>
          </a:ln>
        </p:spPr>
        <p:txBody>
          <a:bodyPr anchorCtr="1" anchor="t" bIns="49750" lIns="99525" spcFirstLastPara="1" rIns="99525" wrap="square" tIns="49750">
            <a:spAutoFit/>
          </a:bodyPr>
          <a:lstStyle/>
          <a:p>
            <a:pPr indent="0" lvl="0" marL="0" marR="0" rtl="0" algn="ctr">
              <a:spcBef>
                <a:spcPts val="0"/>
              </a:spcBef>
              <a:spcAft>
                <a:spcPts val="0"/>
              </a:spcAft>
              <a:buNone/>
            </a:pPr>
            <a:r>
              <a:rPr lang="en-IN" sz="1959">
                <a:latin typeface="Times"/>
                <a:ea typeface="Times"/>
                <a:cs typeface="Times"/>
                <a:sym typeface="Times"/>
              </a:rPr>
              <a:t>April</a:t>
            </a:r>
            <a:r>
              <a:rPr b="0" i="0" lang="en-IN" sz="1959" u="none" cap="none" strike="noStrike">
                <a:solidFill>
                  <a:srgbClr val="000000"/>
                </a:solidFill>
                <a:latin typeface="Times"/>
                <a:ea typeface="Times"/>
                <a:cs typeface="Times"/>
                <a:sym typeface="Times"/>
              </a:rPr>
              <a:t> </a:t>
            </a:r>
            <a:r>
              <a:rPr lang="en-IN" sz="1959">
                <a:latin typeface="Times"/>
                <a:ea typeface="Times"/>
                <a:cs typeface="Times"/>
                <a:sym typeface="Times"/>
              </a:rPr>
              <a:t>26</a:t>
            </a:r>
            <a:r>
              <a:rPr b="0" i="0" lang="en-IN" sz="1959" u="none" cap="none" strike="noStrike">
                <a:solidFill>
                  <a:srgbClr val="000000"/>
                </a:solidFill>
                <a:latin typeface="Times"/>
                <a:ea typeface="Times"/>
                <a:cs typeface="Times"/>
                <a:sym typeface="Times"/>
              </a:rPr>
              <a:t>,  2024</a:t>
            </a:r>
            <a:endParaRPr/>
          </a:p>
        </p:txBody>
      </p:sp>
      <p:pic>
        <p:nvPicPr>
          <p:cNvPr id="94" name="Google Shape;94;p1"/>
          <p:cNvPicPr preferRelativeResize="0"/>
          <p:nvPr/>
        </p:nvPicPr>
        <p:blipFill rotWithShape="1">
          <a:blip r:embed="rId3">
            <a:alphaModFix/>
          </a:blip>
          <a:srcRect b="0" l="0" r="0" t="0"/>
          <a:stretch/>
        </p:blipFill>
        <p:spPr>
          <a:xfrm>
            <a:off x="4508726" y="3149872"/>
            <a:ext cx="3174548" cy="25438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9"/>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231" name="Google Shape;231;p9"/>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pic>
        <p:nvPicPr>
          <p:cNvPr id="232" name="Google Shape;232;p9"/>
          <p:cNvPicPr preferRelativeResize="0"/>
          <p:nvPr/>
        </p:nvPicPr>
        <p:blipFill rotWithShape="1">
          <a:blip r:embed="rId5">
            <a:alphaModFix/>
          </a:blip>
          <a:srcRect b="0" l="0" r="0" t="0"/>
          <a:stretch/>
        </p:blipFill>
        <p:spPr>
          <a:xfrm>
            <a:off x="1" y="-134112"/>
            <a:ext cx="12191999" cy="7107936"/>
          </a:xfrm>
          <a:prstGeom prst="rect">
            <a:avLst/>
          </a:prstGeom>
          <a:noFill/>
          <a:ln>
            <a:noFill/>
          </a:ln>
        </p:spPr>
      </p:pic>
      <p:sp>
        <p:nvSpPr>
          <p:cNvPr id="233" name="Google Shape;233;p9"/>
          <p:cNvSpPr txBox="1"/>
          <p:nvPr/>
        </p:nvSpPr>
        <p:spPr>
          <a:xfrm>
            <a:off x="125203" y="2456683"/>
            <a:ext cx="12066798" cy="1459600"/>
          </a:xfrm>
          <a:prstGeom prst="rect">
            <a:avLst/>
          </a:prstGeom>
          <a:noFill/>
          <a:ln>
            <a:noFill/>
          </a:ln>
        </p:spPr>
        <p:txBody>
          <a:bodyPr anchorCtr="0" anchor="t" bIns="91425" lIns="91425" spcFirstLastPara="1" rIns="91425" wrap="square" tIns="91425">
            <a:normAutofit fontScale="97500"/>
          </a:bodyPr>
          <a:lstStyle/>
          <a:p>
            <a:pPr indent="0" lvl="0" marL="0" marR="0" rtl="0" algn="ctr">
              <a:lnSpc>
                <a:spcPct val="90000"/>
              </a:lnSpc>
              <a:spcBef>
                <a:spcPts val="0"/>
              </a:spcBef>
              <a:spcAft>
                <a:spcPts val="0"/>
              </a:spcAft>
              <a:buClr>
                <a:srgbClr val="0000FF"/>
              </a:buClr>
              <a:buSzPct val="100000"/>
              <a:buFont typeface="Calibri"/>
              <a:buNone/>
            </a:pPr>
            <a:r>
              <a:rPr b="1" lang="en-IN" sz="7466">
                <a:solidFill>
                  <a:srgbClr val="0000FF"/>
                </a:solidFill>
                <a:latin typeface="Calibri"/>
                <a:ea typeface="Calibri"/>
                <a:cs typeface="Calibri"/>
                <a:sym typeface="Calibri"/>
              </a:rPr>
              <a:t>Thank You!</a:t>
            </a:r>
            <a:endParaRPr/>
          </a:p>
          <a:p>
            <a:pPr indent="0" lvl="0" marL="0" marR="0" rtl="0" algn="l">
              <a:lnSpc>
                <a:spcPct val="90000"/>
              </a:lnSpc>
              <a:spcBef>
                <a:spcPts val="0"/>
              </a:spcBef>
              <a:spcAft>
                <a:spcPts val="0"/>
              </a:spcAft>
              <a:buClr>
                <a:schemeClr val="dk1"/>
              </a:buClr>
              <a:buSzPct val="100000"/>
              <a:buFont typeface="Calibri"/>
              <a:buNone/>
            </a:pPr>
            <a:r>
              <a:t/>
            </a:r>
            <a:endParaRPr sz="4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ct val="100000"/>
              <a:buFont typeface="Calibri"/>
              <a:buNone/>
            </a:pPr>
            <a:r>
              <a:t/>
            </a:r>
            <a:endParaRPr sz="44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0"/>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240" name="Google Shape;240;p10"/>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241" name="Google Shape;241;p10"/>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Research Experience P. Palni </a:t>
            </a:r>
            <a:r>
              <a:rPr b="1" baseline="-25000" lang="en-IN" sz="3483">
                <a:solidFill>
                  <a:srgbClr val="800000"/>
                </a:solidFill>
                <a:latin typeface="Times"/>
                <a:ea typeface="Times"/>
                <a:cs typeface="Times"/>
                <a:sym typeface="Times"/>
              </a:rPr>
              <a:t>(Physics Analysis)</a:t>
            </a:r>
            <a:endParaRPr/>
          </a:p>
        </p:txBody>
      </p:sp>
      <p:sp>
        <p:nvSpPr>
          <p:cNvPr id="242" name="Google Shape;242;p10"/>
          <p:cNvSpPr txBox="1"/>
          <p:nvPr/>
        </p:nvSpPr>
        <p:spPr>
          <a:xfrm>
            <a:off x="207173" y="703756"/>
            <a:ext cx="11136914" cy="5843348"/>
          </a:xfrm>
          <a:prstGeom prst="rect">
            <a:avLst/>
          </a:prstGeom>
          <a:noFill/>
          <a:ln>
            <a:noFill/>
          </a:ln>
        </p:spPr>
        <p:txBody>
          <a:bodyPr anchorCtr="0" anchor="t" bIns="91425" lIns="91425" spcFirstLastPara="1" rIns="91425" wrap="square" tIns="91425">
            <a:noAutofit/>
          </a:bodyPr>
          <a:lstStyle/>
          <a:p>
            <a:pPr indent="-29845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Light-by-light Scattering (ATLAS Collaboration)</a:t>
            </a:r>
            <a:endParaRPr/>
          </a:p>
          <a:p>
            <a:pPr indent="-298450" lvl="1" marL="914400" marR="0" rtl="0" algn="l">
              <a:lnSpc>
                <a:spcPct val="90000"/>
              </a:lnSpc>
              <a:spcBef>
                <a:spcPts val="0"/>
              </a:spcBef>
              <a:spcAft>
                <a:spcPts val="0"/>
              </a:spcAft>
              <a:buClr>
                <a:schemeClr val="dk1"/>
              </a:buClr>
              <a:buSzPts val="1100"/>
              <a:buFont typeface="Arial"/>
              <a:buChar char="○"/>
            </a:pPr>
            <a:r>
              <a:rPr b="0" i="0" lang="en-IN" sz="1800" u="none" cap="none" strike="noStrike">
                <a:solidFill>
                  <a:schemeClr val="dk1"/>
                </a:solidFill>
                <a:latin typeface="Times New Roman"/>
                <a:ea typeface="Times New Roman"/>
                <a:cs typeface="Times New Roman"/>
                <a:sym typeface="Times New Roman"/>
              </a:rPr>
              <a:t>Discovered Light-by-light scattering at LHC with ATLAS Detector</a:t>
            </a:r>
            <a:br>
              <a:rPr b="0" i="0" lang="en-IN" sz="1800" u="none" cap="none" strike="noStrike">
                <a:solidFill>
                  <a:schemeClr val="dk1"/>
                </a:solidFill>
                <a:latin typeface="Times New Roman"/>
                <a:ea typeface="Times New Roman"/>
                <a:cs typeface="Times New Roman"/>
                <a:sym typeface="Times New Roman"/>
              </a:rPr>
            </a:br>
            <a:r>
              <a:rPr b="1" i="0" lang="en-IN" sz="1800" u="none" cap="none" strike="noStrike">
                <a:solidFill>
                  <a:schemeClr val="dk1"/>
                </a:solidFill>
                <a:latin typeface="Times New Roman"/>
                <a:ea typeface="Times New Roman"/>
                <a:cs typeface="Times New Roman"/>
                <a:sym typeface="Times New Roman"/>
              </a:rPr>
              <a:t>[Phys. Rev. Lett. 123, 052001 (2019)] [One of the Primary Author]</a:t>
            </a:r>
            <a:endParaRPr/>
          </a:p>
          <a:p>
            <a:pPr indent="-298450" lvl="1" marL="914400" marR="0" rtl="0" algn="l">
              <a:lnSpc>
                <a:spcPct val="90000"/>
              </a:lnSpc>
              <a:spcBef>
                <a:spcPts val="0"/>
              </a:spcBef>
              <a:spcAft>
                <a:spcPts val="0"/>
              </a:spcAft>
              <a:buClr>
                <a:schemeClr val="dk1"/>
              </a:buClr>
              <a:buSzPts val="1100"/>
              <a:buFont typeface="Arial"/>
              <a:buChar char="○"/>
            </a:pPr>
            <a:r>
              <a:rPr b="0" i="0" lang="en-IN" sz="1800" u="none" cap="none" strike="noStrike">
                <a:solidFill>
                  <a:schemeClr val="dk1"/>
                </a:solidFill>
                <a:latin typeface="Times New Roman"/>
                <a:ea typeface="Times New Roman"/>
                <a:cs typeface="Times New Roman"/>
                <a:sym typeface="Times New Roman"/>
              </a:rPr>
              <a:t>Search for axion-like particles and differential cross-sections of LbyL </a:t>
            </a:r>
            <a:endParaRPr/>
          </a:p>
          <a:p>
            <a:pPr indent="0" lvl="1" marL="615950" marR="0" rtl="0" algn="l">
              <a:lnSpc>
                <a:spcPct val="90000"/>
              </a:lnSpc>
              <a:spcBef>
                <a:spcPts val="0"/>
              </a:spcBef>
              <a:spcAft>
                <a:spcPts val="0"/>
              </a:spcAft>
              <a:buClr>
                <a:schemeClr val="dk1"/>
              </a:buClr>
              <a:buSzPts val="1100"/>
              <a:buFont typeface="Arial"/>
              <a:buNone/>
            </a:pPr>
            <a:r>
              <a:rPr b="0" i="0" lang="en-IN" sz="1800" u="none" cap="none" strike="noStrike">
                <a:solidFill>
                  <a:schemeClr val="dk1"/>
                </a:solidFill>
                <a:latin typeface="Times New Roman"/>
                <a:ea typeface="Times New Roman"/>
                <a:cs typeface="Times New Roman"/>
                <a:sym typeface="Times New Roman"/>
              </a:rPr>
              <a:t>	scattering </a:t>
            </a:r>
            <a:r>
              <a:rPr b="1" i="0" lang="en-IN" sz="1800" u="none" cap="none" strike="noStrike">
                <a:solidFill>
                  <a:schemeClr val="dk1"/>
                </a:solidFill>
                <a:latin typeface="Times New Roman"/>
                <a:ea typeface="Times New Roman"/>
                <a:cs typeface="Times New Roman"/>
                <a:sym typeface="Times New Roman"/>
              </a:rPr>
              <a:t>[JHEP 03, 243, (2021)] [One of the Primary Author]</a:t>
            </a:r>
            <a:br>
              <a:rPr b="0" i="0" lang="en-IN" sz="1800" u="none" cap="none" strike="noStrike">
                <a:solidFill>
                  <a:schemeClr val="dk1"/>
                </a:solidFill>
                <a:latin typeface="Times New Roman"/>
                <a:ea typeface="Times New Roman"/>
                <a:cs typeface="Times New Roman"/>
                <a:sym typeface="Times New Roman"/>
              </a:rPr>
            </a:br>
            <a:endParaRPr b="0" i="0" sz="1800" u="none" cap="none" strike="noStrike">
              <a:solidFill>
                <a:schemeClr val="dk1"/>
              </a:solidFill>
              <a:latin typeface="Times New Roman"/>
              <a:ea typeface="Times New Roman"/>
              <a:cs typeface="Times New Roman"/>
              <a:sym typeface="Times New Roman"/>
            </a:endParaRPr>
          </a:p>
          <a:p>
            <a:pPr indent="-29845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Top Physics (ATLAS Collaboration)</a:t>
            </a:r>
            <a:endParaRPr/>
          </a:p>
          <a:p>
            <a:pPr indent="-298450" lvl="1" marL="914400" marR="0" rtl="0" algn="l">
              <a:lnSpc>
                <a:spcPct val="90000"/>
              </a:lnSpc>
              <a:spcBef>
                <a:spcPts val="0"/>
              </a:spcBef>
              <a:spcAft>
                <a:spcPts val="0"/>
              </a:spcAft>
              <a:buClr>
                <a:schemeClr val="dk1"/>
              </a:buClr>
              <a:buSzPts val="1100"/>
              <a:buFont typeface="Arial"/>
              <a:buChar char="○"/>
            </a:pPr>
            <a:r>
              <a:rPr b="0" i="0" lang="en-IN" sz="1800" u="none" cap="none" strike="noStrike">
                <a:solidFill>
                  <a:schemeClr val="dk1"/>
                </a:solidFill>
                <a:latin typeface="Times New Roman"/>
                <a:ea typeface="Times New Roman"/>
                <a:cs typeface="Times New Roman"/>
                <a:sym typeface="Times New Roman"/>
              </a:rPr>
              <a:t>Measurement of top-quark pair production in proton-lead collisions at 8.16 TeV</a:t>
            </a:r>
            <a:br>
              <a:rPr b="0" i="0" lang="en-IN" sz="1800" u="none" cap="none" strike="noStrike">
                <a:solidFill>
                  <a:schemeClr val="dk1"/>
                </a:solidFill>
                <a:latin typeface="Times New Roman"/>
                <a:ea typeface="Times New Roman"/>
                <a:cs typeface="Times New Roman"/>
                <a:sym typeface="Times New Roman"/>
              </a:rPr>
            </a:br>
            <a:r>
              <a:rPr b="0" i="0" lang="en-IN" sz="1800" u="none" cap="none" strike="noStrike">
                <a:solidFill>
                  <a:schemeClr val="dk1"/>
                </a:solidFill>
                <a:latin typeface="Times New Roman"/>
                <a:ea typeface="Times New Roman"/>
                <a:cs typeface="Times New Roman"/>
                <a:sym typeface="Times New Roman"/>
              </a:rPr>
              <a:t> </a:t>
            </a:r>
            <a:r>
              <a:rPr b="1" i="0" lang="en-IN" sz="1800" u="none" cap="none" strike="noStrike">
                <a:solidFill>
                  <a:schemeClr val="dk1"/>
                </a:solidFill>
                <a:latin typeface="Times New Roman"/>
                <a:ea typeface="Times New Roman"/>
                <a:cs typeface="Times New Roman"/>
                <a:sym typeface="Times New Roman"/>
              </a:rPr>
              <a:t>[ANA-TOPQ-2018-43-INT-1] [Lead Author]</a:t>
            </a:r>
            <a:br>
              <a:rPr b="0" i="0" lang="en-IN" sz="1800" u="none" cap="none" strike="noStrike">
                <a:solidFill>
                  <a:schemeClr val="dk1"/>
                </a:solidFill>
                <a:latin typeface="Times New Roman"/>
                <a:ea typeface="Times New Roman"/>
                <a:cs typeface="Times New Roman"/>
                <a:sym typeface="Times New Roman"/>
              </a:rPr>
            </a:br>
            <a:endParaRPr b="0" i="0" sz="1800" u="none" cap="none" strike="noStrike">
              <a:solidFill>
                <a:schemeClr val="dk1"/>
              </a:solidFill>
              <a:latin typeface="Times New Roman"/>
              <a:ea typeface="Times New Roman"/>
              <a:cs typeface="Times New Roman"/>
              <a:sym typeface="Times New Roman"/>
            </a:endParaRPr>
          </a:p>
          <a:p>
            <a:pPr indent="-29845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B Physics (CDF Collaboration)</a:t>
            </a:r>
            <a:endParaRPr/>
          </a:p>
          <a:p>
            <a:pPr indent="-298450" lvl="1" marL="914400" marR="0" rtl="0" algn="l">
              <a:lnSpc>
                <a:spcPct val="90000"/>
              </a:lnSpc>
              <a:spcBef>
                <a:spcPts val="0"/>
              </a:spcBef>
              <a:spcAft>
                <a:spcPts val="0"/>
              </a:spcAft>
              <a:buClr>
                <a:schemeClr val="dk1"/>
              </a:buClr>
              <a:buSzPts val="1100"/>
              <a:buFont typeface="Times New Roman"/>
              <a:buChar char="○"/>
            </a:pPr>
            <a:r>
              <a:rPr b="0" i="0" lang="en-IN" sz="1800" u="none" cap="none" strike="noStrike">
                <a:solidFill>
                  <a:schemeClr val="dk1"/>
                </a:solidFill>
                <a:latin typeface="Times New Roman"/>
                <a:ea typeface="Times New Roman"/>
                <a:cs typeface="Times New Roman"/>
                <a:sym typeface="Times New Roman"/>
              </a:rPr>
              <a:t>Found the first evidence of the new excited Bottom Baryon resonance state 𝛬</a:t>
            </a:r>
            <a:r>
              <a:rPr b="0" baseline="-25000" i="0" lang="en-IN" sz="1800" u="none" cap="none" strike="noStrike">
                <a:solidFill>
                  <a:schemeClr val="dk1"/>
                </a:solidFill>
                <a:latin typeface="Times New Roman"/>
                <a:ea typeface="Times New Roman"/>
                <a:cs typeface="Times New Roman"/>
                <a:sym typeface="Times New Roman"/>
              </a:rPr>
              <a:t>b</a:t>
            </a:r>
            <a:r>
              <a:rPr b="0" i="0" lang="en-IN" sz="1800" u="none" cap="none" strike="noStrike">
                <a:solidFill>
                  <a:schemeClr val="dk1"/>
                </a:solidFill>
                <a:latin typeface="Times New Roman"/>
                <a:ea typeface="Times New Roman"/>
                <a:cs typeface="Times New Roman"/>
                <a:sym typeface="Times New Roman"/>
              </a:rPr>
              <a:t>*0 using </a:t>
            </a:r>
            <a:br>
              <a:rPr b="0" i="0" lang="en-IN" sz="1800" u="none" cap="none" strike="noStrike">
                <a:solidFill>
                  <a:schemeClr val="dk1"/>
                </a:solidFill>
                <a:latin typeface="Times New Roman"/>
                <a:ea typeface="Times New Roman"/>
                <a:cs typeface="Times New Roman"/>
                <a:sym typeface="Times New Roman"/>
              </a:rPr>
            </a:br>
            <a:r>
              <a:rPr b="0" i="0" lang="en-IN" sz="1800" u="none" cap="none" strike="noStrike">
                <a:solidFill>
                  <a:schemeClr val="dk1"/>
                </a:solidFill>
                <a:latin typeface="Times New Roman"/>
                <a:ea typeface="Times New Roman"/>
                <a:cs typeface="Times New Roman"/>
                <a:sym typeface="Times New Roman"/>
              </a:rPr>
              <a:t>the data recorded by the CDF II detector </a:t>
            </a:r>
            <a:br>
              <a:rPr b="0" i="0" lang="en-IN" sz="1800" u="none" cap="none" strike="noStrike">
                <a:solidFill>
                  <a:schemeClr val="dk1"/>
                </a:solidFill>
                <a:latin typeface="Times New Roman"/>
                <a:ea typeface="Times New Roman"/>
                <a:cs typeface="Times New Roman"/>
                <a:sym typeface="Times New Roman"/>
              </a:rPr>
            </a:br>
            <a:r>
              <a:rPr b="1" i="0" lang="en-IN" sz="1800" u="none" cap="none" strike="noStrike">
                <a:solidFill>
                  <a:schemeClr val="dk1"/>
                </a:solidFill>
                <a:latin typeface="Times New Roman"/>
                <a:ea typeface="Times New Roman"/>
                <a:cs typeface="Times New Roman"/>
                <a:sym typeface="Times New Roman"/>
              </a:rPr>
              <a:t>[Phys. Rev. D 88, 071101 (Rapid Comm.), (2013)] [One of the Primary Author]</a:t>
            </a:r>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29845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Strangeness Production (ALICE Collaboration)</a:t>
            </a:r>
            <a:endParaRPr/>
          </a:p>
          <a:p>
            <a:pPr indent="-298450" lvl="1" marL="914400" marR="0" rtl="0" algn="l">
              <a:lnSpc>
                <a:spcPct val="90000"/>
              </a:lnSpc>
              <a:spcBef>
                <a:spcPts val="0"/>
              </a:spcBef>
              <a:spcAft>
                <a:spcPts val="0"/>
              </a:spcAft>
              <a:buClr>
                <a:schemeClr val="dk1"/>
              </a:buClr>
              <a:buSzPts val="1100"/>
              <a:buFont typeface="Arial"/>
              <a:buChar char="○"/>
            </a:pPr>
            <a:r>
              <a:rPr b="0" i="0" lang="en-IN" sz="1800" u="none" cap="none" strike="noStrike">
                <a:solidFill>
                  <a:schemeClr val="dk1"/>
                </a:solidFill>
                <a:latin typeface="Times New Roman"/>
                <a:ea typeface="Times New Roman"/>
                <a:cs typeface="Times New Roman"/>
                <a:sym typeface="Times New Roman"/>
              </a:rPr>
              <a:t>Multiplicity dependence of (multi-)strange hadron production in proton-proton collisions </a:t>
            </a:r>
            <a:endParaRPr/>
          </a:p>
          <a:p>
            <a:pPr indent="0" lvl="1" marL="615950" marR="0" rtl="0" algn="l">
              <a:lnSpc>
                <a:spcPct val="90000"/>
              </a:lnSpc>
              <a:spcBef>
                <a:spcPts val="0"/>
              </a:spcBef>
              <a:spcAft>
                <a:spcPts val="0"/>
              </a:spcAft>
              <a:buClr>
                <a:schemeClr val="dk1"/>
              </a:buClr>
              <a:buSzPts val="1100"/>
              <a:buFont typeface="Arial"/>
              <a:buNone/>
            </a:pPr>
            <a:r>
              <a:rPr b="0" i="0" lang="en-IN" sz="1800" u="none" cap="none" strike="noStrike">
                <a:solidFill>
                  <a:schemeClr val="dk1"/>
                </a:solidFill>
                <a:latin typeface="Times New Roman"/>
                <a:ea typeface="Times New Roman"/>
                <a:cs typeface="Times New Roman"/>
                <a:sym typeface="Times New Roman"/>
              </a:rPr>
              <a:t>	at √s = 13 TeV </a:t>
            </a:r>
            <a:r>
              <a:rPr b="1" i="0" lang="en-IN" sz="1800" u="none" cap="none" strike="noStrike">
                <a:solidFill>
                  <a:schemeClr val="dk1"/>
                </a:solidFill>
                <a:latin typeface="Times New Roman"/>
                <a:ea typeface="Times New Roman"/>
                <a:cs typeface="Times New Roman"/>
                <a:sym typeface="Times New Roman"/>
              </a:rPr>
              <a:t>[Eur. Phys. J. C, 80, 167, (2020)] [One of the Primary Author]</a:t>
            </a:r>
            <a:endParaRPr/>
          </a:p>
          <a:p>
            <a:pPr indent="-298450" lvl="1" marL="914400" marR="0" rtl="0" algn="l">
              <a:lnSpc>
                <a:spcPct val="90000"/>
              </a:lnSpc>
              <a:spcBef>
                <a:spcPts val="0"/>
              </a:spcBef>
              <a:spcAft>
                <a:spcPts val="0"/>
              </a:spcAft>
              <a:buClr>
                <a:schemeClr val="dk1"/>
              </a:buClr>
              <a:buSzPts val="1100"/>
              <a:buFont typeface="Arial"/>
              <a:buChar char="○"/>
            </a:pPr>
            <a:r>
              <a:rPr b="0" i="0" lang="en-IN" sz="1800" u="none" cap="none" strike="noStrike">
                <a:solidFill>
                  <a:schemeClr val="dk1"/>
                </a:solidFill>
                <a:latin typeface="Times New Roman"/>
                <a:ea typeface="Times New Roman"/>
                <a:cs typeface="Times New Roman"/>
                <a:sym typeface="Times New Roman"/>
              </a:rPr>
              <a:t>Evolution of strange and multi-strange hadron production with relative transverse multiplicity </a:t>
            </a:r>
            <a:br>
              <a:rPr b="0" i="0" lang="en-IN" sz="1800" u="none" cap="none" strike="noStrike">
                <a:solidFill>
                  <a:schemeClr val="dk1"/>
                </a:solidFill>
                <a:latin typeface="Times New Roman"/>
                <a:ea typeface="Times New Roman"/>
                <a:cs typeface="Times New Roman"/>
                <a:sym typeface="Times New Roman"/>
              </a:rPr>
            </a:br>
            <a:r>
              <a:rPr b="0" i="0" lang="en-IN" sz="1800" u="none" cap="none" strike="noStrike">
                <a:solidFill>
                  <a:schemeClr val="dk1"/>
                </a:solidFill>
                <a:latin typeface="Times New Roman"/>
                <a:ea typeface="Times New Roman"/>
                <a:cs typeface="Times New Roman"/>
                <a:sym typeface="Times New Roman"/>
              </a:rPr>
              <a:t>activity in underlying event  </a:t>
            </a:r>
            <a:r>
              <a:rPr b="1" i="0" lang="en-IN" sz="1800" u="none" cap="none" strike="noStrike">
                <a:solidFill>
                  <a:schemeClr val="dk1"/>
                </a:solidFill>
                <a:latin typeface="Times New Roman"/>
                <a:ea typeface="Times New Roman"/>
                <a:cs typeface="Times New Roman"/>
                <a:sym typeface="Times New Roman"/>
              </a:rPr>
              <a:t>[Eur. Phys. J. C, 80, 919, (2020)] [Lead Author]</a:t>
            </a:r>
            <a:endParaRPr/>
          </a:p>
          <a:p>
            <a:pPr indent="-298450" lvl="1" marL="914400" marR="0" rtl="0" algn="l">
              <a:lnSpc>
                <a:spcPct val="90000"/>
              </a:lnSpc>
              <a:spcBef>
                <a:spcPts val="0"/>
              </a:spcBef>
              <a:spcAft>
                <a:spcPts val="0"/>
              </a:spcAft>
              <a:buClr>
                <a:schemeClr val="dk1"/>
              </a:buClr>
              <a:buSzPts val="1100"/>
              <a:buFont typeface="Arial"/>
              <a:buChar char="○"/>
            </a:pPr>
            <a:r>
              <a:rPr b="0" i="0" lang="en-IN" sz="1800" u="none" cap="none" strike="noStrike">
                <a:solidFill>
                  <a:schemeClr val="dk1"/>
                </a:solidFill>
                <a:latin typeface="Times New Roman"/>
                <a:ea typeface="Times New Roman"/>
                <a:cs typeface="Times New Roman"/>
                <a:sym typeface="Times New Roman"/>
              </a:rPr>
              <a:t>Pseudorapidity distributions of charged particles as a function of mid &amp; forward rapidity multiplicities</a:t>
            </a:r>
            <a:br>
              <a:rPr b="0" i="0" lang="en-IN" sz="1800" u="none" cap="none" strike="noStrike">
                <a:solidFill>
                  <a:schemeClr val="dk1"/>
                </a:solidFill>
                <a:latin typeface="Times New Roman"/>
                <a:ea typeface="Times New Roman"/>
                <a:cs typeface="Times New Roman"/>
                <a:sym typeface="Times New Roman"/>
              </a:rPr>
            </a:br>
            <a:r>
              <a:rPr b="0" i="0" lang="en-IN" sz="1800" u="none" cap="none" strike="noStrike">
                <a:solidFill>
                  <a:schemeClr val="dk1"/>
                </a:solidFill>
                <a:latin typeface="Times New Roman"/>
                <a:ea typeface="Times New Roman"/>
                <a:cs typeface="Times New Roman"/>
                <a:sym typeface="Times New Roman"/>
              </a:rPr>
              <a:t> in pp collisions at √s = 5.02, 7 &amp; 13 TeV  </a:t>
            </a:r>
            <a:r>
              <a:rPr b="1" i="0" lang="en-IN" sz="1800" u="none" cap="none" strike="noStrike">
                <a:solidFill>
                  <a:schemeClr val="dk1"/>
                </a:solidFill>
                <a:latin typeface="Times New Roman"/>
                <a:ea typeface="Times New Roman"/>
                <a:cs typeface="Times New Roman"/>
                <a:sym typeface="Times New Roman"/>
              </a:rPr>
              <a:t>[Eur. Phys. J. C, 81, 630, (2021)] [Lead Author]</a:t>
            </a:r>
            <a:endParaRPr/>
          </a:p>
        </p:txBody>
      </p:sp>
      <p:pic>
        <p:nvPicPr>
          <p:cNvPr id="243" name="Google Shape;243;p10"/>
          <p:cNvPicPr preferRelativeResize="0"/>
          <p:nvPr/>
        </p:nvPicPr>
        <p:blipFill rotWithShape="1">
          <a:blip r:embed="rId5">
            <a:alphaModFix/>
          </a:blip>
          <a:srcRect b="0" l="0" r="0" t="0"/>
          <a:stretch/>
        </p:blipFill>
        <p:spPr>
          <a:xfrm>
            <a:off x="10066612" y="796337"/>
            <a:ext cx="1766175" cy="1355038"/>
          </a:xfrm>
          <a:prstGeom prst="rect">
            <a:avLst/>
          </a:prstGeom>
          <a:noFill/>
          <a:ln cap="flat" cmpd="sng" w="9525">
            <a:solidFill>
              <a:schemeClr val="dk2"/>
            </a:solidFill>
            <a:prstDash val="solid"/>
            <a:round/>
            <a:headEnd len="sm" w="sm" type="none"/>
            <a:tailEnd len="sm" w="sm" type="none"/>
          </a:ln>
        </p:spPr>
      </p:pic>
      <p:pic>
        <p:nvPicPr>
          <p:cNvPr id="244" name="Google Shape;244;p10"/>
          <p:cNvPicPr preferRelativeResize="0"/>
          <p:nvPr/>
        </p:nvPicPr>
        <p:blipFill rotWithShape="1">
          <a:blip r:embed="rId6">
            <a:alphaModFix/>
          </a:blip>
          <a:srcRect b="2208" l="0" r="0" t="-2210"/>
          <a:stretch/>
        </p:blipFill>
        <p:spPr>
          <a:xfrm>
            <a:off x="8070819" y="796325"/>
            <a:ext cx="1766175" cy="1355050"/>
          </a:xfrm>
          <a:prstGeom prst="rect">
            <a:avLst/>
          </a:prstGeom>
          <a:noFill/>
          <a:ln cap="flat" cmpd="sng" w="9525">
            <a:solidFill>
              <a:schemeClr val="dk2"/>
            </a:solidFill>
            <a:prstDash val="solid"/>
            <a:round/>
            <a:headEnd len="sm" w="sm" type="none"/>
            <a:tailEnd len="sm" w="sm" type="none"/>
          </a:ln>
        </p:spPr>
      </p:pic>
      <p:pic>
        <p:nvPicPr>
          <p:cNvPr id="245" name="Google Shape;245;p10"/>
          <p:cNvPicPr preferRelativeResize="0"/>
          <p:nvPr/>
        </p:nvPicPr>
        <p:blipFill rotWithShape="1">
          <a:blip r:embed="rId7">
            <a:alphaModFix/>
          </a:blip>
          <a:srcRect b="0" l="0" r="0" t="0"/>
          <a:stretch/>
        </p:blipFill>
        <p:spPr>
          <a:xfrm>
            <a:off x="9903430" y="4200138"/>
            <a:ext cx="1956600" cy="1456573"/>
          </a:xfrm>
          <a:prstGeom prst="rect">
            <a:avLst/>
          </a:prstGeom>
          <a:noFill/>
          <a:ln cap="flat" cmpd="sng" w="9525">
            <a:solidFill>
              <a:schemeClr val="dk2"/>
            </a:solidFill>
            <a:prstDash val="solid"/>
            <a:round/>
            <a:headEnd len="sm" w="sm" type="none"/>
            <a:tailEnd len="sm" w="sm" type="none"/>
          </a:ln>
        </p:spPr>
      </p:pic>
      <p:pic>
        <p:nvPicPr>
          <p:cNvPr id="246" name="Google Shape;246;p10"/>
          <p:cNvPicPr preferRelativeResize="0"/>
          <p:nvPr/>
        </p:nvPicPr>
        <p:blipFill rotWithShape="1">
          <a:blip r:embed="rId8">
            <a:alphaModFix/>
          </a:blip>
          <a:srcRect b="0" l="0" r="0" t="0"/>
          <a:stretch/>
        </p:blipFill>
        <p:spPr>
          <a:xfrm>
            <a:off x="9903427" y="2330716"/>
            <a:ext cx="1956603" cy="129471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1"/>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253" name="Google Shape;253;p11"/>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254" name="Google Shape;254;p11"/>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Research Experience P. Palni </a:t>
            </a:r>
            <a:r>
              <a:rPr b="1" baseline="-25000" lang="en-IN" sz="3483">
                <a:solidFill>
                  <a:srgbClr val="800000"/>
                </a:solidFill>
                <a:latin typeface="Times"/>
                <a:ea typeface="Times"/>
                <a:cs typeface="Times"/>
                <a:sym typeface="Times"/>
              </a:rPr>
              <a:t>(Hardware &amp; Software)</a:t>
            </a:r>
            <a:endParaRPr/>
          </a:p>
        </p:txBody>
      </p:sp>
      <p:sp>
        <p:nvSpPr>
          <p:cNvPr id="255" name="Google Shape;255;p11"/>
          <p:cNvSpPr txBox="1"/>
          <p:nvPr/>
        </p:nvSpPr>
        <p:spPr>
          <a:xfrm>
            <a:off x="201410" y="613964"/>
            <a:ext cx="11531599" cy="958804"/>
          </a:xfrm>
          <a:prstGeom prst="rect">
            <a:avLst/>
          </a:prstGeom>
          <a:noFill/>
          <a:ln>
            <a:noFill/>
          </a:ln>
        </p:spPr>
        <p:txBody>
          <a:bodyPr anchorCtr="0" anchor="t" bIns="91425" lIns="91425" spcFirstLastPara="1" rIns="91425" wrap="square" tIns="91425">
            <a:normAutofit/>
          </a:bodyPr>
          <a:lstStyle/>
          <a:p>
            <a:pPr indent="-304800" lvl="0" marL="457200" marR="0" rtl="0" algn="l">
              <a:lnSpc>
                <a:spcPct val="90000"/>
              </a:lnSpc>
              <a:spcBef>
                <a:spcPts val="0"/>
              </a:spcBef>
              <a:spcAft>
                <a:spcPts val="0"/>
              </a:spcAft>
              <a:buClr>
                <a:schemeClr val="dk1"/>
              </a:buClr>
              <a:buSzPts val="1800"/>
              <a:buFont typeface="Arial"/>
              <a:buChar char="●"/>
            </a:pPr>
            <a:r>
              <a:rPr lang="en-IN" sz="1800">
                <a:solidFill>
                  <a:schemeClr val="dk1"/>
                </a:solidFill>
                <a:latin typeface="Times New Roman"/>
                <a:ea typeface="Times New Roman"/>
                <a:cs typeface="Times New Roman"/>
                <a:sym typeface="Times New Roman"/>
              </a:rPr>
              <a:t>Devised a new method for real-time monitoring of charged particle beam profile and fluence (for upcoming HL LHC runs) and demonstrated at Los Alamos National Lab. </a:t>
            </a:r>
            <a:r>
              <a:rPr b="1" lang="en-IN" sz="1800">
                <a:solidFill>
                  <a:schemeClr val="dk1"/>
                </a:solidFill>
                <a:latin typeface="Times New Roman"/>
                <a:ea typeface="Times New Roman"/>
                <a:cs typeface="Times New Roman"/>
                <a:sym typeface="Times New Roman"/>
              </a:rPr>
              <a:t>[Nuclear Inst. and Methods, Physics Research, A. 735, 213-217, (2014)] [Led Paper committee]  [Solid-State Electronics, 116, 38-45, (2016)] [Paper committee]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p:txBody>
      </p:sp>
      <p:sp>
        <p:nvSpPr>
          <p:cNvPr id="256" name="Google Shape;256;p11"/>
          <p:cNvSpPr txBox="1"/>
          <p:nvPr/>
        </p:nvSpPr>
        <p:spPr>
          <a:xfrm>
            <a:off x="201410" y="3045956"/>
            <a:ext cx="8467102" cy="3600701"/>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Developed interface of the SuperChic event generator with ATHENA framework in ATLAS. SuperChic is a MC event generator for central exclusive production at parton level, for a range of SM final states including ALP production for BSM searches.</a:t>
            </a:r>
            <a:r>
              <a:rPr b="1" lang="en-IN" sz="1800">
                <a:solidFill>
                  <a:schemeClr val="dk1"/>
                </a:solidFill>
                <a:latin typeface="Times New Roman"/>
                <a:ea typeface="Times New Roman"/>
                <a:cs typeface="Times New Roman"/>
                <a:sym typeface="Times New Roman"/>
              </a:rPr>
              <a:t> [ATLAS service work project]</a:t>
            </a:r>
            <a:endParaRPr/>
          </a:p>
          <a:p>
            <a:pPr indent="-120650" lvl="0" marL="323850" marR="0" rtl="0" algn="l">
              <a:lnSpc>
                <a:spcPct val="115000"/>
              </a:lnSpc>
              <a:spcBef>
                <a:spcPts val="0"/>
              </a:spcBef>
              <a:spcAft>
                <a:spcPts val="0"/>
              </a:spcAft>
              <a:buClr>
                <a:schemeClr val="dk1"/>
              </a:buClr>
              <a:buSzPts val="800"/>
              <a:buFont typeface="Arial"/>
              <a:buNone/>
            </a:pPr>
            <a:r>
              <a:t/>
            </a:r>
            <a:endParaRPr sz="800">
              <a:solidFill>
                <a:schemeClr val="dk1"/>
              </a:solidFill>
              <a:latin typeface="Times New Roman"/>
              <a:ea typeface="Times New Roman"/>
              <a:cs typeface="Times New Roman"/>
              <a:sym typeface="Times New Roman"/>
            </a:endParaRPr>
          </a:p>
          <a:p>
            <a:pPr indent="-304800" lvl="0" marL="457200" marR="0" rtl="0" algn="l">
              <a:lnSpc>
                <a:spcPct val="115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Development of the SPiRITROOT software framework and contributed to the simulation, digitization, and reconstruction of the events inside the SAMURAI Pion-Reconstruction and Ion-Tracker (SPiRIT) Time Projection Chamber (TPC)</a:t>
            </a:r>
            <a:r>
              <a:rPr b="1" lang="en-IN" sz="1800">
                <a:solidFill>
                  <a:schemeClr val="dk1"/>
                </a:solidFill>
                <a:latin typeface="Times New Roman"/>
                <a:ea typeface="Times New Roman"/>
                <a:cs typeface="Times New Roman"/>
                <a:sym typeface="Times New Roman"/>
              </a:rPr>
              <a:t> [Led the Development]</a:t>
            </a:r>
            <a:endParaRPr/>
          </a:p>
          <a:p>
            <a:pPr indent="-120650" lvl="0" marL="323850" marR="0" rtl="0" algn="l">
              <a:lnSpc>
                <a:spcPct val="115000"/>
              </a:lnSpc>
              <a:spcBef>
                <a:spcPts val="0"/>
              </a:spcBef>
              <a:spcAft>
                <a:spcPts val="0"/>
              </a:spcAft>
              <a:buClr>
                <a:schemeClr val="dk1"/>
              </a:buClr>
              <a:buSzPts val="800"/>
              <a:buFont typeface="Arial"/>
              <a:buNone/>
            </a:pPr>
            <a:r>
              <a:t/>
            </a:r>
            <a:endParaRPr sz="800">
              <a:solidFill>
                <a:schemeClr val="dk1"/>
              </a:solidFill>
              <a:latin typeface="Times New Roman"/>
              <a:ea typeface="Times New Roman"/>
              <a:cs typeface="Times New Roman"/>
              <a:sym typeface="Times New Roman"/>
            </a:endParaRPr>
          </a:p>
          <a:p>
            <a:pPr indent="-304800" lvl="0" marL="457200" marR="0" rtl="0" algn="l">
              <a:lnSpc>
                <a:spcPct val="115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Produced a large inclusive B/Charm Physics Monte Carlo (MC) Sample in CDF B-Physics Group </a:t>
            </a:r>
            <a:r>
              <a:rPr b="1" lang="en-IN" sz="1800">
                <a:solidFill>
                  <a:schemeClr val="dk1"/>
                </a:solidFill>
                <a:latin typeface="Times New Roman"/>
                <a:ea typeface="Times New Roman"/>
                <a:cs typeface="Times New Roman"/>
                <a:sym typeface="Times New Roman"/>
              </a:rPr>
              <a:t>[https://inspirehep.net/literature/1370796]  [Lead Author]</a:t>
            </a:r>
            <a:endParaRPr sz="1800">
              <a:solidFill>
                <a:schemeClr val="dk1"/>
              </a:solidFill>
              <a:latin typeface="Times New Roman"/>
              <a:ea typeface="Times New Roman"/>
              <a:cs typeface="Times New Roman"/>
              <a:sym typeface="Times New Roman"/>
            </a:endParaRPr>
          </a:p>
        </p:txBody>
      </p:sp>
      <p:pic>
        <p:nvPicPr>
          <p:cNvPr id="257" name="Google Shape;257;p11"/>
          <p:cNvPicPr preferRelativeResize="0"/>
          <p:nvPr/>
        </p:nvPicPr>
        <p:blipFill rotWithShape="1">
          <a:blip r:embed="rId5">
            <a:alphaModFix/>
          </a:blip>
          <a:srcRect b="0" l="0" r="0" t="0"/>
          <a:stretch/>
        </p:blipFill>
        <p:spPr>
          <a:xfrm>
            <a:off x="8760193" y="3463787"/>
            <a:ext cx="2761247" cy="1365128"/>
          </a:xfrm>
          <a:prstGeom prst="rect">
            <a:avLst/>
          </a:prstGeom>
          <a:noFill/>
          <a:ln cap="flat" cmpd="sng" w="9525">
            <a:solidFill>
              <a:schemeClr val="dk2"/>
            </a:solidFill>
            <a:prstDash val="solid"/>
            <a:round/>
            <a:headEnd len="sm" w="sm" type="none"/>
            <a:tailEnd len="sm" w="sm" type="none"/>
          </a:ln>
        </p:spPr>
      </p:pic>
      <p:pic>
        <p:nvPicPr>
          <p:cNvPr id="258" name="Google Shape;258;p11"/>
          <p:cNvPicPr preferRelativeResize="0"/>
          <p:nvPr/>
        </p:nvPicPr>
        <p:blipFill rotWithShape="1">
          <a:blip r:embed="rId6">
            <a:alphaModFix/>
          </a:blip>
          <a:srcRect b="0" l="0" r="0" t="0"/>
          <a:stretch/>
        </p:blipFill>
        <p:spPr>
          <a:xfrm>
            <a:off x="8760193" y="4969262"/>
            <a:ext cx="2761247" cy="1630488"/>
          </a:xfrm>
          <a:prstGeom prst="rect">
            <a:avLst/>
          </a:prstGeom>
          <a:noFill/>
          <a:ln cap="flat" cmpd="sng" w="9525">
            <a:solidFill>
              <a:schemeClr val="dk2"/>
            </a:solidFill>
            <a:prstDash val="solid"/>
            <a:round/>
            <a:headEnd len="sm" w="sm" type="none"/>
            <a:tailEnd len="sm" w="sm" type="none"/>
          </a:ln>
        </p:spPr>
      </p:pic>
      <p:pic>
        <p:nvPicPr>
          <p:cNvPr id="259" name="Google Shape;259;p11"/>
          <p:cNvPicPr preferRelativeResize="0"/>
          <p:nvPr/>
        </p:nvPicPr>
        <p:blipFill rotWithShape="1">
          <a:blip r:embed="rId7">
            <a:alphaModFix/>
          </a:blip>
          <a:srcRect b="0" l="0" r="0" t="0"/>
          <a:stretch/>
        </p:blipFill>
        <p:spPr>
          <a:xfrm>
            <a:off x="8760193" y="1485708"/>
            <a:ext cx="2761247" cy="1849050"/>
          </a:xfrm>
          <a:prstGeom prst="rect">
            <a:avLst/>
          </a:prstGeom>
          <a:noFill/>
          <a:ln cap="flat" cmpd="sng" w="9525">
            <a:solidFill>
              <a:schemeClr val="dk2"/>
            </a:solidFill>
            <a:prstDash val="solid"/>
            <a:round/>
            <a:headEnd len="sm" w="sm" type="none"/>
            <a:tailEnd len="sm" w="sm" type="none"/>
          </a:ln>
        </p:spPr>
      </p:pic>
      <p:pic>
        <p:nvPicPr>
          <p:cNvPr id="260" name="Google Shape;260;p11"/>
          <p:cNvPicPr preferRelativeResize="0"/>
          <p:nvPr/>
        </p:nvPicPr>
        <p:blipFill rotWithShape="1">
          <a:blip r:embed="rId8">
            <a:alphaModFix/>
          </a:blip>
          <a:srcRect b="0" l="0" r="0" t="0"/>
          <a:stretch/>
        </p:blipFill>
        <p:spPr>
          <a:xfrm>
            <a:off x="1401402" y="1541456"/>
            <a:ext cx="6340518" cy="1535812"/>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49803"/>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2"/>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267" name="Google Shape;267;p12"/>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268" name="Google Shape;268;p12"/>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Research Experience A. Sarkar </a:t>
            </a:r>
            <a:r>
              <a:rPr b="1" baseline="-25000" lang="en-IN" sz="3483">
                <a:solidFill>
                  <a:srgbClr val="800000"/>
                </a:solidFill>
                <a:latin typeface="Times"/>
                <a:ea typeface="Times"/>
                <a:cs typeface="Times"/>
                <a:sym typeface="Times"/>
              </a:rPr>
              <a:t>(Physics Analysis)</a:t>
            </a:r>
            <a:endParaRPr/>
          </a:p>
        </p:txBody>
      </p:sp>
      <p:sp>
        <p:nvSpPr>
          <p:cNvPr id="269" name="Google Shape;269;p12"/>
          <p:cNvSpPr txBox="1"/>
          <p:nvPr/>
        </p:nvSpPr>
        <p:spPr>
          <a:xfrm>
            <a:off x="328430" y="753365"/>
            <a:ext cx="8766802" cy="5907853"/>
          </a:xfrm>
          <a:prstGeom prst="rect">
            <a:avLst/>
          </a:prstGeom>
          <a:noFill/>
          <a:ln>
            <a:noFill/>
          </a:ln>
        </p:spPr>
        <p:txBody>
          <a:bodyPr anchorCtr="0" anchor="t" bIns="91425" lIns="91425" spcFirstLastPara="1" rIns="91425" wrap="square" tIns="91425">
            <a:noAutofit/>
          </a:bodyPr>
          <a:lstStyle/>
          <a:p>
            <a:pPr indent="0" lvl="0" marL="0" marR="0" rtl="0" algn="just">
              <a:lnSpc>
                <a:spcPct val="95000"/>
              </a:lnSpc>
              <a:spcBef>
                <a:spcPts val="0"/>
              </a:spcBef>
              <a:spcAft>
                <a:spcPts val="0"/>
              </a:spcAft>
              <a:buClr>
                <a:schemeClr val="dk1"/>
              </a:buClr>
              <a:buSzPts val="1800"/>
              <a:buFont typeface="Arial"/>
              <a:buNone/>
            </a:pPr>
            <a:r>
              <a:rPr b="1" lang="en-IN" sz="1800">
                <a:solidFill>
                  <a:schemeClr val="dk1"/>
                </a:solidFill>
                <a:latin typeface="Times New Roman"/>
                <a:ea typeface="Times New Roman"/>
                <a:cs typeface="Times New Roman"/>
                <a:sym typeface="Times New Roman"/>
              </a:rPr>
              <a:t>Particle Physics:</a:t>
            </a:r>
            <a:endParaRPr/>
          </a:p>
          <a:p>
            <a:pPr indent="-298450" lvl="0" marL="457200" marR="0" rtl="0" algn="just">
              <a:lnSpc>
                <a:spcPct val="95000"/>
              </a:lnSpc>
              <a:spcBef>
                <a:spcPts val="600"/>
              </a:spcBef>
              <a:spcAft>
                <a:spcPts val="0"/>
              </a:spcAft>
              <a:buClr>
                <a:schemeClr val="dk1"/>
              </a:buClr>
              <a:buSzPts val="1100"/>
              <a:buFont typeface="Times New Roman"/>
              <a:buChar char="●"/>
            </a:pPr>
            <a:r>
              <a:rPr lang="en-IN" sz="1800">
                <a:solidFill>
                  <a:schemeClr val="dk1"/>
                </a:solidFill>
                <a:latin typeface="Times New Roman"/>
                <a:ea typeface="Times New Roman"/>
                <a:cs typeface="Times New Roman"/>
                <a:sym typeface="Times New Roman"/>
              </a:rPr>
              <a:t>Search of Z’ boson production in p-p collisions at √s</a:t>
            </a:r>
            <a:r>
              <a:rPr baseline="-25000" lang="en-IN" sz="1800">
                <a:solidFill>
                  <a:schemeClr val="dk1"/>
                </a:solidFill>
                <a:latin typeface="Times New Roman"/>
                <a:ea typeface="Times New Roman"/>
                <a:cs typeface="Times New Roman"/>
                <a:sym typeface="Times New Roman"/>
              </a:rPr>
              <a:t> </a:t>
            </a:r>
            <a:r>
              <a:rPr lang="en-IN" sz="1800">
                <a:solidFill>
                  <a:schemeClr val="dk1"/>
                </a:solidFill>
                <a:latin typeface="Times New Roman"/>
                <a:ea typeface="Times New Roman"/>
                <a:cs typeface="Times New Roman"/>
                <a:sym typeface="Times New Roman"/>
              </a:rPr>
              <a:t>= 13 TeV in CMS experiment</a:t>
            </a:r>
            <a:endParaRPr/>
          </a:p>
          <a:p>
            <a:pPr indent="-298450" lvl="0" marL="457200" marR="0" rtl="0" algn="just">
              <a:lnSpc>
                <a:spcPct val="95000"/>
              </a:lnSpc>
              <a:spcBef>
                <a:spcPts val="600"/>
              </a:spcBef>
              <a:spcAft>
                <a:spcPts val="0"/>
              </a:spcAft>
              <a:buClr>
                <a:schemeClr val="dk1"/>
              </a:buClr>
              <a:buSzPts val="1100"/>
              <a:buFont typeface="Times New Roman"/>
              <a:buChar char="●"/>
            </a:pPr>
            <a:r>
              <a:rPr lang="en-IN" sz="1800">
                <a:solidFill>
                  <a:schemeClr val="dk1"/>
                </a:solidFill>
                <a:latin typeface="Times New Roman"/>
                <a:ea typeface="Times New Roman"/>
                <a:cs typeface="Times New Roman"/>
                <a:sym typeface="Times New Roman"/>
              </a:rPr>
              <a:t>Measurement of W boson production in p-p collisions at √s</a:t>
            </a:r>
            <a:r>
              <a:rPr baseline="-25000" lang="en-IN" sz="1800">
                <a:solidFill>
                  <a:schemeClr val="dk1"/>
                </a:solidFill>
                <a:latin typeface="Times New Roman"/>
                <a:ea typeface="Times New Roman"/>
                <a:cs typeface="Times New Roman"/>
                <a:sym typeface="Times New Roman"/>
              </a:rPr>
              <a:t>NN </a:t>
            </a:r>
            <a:r>
              <a:rPr lang="en-IN" sz="1800">
                <a:solidFill>
                  <a:schemeClr val="dk1"/>
                </a:solidFill>
                <a:latin typeface="Times New Roman"/>
                <a:ea typeface="Times New Roman"/>
                <a:cs typeface="Times New Roman"/>
                <a:sym typeface="Times New Roman"/>
              </a:rPr>
              <a:t>= 13 TeV in ALICE experiment </a:t>
            </a:r>
            <a:endParaRPr/>
          </a:p>
          <a:p>
            <a:pPr indent="-298450" lvl="0" marL="457200" marR="0" rtl="0" algn="just">
              <a:lnSpc>
                <a:spcPct val="95000"/>
              </a:lnSpc>
              <a:spcBef>
                <a:spcPts val="600"/>
              </a:spcBef>
              <a:spcAft>
                <a:spcPts val="0"/>
              </a:spcAft>
              <a:buClr>
                <a:schemeClr val="dk1"/>
              </a:buClr>
              <a:buSzPts val="1100"/>
              <a:buFont typeface="Times New Roman"/>
              <a:buChar char="●"/>
            </a:pPr>
            <a:r>
              <a:rPr lang="en-IN" sz="1800">
                <a:solidFill>
                  <a:schemeClr val="dk1"/>
                </a:solidFill>
                <a:latin typeface="Times New Roman"/>
                <a:ea typeface="Times New Roman"/>
                <a:cs typeface="Times New Roman"/>
                <a:sym typeface="Times New Roman"/>
              </a:rPr>
              <a:t>D</a:t>
            </a:r>
            <a:r>
              <a:rPr baseline="30000" lang="en-IN" sz="1800">
                <a:solidFill>
                  <a:schemeClr val="dk1"/>
                </a:solidFill>
                <a:latin typeface="Times New Roman"/>
                <a:ea typeface="Times New Roman"/>
                <a:cs typeface="Times New Roman"/>
                <a:sym typeface="Times New Roman"/>
              </a:rPr>
              <a:t>0</a:t>
            </a:r>
            <a:r>
              <a:rPr lang="en-IN" sz="1800">
                <a:solidFill>
                  <a:schemeClr val="dk1"/>
                </a:solidFill>
                <a:latin typeface="Times New Roman"/>
                <a:ea typeface="Times New Roman"/>
                <a:cs typeface="Times New Roman"/>
                <a:sym typeface="Times New Roman"/>
              </a:rPr>
              <a:t> meson production study in four daughter decay channel in pp collision at 8 TeV in ALICE experiment</a:t>
            </a:r>
            <a:endParaRPr/>
          </a:p>
          <a:p>
            <a:pPr indent="0" lvl="0" marL="158750" marR="0" rtl="0" algn="just">
              <a:lnSpc>
                <a:spcPct val="95000"/>
              </a:lnSpc>
              <a:spcBef>
                <a:spcPts val="600"/>
              </a:spcBef>
              <a:spcAft>
                <a:spcPts val="0"/>
              </a:spcAft>
              <a:buClr>
                <a:schemeClr val="dk1"/>
              </a:buClr>
              <a:buSzPts val="1100"/>
              <a:buFont typeface="Arial"/>
              <a:buNone/>
            </a:pPr>
            <a:r>
              <a:t/>
            </a:r>
            <a:endParaRPr sz="800">
              <a:solidFill>
                <a:schemeClr val="dk1"/>
              </a:solidFill>
              <a:latin typeface="Times New Roman"/>
              <a:ea typeface="Times New Roman"/>
              <a:cs typeface="Times New Roman"/>
              <a:sym typeface="Times New Roman"/>
            </a:endParaRPr>
          </a:p>
          <a:p>
            <a:pPr indent="0" lvl="0" marL="0" marR="0" rtl="0" algn="just">
              <a:lnSpc>
                <a:spcPct val="95000"/>
              </a:lnSpc>
              <a:spcBef>
                <a:spcPts val="600"/>
              </a:spcBef>
              <a:spcAft>
                <a:spcPts val="0"/>
              </a:spcAft>
              <a:buClr>
                <a:schemeClr val="dk1"/>
              </a:buClr>
              <a:buSzPts val="1100"/>
              <a:buFont typeface="Arial"/>
              <a:buNone/>
            </a:pPr>
            <a:r>
              <a:rPr b="1" lang="en-IN" sz="1800">
                <a:solidFill>
                  <a:schemeClr val="dk1"/>
                </a:solidFill>
                <a:latin typeface="Times New Roman"/>
                <a:ea typeface="Times New Roman"/>
                <a:cs typeface="Times New Roman"/>
                <a:sym typeface="Times New Roman"/>
              </a:rPr>
              <a:t>Heavy Ion Physics</a:t>
            </a:r>
            <a:endParaRPr/>
          </a:p>
          <a:p>
            <a:pPr indent="-298450" lvl="0" marL="457200" marR="0" rtl="0" algn="just">
              <a:lnSpc>
                <a:spcPct val="100000"/>
              </a:lnSpc>
              <a:spcBef>
                <a:spcPts val="600"/>
              </a:spcBef>
              <a:spcAft>
                <a:spcPts val="0"/>
              </a:spcAft>
              <a:buClr>
                <a:schemeClr val="dk1"/>
              </a:buClr>
              <a:buSzPts val="1100"/>
              <a:buFont typeface="Times New Roman"/>
              <a:buChar char="●"/>
            </a:pPr>
            <a:r>
              <a:rPr lang="en-IN" sz="1800">
                <a:solidFill>
                  <a:schemeClr val="dk1"/>
                </a:solidFill>
                <a:latin typeface="Times New Roman"/>
                <a:ea typeface="Times New Roman"/>
                <a:cs typeface="Times New Roman"/>
                <a:sym typeface="Times New Roman"/>
              </a:rPr>
              <a:t>Z boson measurement in ALICE experiment at LHC in p-Pb and Pb-Pb collisions [</a:t>
            </a:r>
            <a:r>
              <a:rPr lang="en-IN" sz="1800">
                <a:solidFill>
                  <a:schemeClr val="dk1"/>
                </a:solidFill>
                <a:highlight>
                  <a:srgbClr val="FFFFFF"/>
                </a:highlight>
                <a:latin typeface="Times New Roman"/>
                <a:ea typeface="Times New Roman"/>
                <a:cs typeface="Times New Roman"/>
                <a:sym typeface="Times New Roman"/>
              </a:rPr>
              <a:t>Phys. Lett. B 780, 372 (2018)</a:t>
            </a:r>
            <a:r>
              <a:rPr lang="en-IN" sz="1800">
                <a:solidFill>
                  <a:schemeClr val="dk1"/>
                </a:solidFill>
                <a:latin typeface="Times New Roman"/>
                <a:ea typeface="Times New Roman"/>
                <a:cs typeface="Times New Roman"/>
                <a:sym typeface="Times New Roman"/>
              </a:rPr>
              <a:t>]</a:t>
            </a:r>
            <a:endParaRPr/>
          </a:p>
          <a:p>
            <a:pPr indent="-298450" lvl="0" marL="457200" marR="0" rtl="0" algn="just">
              <a:lnSpc>
                <a:spcPct val="95000"/>
              </a:lnSpc>
              <a:spcBef>
                <a:spcPts val="600"/>
              </a:spcBef>
              <a:spcAft>
                <a:spcPts val="0"/>
              </a:spcAft>
              <a:buClr>
                <a:schemeClr val="dk1"/>
              </a:buClr>
              <a:buSzPts val="1100"/>
              <a:buFont typeface="Times New Roman"/>
              <a:buChar char="●"/>
            </a:pPr>
            <a:r>
              <a:rPr lang="en-IN" sz="1800">
                <a:solidFill>
                  <a:schemeClr val="dk1"/>
                </a:solidFill>
                <a:latin typeface="Times New Roman"/>
                <a:ea typeface="Times New Roman"/>
                <a:cs typeface="Times New Roman"/>
                <a:sym typeface="Times New Roman"/>
              </a:rPr>
              <a:t>Measurement of W production in Pb-Pb heavy ion collisions at √s</a:t>
            </a:r>
            <a:r>
              <a:rPr baseline="-25000" lang="en-IN" sz="1800">
                <a:solidFill>
                  <a:schemeClr val="dk1"/>
                </a:solidFill>
                <a:latin typeface="Times New Roman"/>
                <a:ea typeface="Times New Roman"/>
                <a:cs typeface="Times New Roman"/>
                <a:sym typeface="Times New Roman"/>
              </a:rPr>
              <a:t>NN </a:t>
            </a:r>
            <a:r>
              <a:rPr lang="en-IN" sz="1800">
                <a:solidFill>
                  <a:schemeClr val="dk1"/>
                </a:solidFill>
                <a:latin typeface="Times New Roman"/>
                <a:ea typeface="Times New Roman"/>
                <a:cs typeface="Times New Roman"/>
                <a:sym typeface="Times New Roman"/>
              </a:rPr>
              <a:t>= 5.02TeV in ALICE experiment at the LHC [ALICE-ANA-2013/2018, JHEP 36 (2023)]</a:t>
            </a:r>
            <a:endParaRPr/>
          </a:p>
          <a:p>
            <a:pPr indent="-298450" lvl="0" marL="457200" marR="0" rtl="0" algn="l">
              <a:lnSpc>
                <a:spcPct val="100000"/>
              </a:lnSpc>
              <a:spcBef>
                <a:spcPts val="600"/>
              </a:spcBef>
              <a:spcAft>
                <a:spcPts val="0"/>
              </a:spcAft>
              <a:buClr>
                <a:schemeClr val="dk1"/>
              </a:buClr>
              <a:buSzPts val="1100"/>
              <a:buFont typeface="Times New Roman"/>
              <a:buChar char="●"/>
            </a:pPr>
            <a:r>
              <a:rPr lang="en-IN" sz="1800">
                <a:solidFill>
                  <a:schemeClr val="dk1"/>
                </a:solidFill>
                <a:latin typeface="Times New Roman"/>
                <a:ea typeface="Times New Roman"/>
                <a:cs typeface="Times New Roman"/>
                <a:sym typeface="Times New Roman"/>
              </a:rPr>
              <a:t>Heavy Flavour study in proton-proton and Pb-Pb collisions in ALICE experiment</a:t>
            </a:r>
            <a:endParaRPr/>
          </a:p>
          <a:p>
            <a:pPr indent="-298450" lvl="0" marL="457200" marR="0" rtl="0" algn="l">
              <a:lnSpc>
                <a:spcPct val="100000"/>
              </a:lnSpc>
              <a:spcBef>
                <a:spcPts val="600"/>
              </a:spcBef>
              <a:spcAft>
                <a:spcPts val="0"/>
              </a:spcAft>
              <a:buClr>
                <a:schemeClr val="dk1"/>
              </a:buClr>
              <a:buSzPts val="1100"/>
              <a:buFont typeface="Times New Roman"/>
              <a:buChar char="●"/>
            </a:pPr>
            <a:r>
              <a:rPr lang="en-IN" sz="1800">
                <a:solidFill>
                  <a:schemeClr val="dk1"/>
                </a:solidFill>
                <a:latin typeface="Times New Roman"/>
                <a:ea typeface="Times New Roman"/>
                <a:cs typeface="Times New Roman"/>
                <a:sym typeface="Times New Roman"/>
              </a:rPr>
              <a:t>Higher Moments Measurement of particle Multiplicity Distribution in the Search for the QCD Critical Point [</a:t>
            </a:r>
            <a:r>
              <a:rPr lang="en-IN" sz="1800">
                <a:solidFill>
                  <a:schemeClr val="dk1"/>
                </a:solidFill>
                <a:highlight>
                  <a:srgbClr val="FFFFFF"/>
                </a:highlight>
                <a:latin typeface="Times New Roman"/>
                <a:ea typeface="Times New Roman"/>
                <a:cs typeface="Times New Roman"/>
                <a:sym typeface="Times New Roman"/>
              </a:rPr>
              <a:t>Phys. Rev. Lett. 112, 032302 (2014), Phys. Rev. Lett. 113, 092301 (2014), Phys. Rev. Lett. B 785, 551-560 (2018), Nucl. Phys. A 931, 796 (2014)</a:t>
            </a:r>
            <a:r>
              <a:rPr lang="en-IN" sz="1800">
                <a:solidFill>
                  <a:schemeClr val="dk1"/>
                </a:solidFill>
                <a:latin typeface="Times New Roman"/>
                <a:ea typeface="Times New Roman"/>
                <a:cs typeface="Times New Roman"/>
                <a:sym typeface="Times New Roman"/>
              </a:rPr>
              <a:t>]</a:t>
            </a:r>
            <a:endParaRPr/>
          </a:p>
          <a:p>
            <a:pPr indent="0" lvl="0" marL="0" marR="0" rtl="0" algn="l">
              <a:lnSpc>
                <a:spcPct val="95000"/>
              </a:lnSpc>
              <a:spcBef>
                <a:spcPts val="1200"/>
              </a:spcBef>
              <a:spcAft>
                <a:spcPts val="0"/>
              </a:spcAft>
              <a:buClr>
                <a:schemeClr val="dk1"/>
              </a:buClr>
              <a:buSzPts val="1800"/>
              <a:buFont typeface="Arial"/>
              <a:buNone/>
            </a:pPr>
            <a:r>
              <a:rPr b="1" lang="en-IN" sz="1800">
                <a:solidFill>
                  <a:schemeClr val="dk1"/>
                </a:solidFill>
                <a:latin typeface="Times New Roman"/>
                <a:ea typeface="Times New Roman"/>
                <a:cs typeface="Times New Roman"/>
                <a:sym typeface="Times New Roman"/>
              </a:rPr>
              <a:t>Phenomenology:</a:t>
            </a:r>
            <a:endParaRPr/>
          </a:p>
          <a:p>
            <a:pPr indent="-298450" lvl="0" marL="457200" marR="0" rtl="0" algn="l">
              <a:lnSpc>
                <a:spcPct val="100000"/>
              </a:lnSpc>
              <a:spcBef>
                <a:spcPts val="600"/>
              </a:spcBef>
              <a:spcAft>
                <a:spcPts val="1200"/>
              </a:spcAft>
              <a:buClr>
                <a:schemeClr val="dk1"/>
              </a:buClr>
              <a:buSzPts val="1100"/>
              <a:buFont typeface="Times New Roman"/>
              <a:buChar char="●"/>
            </a:pPr>
            <a:r>
              <a:rPr lang="en-IN" sz="1800">
                <a:solidFill>
                  <a:schemeClr val="dk1"/>
                </a:solidFill>
                <a:latin typeface="Times New Roman"/>
                <a:ea typeface="Times New Roman"/>
                <a:cs typeface="Times New Roman"/>
                <a:sym typeface="Times New Roman"/>
              </a:rPr>
              <a:t>Fluctuation study in Polyakov loop enhanced Nambu-Jona-Lasinio (PNJL) model, [</a:t>
            </a:r>
            <a:r>
              <a:rPr lang="en-IN" sz="1800">
                <a:solidFill>
                  <a:schemeClr val="dk1"/>
                </a:solidFill>
                <a:highlight>
                  <a:srgbClr val="FFFFFF"/>
                </a:highlight>
                <a:latin typeface="Times New Roman"/>
                <a:ea typeface="Times New Roman"/>
                <a:cs typeface="Times New Roman"/>
                <a:sym typeface="Times New Roman"/>
              </a:rPr>
              <a:t>Few Body Syst. 59, no. 4, 55 (2018), arxiv 2002.00034 (2023), axxiv.</a:t>
            </a:r>
            <a:r>
              <a:rPr lang="en-IN" sz="1800">
                <a:solidFill>
                  <a:schemeClr val="dk1"/>
                </a:solidFill>
                <a:highlight>
                  <a:srgbClr val="FAFAFA"/>
                </a:highlight>
                <a:uFill>
                  <a:noFill/>
                </a:uFill>
                <a:latin typeface="Times New Roman"/>
                <a:ea typeface="Times New Roman"/>
                <a:cs typeface="Times New Roman"/>
                <a:sym typeface="Times New Roman"/>
                <a:hlinkClick r:id="rId5">
                  <a:extLst>
                    <a:ext uri="{A12FA001-AC4F-418D-AE19-62706E023703}">
                      <ahyp:hlinkClr val="tx"/>
                    </a:ext>
                  </a:extLst>
                </a:hlinkClick>
              </a:rPr>
              <a:t>2209.07130</a:t>
            </a:r>
            <a:r>
              <a:rPr lang="en-IN" sz="1800">
                <a:solidFill>
                  <a:schemeClr val="dk1"/>
                </a:solidFill>
                <a:highlight>
                  <a:srgbClr val="FAFAFA"/>
                </a:highlight>
                <a:latin typeface="Times New Roman"/>
                <a:ea typeface="Times New Roman"/>
                <a:cs typeface="Times New Roman"/>
                <a:sym typeface="Times New Roman"/>
              </a:rPr>
              <a:t> (2022)</a:t>
            </a:r>
            <a:r>
              <a:rPr lang="en-IN" sz="1800">
                <a:solidFill>
                  <a:schemeClr val="dk1"/>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p:txBody>
      </p:sp>
      <p:pic>
        <p:nvPicPr>
          <p:cNvPr id="270" name="Google Shape;270;p12"/>
          <p:cNvPicPr preferRelativeResize="0"/>
          <p:nvPr/>
        </p:nvPicPr>
        <p:blipFill rotWithShape="1">
          <a:blip r:embed="rId6">
            <a:alphaModFix/>
          </a:blip>
          <a:srcRect b="0" l="0" r="0" t="0"/>
          <a:stretch/>
        </p:blipFill>
        <p:spPr>
          <a:xfrm>
            <a:off x="9248435" y="765557"/>
            <a:ext cx="2790363" cy="1624603"/>
          </a:xfrm>
          <a:prstGeom prst="rect">
            <a:avLst/>
          </a:prstGeom>
          <a:noFill/>
          <a:ln>
            <a:noFill/>
          </a:ln>
        </p:spPr>
      </p:pic>
      <p:pic>
        <p:nvPicPr>
          <p:cNvPr id="271" name="Google Shape;271;p12"/>
          <p:cNvPicPr preferRelativeResize="0"/>
          <p:nvPr/>
        </p:nvPicPr>
        <p:blipFill rotWithShape="1">
          <a:blip r:embed="rId7">
            <a:alphaModFix/>
          </a:blip>
          <a:srcRect b="0" l="0" r="0" t="0"/>
          <a:stretch/>
        </p:blipFill>
        <p:spPr>
          <a:xfrm>
            <a:off x="8974701" y="2804784"/>
            <a:ext cx="1668915" cy="1267837"/>
          </a:xfrm>
          <a:prstGeom prst="rect">
            <a:avLst/>
          </a:prstGeom>
          <a:noFill/>
          <a:ln>
            <a:noFill/>
          </a:ln>
        </p:spPr>
      </p:pic>
      <p:pic>
        <p:nvPicPr>
          <p:cNvPr id="272" name="Google Shape;272;p12"/>
          <p:cNvPicPr preferRelativeResize="0"/>
          <p:nvPr/>
        </p:nvPicPr>
        <p:blipFill rotWithShape="1">
          <a:blip r:embed="rId8">
            <a:alphaModFix/>
          </a:blip>
          <a:srcRect b="0" l="0" r="0" t="0"/>
          <a:stretch/>
        </p:blipFill>
        <p:spPr>
          <a:xfrm>
            <a:off x="10539404" y="2768765"/>
            <a:ext cx="1551199" cy="1339121"/>
          </a:xfrm>
          <a:prstGeom prst="rect">
            <a:avLst/>
          </a:prstGeom>
          <a:noFill/>
          <a:ln>
            <a:noFill/>
          </a:ln>
        </p:spPr>
      </p:pic>
      <p:pic>
        <p:nvPicPr>
          <p:cNvPr id="273" name="Google Shape;273;p12"/>
          <p:cNvPicPr preferRelativeResize="0"/>
          <p:nvPr/>
        </p:nvPicPr>
        <p:blipFill rotWithShape="1">
          <a:blip r:embed="rId9">
            <a:alphaModFix/>
          </a:blip>
          <a:srcRect b="0" l="0" r="0" t="0"/>
          <a:stretch/>
        </p:blipFill>
        <p:spPr>
          <a:xfrm>
            <a:off x="10539404" y="5304555"/>
            <a:ext cx="1386890" cy="893023"/>
          </a:xfrm>
          <a:prstGeom prst="rect">
            <a:avLst/>
          </a:prstGeom>
          <a:noFill/>
          <a:ln>
            <a:noFill/>
          </a:ln>
        </p:spPr>
      </p:pic>
      <p:pic>
        <p:nvPicPr>
          <p:cNvPr id="274" name="Google Shape;274;p12"/>
          <p:cNvPicPr preferRelativeResize="0"/>
          <p:nvPr/>
        </p:nvPicPr>
        <p:blipFill rotWithShape="1">
          <a:blip r:embed="rId10">
            <a:alphaModFix/>
          </a:blip>
          <a:srcRect b="0" l="0" r="0" t="0"/>
          <a:stretch/>
        </p:blipFill>
        <p:spPr>
          <a:xfrm>
            <a:off x="10406531" y="3980500"/>
            <a:ext cx="1668915" cy="987486"/>
          </a:xfrm>
          <a:prstGeom prst="rect">
            <a:avLst/>
          </a:prstGeom>
          <a:noFill/>
          <a:ln>
            <a:noFill/>
          </a:ln>
        </p:spPr>
      </p:pic>
      <p:pic>
        <p:nvPicPr>
          <p:cNvPr id="275" name="Google Shape;275;p12"/>
          <p:cNvPicPr preferRelativeResize="0"/>
          <p:nvPr/>
        </p:nvPicPr>
        <p:blipFill rotWithShape="1">
          <a:blip r:embed="rId11">
            <a:alphaModFix/>
          </a:blip>
          <a:srcRect b="0" l="0" r="0" t="0"/>
          <a:stretch/>
        </p:blipFill>
        <p:spPr>
          <a:xfrm>
            <a:off x="9038668" y="4615729"/>
            <a:ext cx="1468045" cy="162460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3"/>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282" name="Google Shape;282;p13"/>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283" name="Google Shape;283;p13"/>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Research Experience A. Sarkar </a:t>
            </a:r>
            <a:r>
              <a:rPr b="1" baseline="-25000" lang="en-IN" sz="3483">
                <a:solidFill>
                  <a:srgbClr val="800000"/>
                </a:solidFill>
                <a:latin typeface="Times"/>
                <a:ea typeface="Times"/>
                <a:cs typeface="Times"/>
                <a:sym typeface="Times"/>
              </a:rPr>
              <a:t>(Hardware &amp; Software)</a:t>
            </a:r>
            <a:endParaRPr/>
          </a:p>
        </p:txBody>
      </p:sp>
      <p:sp>
        <p:nvSpPr>
          <p:cNvPr id="284" name="Google Shape;284;p13"/>
          <p:cNvSpPr txBox="1"/>
          <p:nvPr/>
        </p:nvSpPr>
        <p:spPr>
          <a:xfrm>
            <a:off x="231648" y="703756"/>
            <a:ext cx="8985504" cy="5978755"/>
          </a:xfrm>
          <a:prstGeom prst="rect">
            <a:avLst/>
          </a:prstGeom>
          <a:noFill/>
          <a:ln>
            <a:noFill/>
          </a:ln>
        </p:spPr>
        <p:txBody>
          <a:bodyPr anchorCtr="0" anchor="t" bIns="91425" lIns="91425" spcFirstLastPara="1" rIns="91425" wrap="square" tIns="91425">
            <a:noAutofit/>
          </a:bodyPr>
          <a:lstStyle/>
          <a:p>
            <a:pPr indent="-304800" lvl="0" marL="457200" marR="0" rtl="0" algn="just">
              <a:lnSpc>
                <a:spcPct val="10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Study and characterization of Gas Electron Multiplier (GEM) foil for multi GEM detector development, SERB Sponsored</a:t>
            </a:r>
            <a:endParaRPr/>
          </a:p>
          <a:p>
            <a:pPr indent="-304800" lvl="1" marL="914400" marR="0" rtl="0" algn="just">
              <a:lnSpc>
                <a:spcPct val="100000"/>
              </a:lnSpc>
              <a:spcBef>
                <a:spcPts val="1200"/>
              </a:spcBef>
              <a:spcAft>
                <a:spcPts val="0"/>
              </a:spcAft>
              <a:buClr>
                <a:schemeClr val="dk1"/>
              </a:buClr>
              <a:buSzPts val="1800"/>
              <a:buFont typeface="Times New Roman"/>
              <a:buChar char="○"/>
            </a:pPr>
            <a:r>
              <a:rPr b="0" i="0" lang="en-IN" sz="1800" u="none" cap="none" strike="noStrike">
                <a:solidFill>
                  <a:schemeClr val="dk1"/>
                </a:solidFill>
                <a:latin typeface="Times New Roman"/>
                <a:ea typeface="Times New Roman"/>
                <a:cs typeface="Times New Roman"/>
                <a:sym typeface="Times New Roman"/>
              </a:rPr>
              <a:t>Setting up lab for MPGD based detector development</a:t>
            </a:r>
            <a:endParaRPr/>
          </a:p>
          <a:p>
            <a:pPr indent="-304800" lvl="1" marL="914400" marR="0" rtl="0" algn="just">
              <a:lnSpc>
                <a:spcPct val="100000"/>
              </a:lnSpc>
              <a:spcBef>
                <a:spcPts val="600"/>
              </a:spcBef>
              <a:spcAft>
                <a:spcPts val="0"/>
              </a:spcAft>
              <a:buClr>
                <a:schemeClr val="dk1"/>
              </a:buClr>
              <a:buSzPts val="1800"/>
              <a:buFont typeface="Times New Roman"/>
              <a:buChar char="○"/>
            </a:pPr>
            <a:r>
              <a:rPr b="0" i="0" lang="en-IN" sz="1800" u="none" cap="none" strike="noStrike">
                <a:solidFill>
                  <a:schemeClr val="dk1"/>
                </a:solidFill>
                <a:latin typeface="Times New Roman"/>
                <a:ea typeface="Times New Roman"/>
                <a:cs typeface="Times New Roman"/>
                <a:sym typeface="Times New Roman"/>
              </a:rPr>
              <a:t>Working on cost effective GEM foil and foil for MPGD based detector </a:t>
            </a:r>
            <a:endParaRPr/>
          </a:p>
          <a:p>
            <a:pPr indent="-304800" lvl="0" marL="457200" marR="0" rtl="0" algn="just">
              <a:lnSpc>
                <a:spcPct val="100000"/>
              </a:lnSpc>
              <a:spcBef>
                <a:spcPts val="180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Worked for CMS RPC maintenance and upgrades: learned assembling, calibrating and optimizing Resistive Plate Chambers (RPCs) for the CMS</a:t>
            </a:r>
            <a:endParaRPr/>
          </a:p>
          <a:p>
            <a:pPr indent="-304800" lvl="0" marL="457200" marR="0" rtl="0" algn="just">
              <a:lnSpc>
                <a:spcPct val="100000"/>
              </a:lnSpc>
              <a:spcBef>
                <a:spcPts val="120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Worked as an on-call expert [Calibrating, optimising and operating] ALICE Muon arms at the LHC for a period of two years.</a:t>
            </a:r>
            <a:endParaRPr sz="1800">
              <a:solidFill>
                <a:schemeClr val="dk1"/>
              </a:solidFill>
              <a:latin typeface="Times New Roman"/>
              <a:ea typeface="Times New Roman"/>
              <a:cs typeface="Times New Roman"/>
              <a:sym typeface="Times New Roman"/>
            </a:endParaRPr>
          </a:p>
          <a:p>
            <a:pPr indent="-304800" lvl="0" marL="457200" marR="0" rtl="0" algn="just">
              <a:lnSpc>
                <a:spcPct val="100000"/>
              </a:lnSpc>
              <a:spcBef>
                <a:spcPts val="120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Efficiency and Transverse Momentum (p</a:t>
            </a:r>
            <a:r>
              <a:rPr baseline="-25000" lang="en-IN" sz="1800">
                <a:solidFill>
                  <a:schemeClr val="dk1"/>
                </a:solidFill>
                <a:latin typeface="Times New Roman"/>
                <a:ea typeface="Times New Roman"/>
                <a:cs typeface="Times New Roman"/>
                <a:sym typeface="Times New Roman"/>
              </a:rPr>
              <a:t>T</a:t>
            </a:r>
            <a:r>
              <a:rPr lang="en-IN" sz="1800">
                <a:solidFill>
                  <a:schemeClr val="dk1"/>
                </a:solidFill>
                <a:latin typeface="Times New Roman"/>
                <a:ea typeface="Times New Roman"/>
                <a:cs typeface="Times New Roman"/>
                <a:sym typeface="Times New Roman"/>
              </a:rPr>
              <a:t>) Resolution study of STAR Time Projection Chamber (TPC) at the Relativistic Heavy Ion Collider (RHIC). Based on the study, STAR TPC was realigned and re-calibrated.</a:t>
            </a:r>
            <a:endParaRPr/>
          </a:p>
          <a:p>
            <a:pPr indent="-304800" lvl="0" marL="457200" marR="0" rtl="0" algn="just">
              <a:lnSpc>
                <a:spcPct val="100000"/>
              </a:lnSpc>
              <a:spcBef>
                <a:spcPts val="120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Simulation and Testing on a Gaseous Detector using Garfield: </a:t>
            </a:r>
            <a:r>
              <a:rPr lang="en-IN" sz="1800">
                <a:solidFill>
                  <a:schemeClr val="dk1"/>
                </a:solidFill>
                <a:highlight>
                  <a:srgbClr val="FFFFFF"/>
                </a:highlight>
                <a:latin typeface="Times New Roman"/>
                <a:ea typeface="Times New Roman"/>
                <a:cs typeface="Times New Roman"/>
                <a:sym typeface="Times New Roman"/>
              </a:rPr>
              <a:t>Developing particle detectors with different geometry and different electric and magnetic fields using the Garfield simulator.</a:t>
            </a:r>
            <a:endParaRPr/>
          </a:p>
          <a:p>
            <a:pPr indent="-304800" lvl="0" marL="457200" marR="0" rtl="0" algn="just">
              <a:lnSpc>
                <a:spcPct val="100000"/>
              </a:lnSpc>
              <a:spcBef>
                <a:spcPts val="2400"/>
              </a:spcBef>
              <a:spcAft>
                <a:spcPts val="120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Full and fast simulation development using GE4, Jana, Jana2</a:t>
            </a:r>
            <a:endParaRPr/>
          </a:p>
        </p:txBody>
      </p:sp>
      <p:pic>
        <p:nvPicPr>
          <p:cNvPr id="285" name="Google Shape;285;p13"/>
          <p:cNvPicPr preferRelativeResize="0"/>
          <p:nvPr/>
        </p:nvPicPr>
        <p:blipFill rotWithShape="1">
          <a:blip r:embed="rId5">
            <a:alphaModFix/>
          </a:blip>
          <a:srcRect b="0" l="0" r="0" t="0"/>
          <a:stretch/>
        </p:blipFill>
        <p:spPr>
          <a:xfrm>
            <a:off x="9229345" y="865308"/>
            <a:ext cx="2582180" cy="1438980"/>
          </a:xfrm>
          <a:prstGeom prst="rect">
            <a:avLst/>
          </a:prstGeom>
          <a:noFill/>
          <a:ln>
            <a:noFill/>
          </a:ln>
        </p:spPr>
      </p:pic>
      <p:pic>
        <p:nvPicPr>
          <p:cNvPr id="286" name="Google Shape;286;p13"/>
          <p:cNvPicPr preferRelativeResize="0"/>
          <p:nvPr/>
        </p:nvPicPr>
        <p:blipFill rotWithShape="1">
          <a:blip r:embed="rId6">
            <a:alphaModFix/>
          </a:blip>
          <a:srcRect b="0" l="0" r="0" t="0"/>
          <a:stretch/>
        </p:blipFill>
        <p:spPr>
          <a:xfrm>
            <a:off x="9326617" y="2465840"/>
            <a:ext cx="2472714" cy="32156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4"/>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293" name="Google Shape;293;p14"/>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294" name="Google Shape;294;p14"/>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Human Resources at IIT Mandi</a:t>
            </a:r>
            <a:endParaRPr/>
          </a:p>
        </p:txBody>
      </p:sp>
      <p:sp>
        <p:nvSpPr>
          <p:cNvPr id="295" name="Google Shape;295;p14"/>
          <p:cNvSpPr txBox="1"/>
          <p:nvPr/>
        </p:nvSpPr>
        <p:spPr>
          <a:xfrm>
            <a:off x="328431" y="873150"/>
            <a:ext cx="11531599" cy="4968850"/>
          </a:xfrm>
          <a:prstGeom prst="rect">
            <a:avLst/>
          </a:prstGeom>
          <a:noFill/>
          <a:ln>
            <a:noFill/>
          </a:ln>
        </p:spPr>
        <p:txBody>
          <a:bodyPr anchorCtr="0" anchor="t" bIns="91425" lIns="91425" spcFirstLastPara="1" rIns="91425" wrap="square" tIns="91425">
            <a:noAutofit/>
          </a:bodyPr>
          <a:lstStyle/>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Faculty members at IIT Mandi can dedicate sufficient time to their research activities. </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Teaching activities are roughly one course per semester (4-6 hours/week) of teaching activities. </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Faculty members can be deputed for research-related travel corresponding to 2 months each in the summer and winter, along with any urgent travel required during the semester for a short duration.</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Doctoral students and postdocs may travel for extended periods to fulfil the research requirements like shifts, service work, training, workshops, etc.</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The School of Physical Sciences has over fifty research scholars pursuing their Ph.D. and the institute supports external Ph.D. candidates through DST Inspire fellowship, CSIR, etc. Moreover, institute also supports Ramanujan fellow and post-doctoral researchers. </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Institute allows faculty members to guide 7 (institute funded) PhD students and no limit on additional PhD students through CSIR and externally funded projects </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5"/>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302" name="Google Shape;302;p15"/>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303" name="Google Shape;303;p15"/>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Introduction to School of Physical Sciences</a:t>
            </a:r>
            <a:endParaRPr/>
          </a:p>
        </p:txBody>
      </p:sp>
      <p:sp>
        <p:nvSpPr>
          <p:cNvPr id="304" name="Google Shape;304;p15"/>
          <p:cNvSpPr txBox="1"/>
          <p:nvPr/>
        </p:nvSpPr>
        <p:spPr>
          <a:xfrm>
            <a:off x="294565" y="798834"/>
            <a:ext cx="11531599" cy="646331"/>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rgbClr val="595959"/>
              </a:buClr>
              <a:buSzPts val="1620"/>
              <a:buFont typeface="Noto Sans Symbols"/>
              <a:buChar char="❖"/>
            </a:pPr>
            <a:r>
              <a:rPr b="0" i="0" lang="en-IN" sz="1800" u="none" strike="noStrike">
                <a:solidFill>
                  <a:srgbClr val="595959"/>
                </a:solidFill>
                <a:latin typeface="Times New Roman"/>
                <a:ea typeface="Times New Roman"/>
                <a:cs typeface="Times New Roman"/>
                <a:sym typeface="Times New Roman"/>
              </a:rPr>
              <a:t>The School of Physics Sciences has eighteen bright faculties conducting research in cutting-edge themes of physics ranging from the physics of molecules, atoms, and quarks to the dynamics of black holes and the early universe. </a:t>
            </a:r>
            <a:endParaRPr sz="1800">
              <a:solidFill>
                <a:schemeClr val="dk1"/>
              </a:solidFill>
              <a:latin typeface="Calibri"/>
              <a:ea typeface="Calibri"/>
              <a:cs typeface="Calibri"/>
              <a:sym typeface="Calibri"/>
            </a:endParaRPr>
          </a:p>
        </p:txBody>
      </p:sp>
      <p:sp>
        <p:nvSpPr>
          <p:cNvPr id="305" name="Google Shape;305;p15"/>
          <p:cNvSpPr txBox="1"/>
          <p:nvPr/>
        </p:nvSpPr>
        <p:spPr>
          <a:xfrm>
            <a:off x="294565" y="1650959"/>
            <a:ext cx="6671959" cy="313932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595959"/>
              </a:buClr>
              <a:buSzPts val="1620"/>
              <a:buFont typeface="Noto Sans Symbols"/>
              <a:buChar char="❖"/>
            </a:pPr>
            <a:r>
              <a:rPr b="0" i="0" lang="en-IN" sz="1800" u="none" strike="noStrike">
                <a:solidFill>
                  <a:srgbClr val="595959"/>
                </a:solidFill>
                <a:latin typeface="Times New Roman"/>
                <a:ea typeface="Times New Roman"/>
                <a:cs typeface="Times New Roman"/>
                <a:sym typeface="Times New Roman"/>
              </a:rPr>
              <a:t>Currently, the strength is 74 Master, 23 Integrated Ph.D., and over 50 Ph.D. students</a:t>
            </a:r>
            <a:br>
              <a:rPr b="0" i="0" lang="en-IN" sz="1800" u="none" strike="noStrike">
                <a:solidFill>
                  <a:srgbClr val="595959"/>
                </a:solidFill>
                <a:latin typeface="Times New Roman"/>
                <a:ea typeface="Times New Roman"/>
                <a:cs typeface="Times New Roman"/>
                <a:sym typeface="Times New Roman"/>
              </a:rPr>
            </a:br>
            <a:endParaRPr b="0" i="0" sz="1800" u="none" strike="noStrike">
              <a:solidFill>
                <a:srgbClr val="595959"/>
              </a:solidFill>
              <a:latin typeface="Times New Roman"/>
              <a:ea typeface="Times New Roman"/>
              <a:cs typeface="Times New Roman"/>
              <a:sym typeface="Times New Roman"/>
            </a:endParaRPr>
          </a:p>
          <a:p>
            <a:pPr indent="-285750" lvl="0" marL="285750" marR="0" rtl="0" algn="l">
              <a:spcBef>
                <a:spcPts val="0"/>
              </a:spcBef>
              <a:spcAft>
                <a:spcPts val="0"/>
              </a:spcAft>
              <a:buClr>
                <a:srgbClr val="595959"/>
              </a:buClr>
              <a:buSzPts val="1620"/>
              <a:buFont typeface="Noto Sans Symbols"/>
              <a:buChar char="❖"/>
            </a:pPr>
            <a:r>
              <a:rPr b="0" i="0" lang="en-IN" sz="1800" u="none" strike="noStrike">
                <a:solidFill>
                  <a:srgbClr val="595959"/>
                </a:solidFill>
                <a:latin typeface="Times New Roman"/>
                <a:ea typeface="Times New Roman"/>
                <a:cs typeface="Times New Roman"/>
                <a:sym typeface="Times New Roman"/>
              </a:rPr>
              <a:t>We offer a great research ambiance with state-of-the-art experimental and computing facilities. Moreover, we provide an opportunity for collaboration with other engineering departments for software and detector hardware development. </a:t>
            </a:r>
            <a:br>
              <a:rPr b="0" i="0" lang="en-IN" sz="1800" u="none" strike="noStrike">
                <a:solidFill>
                  <a:srgbClr val="595959"/>
                </a:solidFill>
                <a:latin typeface="Times New Roman"/>
                <a:ea typeface="Times New Roman"/>
                <a:cs typeface="Times New Roman"/>
                <a:sym typeface="Times New Roman"/>
              </a:rPr>
            </a:br>
            <a:endParaRPr b="0" i="0" sz="1800" u="none" strike="noStrike">
              <a:solidFill>
                <a:srgbClr val="595959"/>
              </a:solidFill>
              <a:latin typeface="Times New Roman"/>
              <a:ea typeface="Times New Roman"/>
              <a:cs typeface="Times New Roman"/>
              <a:sym typeface="Times New Roman"/>
            </a:endParaRPr>
          </a:p>
          <a:p>
            <a:pPr indent="-285750" lvl="0" marL="285750" marR="0" rtl="0" algn="just">
              <a:spcBef>
                <a:spcPts val="0"/>
              </a:spcBef>
              <a:spcAft>
                <a:spcPts val="0"/>
              </a:spcAft>
              <a:buClr>
                <a:srgbClr val="595959"/>
              </a:buClr>
              <a:buSzPts val="1620"/>
              <a:buFont typeface="Noto Sans Symbols"/>
              <a:buChar char="❖"/>
            </a:pPr>
            <a:r>
              <a:rPr b="0" i="0" lang="en-IN" sz="1800" u="none" strike="noStrike">
                <a:solidFill>
                  <a:srgbClr val="595959"/>
                </a:solidFill>
                <a:latin typeface="Times New Roman"/>
                <a:ea typeface="Times New Roman"/>
                <a:cs typeface="Times New Roman"/>
                <a:sym typeface="Times New Roman"/>
              </a:rPr>
              <a:t>SPS houses HPC Cluster facility, which has a multi-purpose Linux cluster and is devised to address problems that involve heavy computation.</a:t>
            </a:r>
            <a:endParaRPr/>
          </a:p>
        </p:txBody>
      </p:sp>
      <p:sp>
        <p:nvSpPr>
          <p:cNvPr id="306" name="Google Shape;306;p15"/>
          <p:cNvSpPr txBox="1"/>
          <p:nvPr/>
        </p:nvSpPr>
        <p:spPr>
          <a:xfrm>
            <a:off x="294564" y="5265452"/>
            <a:ext cx="11531599" cy="923330"/>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rgbClr val="595959"/>
              </a:buClr>
              <a:buSzPts val="1620"/>
              <a:buFont typeface="Noto Sans Symbols"/>
              <a:buChar char="❖"/>
            </a:pPr>
            <a:r>
              <a:rPr b="0" i="0" lang="en-IN" sz="1800" u="none" strike="noStrike">
                <a:solidFill>
                  <a:srgbClr val="595959"/>
                </a:solidFill>
                <a:latin typeface="Times New Roman"/>
                <a:ea typeface="Times New Roman"/>
                <a:cs typeface="Times New Roman"/>
                <a:sym typeface="Times New Roman"/>
              </a:rPr>
              <a:t>HEP laboratory acquired </a:t>
            </a:r>
            <a:r>
              <a:rPr lang="en-IN" sz="1800">
                <a:solidFill>
                  <a:srgbClr val="595959"/>
                </a:solidFill>
                <a:latin typeface="Times New Roman"/>
                <a:ea typeface="Times New Roman"/>
                <a:cs typeface="Times New Roman"/>
                <a:sym typeface="Times New Roman"/>
              </a:rPr>
              <a:t>20</a:t>
            </a:r>
            <a:r>
              <a:rPr b="0" i="0" lang="en-IN" sz="1800" u="none" strike="noStrike">
                <a:solidFill>
                  <a:srgbClr val="595959"/>
                </a:solidFill>
                <a:latin typeface="Times New Roman"/>
                <a:ea typeface="Times New Roman"/>
                <a:cs typeface="Times New Roman"/>
                <a:sym typeface="Times New Roman"/>
              </a:rPr>
              <a:t>0 m</a:t>
            </a:r>
            <a:r>
              <a:rPr b="0" baseline="30000" i="0" lang="en-IN" sz="1800" u="none" strike="noStrike">
                <a:solidFill>
                  <a:srgbClr val="595959"/>
                </a:solidFill>
                <a:latin typeface="Times New Roman"/>
                <a:ea typeface="Times New Roman"/>
                <a:cs typeface="Times New Roman"/>
                <a:sym typeface="Times New Roman"/>
              </a:rPr>
              <a:t>2</a:t>
            </a:r>
            <a:r>
              <a:rPr b="0" i="0" lang="en-IN" sz="1800" u="none" strike="noStrike">
                <a:solidFill>
                  <a:srgbClr val="595959"/>
                </a:solidFill>
                <a:latin typeface="Times New Roman"/>
                <a:ea typeface="Times New Roman"/>
                <a:cs typeface="Times New Roman"/>
                <a:sym typeface="Times New Roman"/>
              </a:rPr>
              <a:t> of space and developing facilities like a clean room, characterization, and mechanical room. We are establishing the Micro Pattern Gaseous Detector (MPGD) and Low Gain Avalanche Diode (LGAD) development center in the HEP laboratory.</a:t>
            </a:r>
            <a:endParaRPr sz="1800">
              <a:solidFill>
                <a:schemeClr val="dk1"/>
              </a:solidFill>
              <a:latin typeface="Calibri"/>
              <a:ea typeface="Calibri"/>
              <a:cs typeface="Calibri"/>
              <a:sym typeface="Calibri"/>
            </a:endParaRPr>
          </a:p>
        </p:txBody>
      </p:sp>
      <p:pic>
        <p:nvPicPr>
          <p:cNvPr id="307" name="Google Shape;307;p15"/>
          <p:cNvPicPr preferRelativeResize="0"/>
          <p:nvPr/>
        </p:nvPicPr>
        <p:blipFill rotWithShape="1">
          <a:blip r:embed="rId5">
            <a:alphaModFix/>
          </a:blip>
          <a:srcRect b="0" l="0" r="0" t="0"/>
          <a:stretch/>
        </p:blipFill>
        <p:spPr>
          <a:xfrm rot="10800000">
            <a:off x="7000389" y="1731349"/>
            <a:ext cx="4710435" cy="313932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6"/>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314" name="Google Shape;314;p16"/>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315" name="Google Shape;315;p16"/>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Introduction to School of Physical Sciences</a:t>
            </a:r>
            <a:endParaRPr/>
          </a:p>
        </p:txBody>
      </p:sp>
      <p:sp>
        <p:nvSpPr>
          <p:cNvPr id="316" name="Google Shape;316;p16"/>
          <p:cNvSpPr txBox="1"/>
          <p:nvPr/>
        </p:nvSpPr>
        <p:spPr>
          <a:xfrm>
            <a:off x="183078" y="703756"/>
            <a:ext cx="11531598" cy="1666911"/>
          </a:xfrm>
          <a:prstGeom prst="rect">
            <a:avLst/>
          </a:prstGeom>
          <a:noFill/>
          <a:ln>
            <a:noFill/>
          </a:ln>
        </p:spPr>
        <p:txBody>
          <a:bodyPr anchorCtr="0" anchor="t" bIns="91425" lIns="91425" spcFirstLastPara="1" rIns="91425" wrap="square" tIns="91425">
            <a:noAutofit/>
          </a:bodyPr>
          <a:lstStyle/>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The SPS has eighteen bright faculties conducting research in cutting-edge themes of physics ranging from the physics of molecules, atoms, and quarks to the dynamics of black holes and the early universe. </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11665"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The High Energy Physics group (experiment &amp; theory) has five faculty members researching heavy flavor &amp; BSM physics, top physics, collider and QCD phenomenology, AdS/CFT theory, quantum gravity, dark matter, and Astro particle physics. </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228600" lvl="0" marL="34290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p:txBody>
      </p:sp>
      <p:pic>
        <p:nvPicPr>
          <p:cNvPr id="317" name="Google Shape;317;p16"/>
          <p:cNvPicPr preferRelativeResize="0"/>
          <p:nvPr/>
        </p:nvPicPr>
        <p:blipFill rotWithShape="1">
          <a:blip r:embed="rId5">
            <a:alphaModFix/>
          </a:blip>
          <a:srcRect b="18326" l="0" r="0" t="0"/>
          <a:stretch/>
        </p:blipFill>
        <p:spPr>
          <a:xfrm>
            <a:off x="2939731" y="2807715"/>
            <a:ext cx="2202868" cy="2274968"/>
          </a:xfrm>
          <a:prstGeom prst="rect">
            <a:avLst/>
          </a:prstGeom>
          <a:noFill/>
          <a:ln>
            <a:noFill/>
          </a:ln>
        </p:spPr>
      </p:pic>
      <p:pic>
        <p:nvPicPr>
          <p:cNvPr id="318" name="Google Shape;318;p16"/>
          <p:cNvPicPr preferRelativeResize="0"/>
          <p:nvPr/>
        </p:nvPicPr>
        <p:blipFill rotWithShape="1">
          <a:blip r:embed="rId6">
            <a:alphaModFix/>
          </a:blip>
          <a:srcRect b="16478" l="0" r="0" t="0"/>
          <a:stretch/>
        </p:blipFill>
        <p:spPr>
          <a:xfrm>
            <a:off x="707503" y="2781673"/>
            <a:ext cx="1997709" cy="2274968"/>
          </a:xfrm>
          <a:prstGeom prst="rect">
            <a:avLst/>
          </a:prstGeom>
          <a:noFill/>
          <a:ln>
            <a:noFill/>
          </a:ln>
        </p:spPr>
      </p:pic>
      <p:pic>
        <p:nvPicPr>
          <p:cNvPr id="319" name="Google Shape;319;p16"/>
          <p:cNvPicPr preferRelativeResize="0"/>
          <p:nvPr/>
        </p:nvPicPr>
        <p:blipFill rotWithShape="1">
          <a:blip r:embed="rId7">
            <a:alphaModFix/>
          </a:blip>
          <a:srcRect b="16957" l="0" r="0" t="0"/>
          <a:stretch/>
        </p:blipFill>
        <p:spPr>
          <a:xfrm>
            <a:off x="5404783" y="2838905"/>
            <a:ext cx="2081156" cy="2275000"/>
          </a:xfrm>
          <a:prstGeom prst="rect">
            <a:avLst/>
          </a:prstGeom>
          <a:noFill/>
          <a:ln>
            <a:noFill/>
          </a:ln>
        </p:spPr>
      </p:pic>
      <p:sp>
        <p:nvSpPr>
          <p:cNvPr id="320" name="Google Shape;320;p16"/>
          <p:cNvSpPr txBox="1"/>
          <p:nvPr/>
        </p:nvSpPr>
        <p:spPr>
          <a:xfrm>
            <a:off x="617816" y="5229105"/>
            <a:ext cx="2442500" cy="975271"/>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Times New Roman"/>
              <a:buNone/>
            </a:pPr>
            <a:r>
              <a:rPr b="1" lang="en-IN" sz="1200">
                <a:solidFill>
                  <a:schemeClr val="dk1"/>
                </a:solidFill>
                <a:latin typeface="Times New Roman"/>
                <a:ea typeface="Times New Roman"/>
                <a:cs typeface="Times New Roman"/>
                <a:sym typeface="Times New Roman"/>
              </a:rPr>
              <a:t>Dr. Nirmalya Kajuri </a:t>
            </a:r>
            <a:br>
              <a:rPr b="1" lang="en-IN" sz="1200">
                <a:solidFill>
                  <a:schemeClr val="dk1"/>
                </a:solidFill>
                <a:latin typeface="Times New Roman"/>
                <a:ea typeface="Times New Roman"/>
                <a:cs typeface="Times New Roman"/>
                <a:sym typeface="Times New Roman"/>
              </a:rPr>
            </a:br>
            <a:r>
              <a:rPr b="1" lang="en-IN" sz="1200">
                <a:solidFill>
                  <a:schemeClr val="dk1"/>
                </a:solidFill>
                <a:latin typeface="Times New Roman"/>
                <a:ea typeface="Times New Roman"/>
                <a:cs typeface="Times New Roman"/>
                <a:sym typeface="Times New Roman"/>
              </a:rPr>
              <a:t>Ph.D: IMSc, Chennai</a:t>
            </a:r>
            <a:br>
              <a:rPr b="1" lang="en-IN" sz="1200">
                <a:solidFill>
                  <a:schemeClr val="dk1"/>
                </a:solidFill>
                <a:latin typeface="Times New Roman"/>
                <a:ea typeface="Times New Roman"/>
                <a:cs typeface="Times New Roman"/>
                <a:sym typeface="Times New Roman"/>
              </a:rPr>
            </a:br>
            <a:r>
              <a:rPr b="1" lang="en-IN" sz="1200">
                <a:solidFill>
                  <a:schemeClr val="dk1"/>
                </a:solidFill>
                <a:latin typeface="Times New Roman"/>
                <a:ea typeface="Times New Roman"/>
                <a:cs typeface="Times New Roman"/>
                <a:sym typeface="Times New Roman"/>
              </a:rPr>
              <a:t>Research Area: Theoretical High Energy Physics</a:t>
            </a:r>
            <a:endParaRPr b="1" sz="1200">
              <a:solidFill>
                <a:schemeClr val="dk1"/>
              </a:solidFill>
              <a:latin typeface="Times New Roman"/>
              <a:ea typeface="Times New Roman"/>
              <a:cs typeface="Times New Roman"/>
              <a:sym typeface="Times New Roman"/>
            </a:endParaRPr>
          </a:p>
        </p:txBody>
      </p:sp>
      <p:sp>
        <p:nvSpPr>
          <p:cNvPr id="321" name="Google Shape;321;p16"/>
          <p:cNvSpPr txBox="1"/>
          <p:nvPr/>
        </p:nvSpPr>
        <p:spPr>
          <a:xfrm>
            <a:off x="2831915" y="5225036"/>
            <a:ext cx="2593325" cy="106881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Times New Roman"/>
              <a:buNone/>
            </a:pPr>
            <a:r>
              <a:rPr b="1" lang="en-IN" sz="1200">
                <a:solidFill>
                  <a:schemeClr val="dk1"/>
                </a:solidFill>
                <a:latin typeface="Times New Roman"/>
                <a:ea typeface="Times New Roman"/>
                <a:cs typeface="Times New Roman"/>
                <a:sym typeface="Times New Roman"/>
              </a:rPr>
              <a:t>Dr. Krishna M. Parattu </a:t>
            </a:r>
            <a:br>
              <a:rPr b="1" lang="en-IN" sz="1200">
                <a:solidFill>
                  <a:schemeClr val="dk1"/>
                </a:solidFill>
                <a:latin typeface="Times New Roman"/>
                <a:ea typeface="Times New Roman"/>
                <a:cs typeface="Times New Roman"/>
                <a:sym typeface="Times New Roman"/>
              </a:rPr>
            </a:br>
            <a:r>
              <a:rPr b="1" lang="en-IN" sz="1200">
                <a:solidFill>
                  <a:schemeClr val="dk1"/>
                </a:solidFill>
                <a:latin typeface="Times New Roman"/>
                <a:ea typeface="Times New Roman"/>
                <a:cs typeface="Times New Roman"/>
                <a:sym typeface="Times New Roman"/>
              </a:rPr>
              <a:t>Ph.D:  IUCAA, Pune</a:t>
            </a:r>
            <a:br>
              <a:rPr b="1" lang="en-IN" sz="1200">
                <a:solidFill>
                  <a:schemeClr val="dk1"/>
                </a:solidFill>
                <a:latin typeface="Times New Roman"/>
                <a:ea typeface="Times New Roman"/>
                <a:cs typeface="Times New Roman"/>
                <a:sym typeface="Times New Roman"/>
              </a:rPr>
            </a:br>
            <a:r>
              <a:rPr b="1" lang="en-IN" sz="1200">
                <a:solidFill>
                  <a:schemeClr val="dk1"/>
                </a:solidFill>
                <a:latin typeface="Times New Roman"/>
                <a:ea typeface="Times New Roman"/>
                <a:cs typeface="Times New Roman"/>
                <a:sym typeface="Times New Roman"/>
              </a:rPr>
              <a:t>Research Area: Gravitation and Cosmology, Quantum Information, Mathematical Physics </a:t>
            </a:r>
            <a:endParaRPr b="1" sz="1200">
              <a:solidFill>
                <a:schemeClr val="dk1"/>
              </a:solidFill>
              <a:latin typeface="Times New Roman"/>
              <a:ea typeface="Times New Roman"/>
              <a:cs typeface="Times New Roman"/>
              <a:sym typeface="Times New Roman"/>
            </a:endParaRPr>
          </a:p>
        </p:txBody>
      </p:sp>
      <p:sp>
        <p:nvSpPr>
          <p:cNvPr id="322" name="Google Shape;322;p16"/>
          <p:cNvSpPr txBox="1"/>
          <p:nvPr/>
        </p:nvSpPr>
        <p:spPr>
          <a:xfrm>
            <a:off x="5274175" y="5308934"/>
            <a:ext cx="2539889" cy="975271"/>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Times New Roman"/>
              <a:buNone/>
            </a:pPr>
            <a:r>
              <a:rPr b="1" lang="en-IN" sz="1200">
                <a:solidFill>
                  <a:schemeClr val="dk1"/>
                </a:solidFill>
                <a:latin typeface="Times New Roman"/>
                <a:ea typeface="Times New Roman"/>
                <a:cs typeface="Times New Roman"/>
                <a:sym typeface="Times New Roman"/>
              </a:rPr>
              <a:t>Dr. Rahul Kothari</a:t>
            </a:r>
            <a:br>
              <a:rPr b="1" lang="en-IN" sz="1200">
                <a:solidFill>
                  <a:schemeClr val="dk1"/>
                </a:solidFill>
                <a:latin typeface="Times New Roman"/>
                <a:ea typeface="Times New Roman"/>
                <a:cs typeface="Times New Roman"/>
                <a:sym typeface="Times New Roman"/>
              </a:rPr>
            </a:br>
            <a:r>
              <a:rPr b="1" lang="en-IN" sz="1200">
                <a:solidFill>
                  <a:schemeClr val="dk1"/>
                </a:solidFill>
                <a:latin typeface="Times New Roman"/>
                <a:ea typeface="Times New Roman"/>
                <a:cs typeface="Times New Roman"/>
                <a:sym typeface="Times New Roman"/>
              </a:rPr>
              <a:t>Ph.D: IIT Kanpur, Kanpur</a:t>
            </a:r>
            <a:br>
              <a:rPr b="1" lang="en-IN" sz="1200">
                <a:solidFill>
                  <a:schemeClr val="dk1"/>
                </a:solidFill>
                <a:latin typeface="Times New Roman"/>
                <a:ea typeface="Times New Roman"/>
                <a:cs typeface="Times New Roman"/>
                <a:sym typeface="Times New Roman"/>
              </a:rPr>
            </a:br>
            <a:r>
              <a:rPr b="1" lang="en-IN" sz="1200">
                <a:solidFill>
                  <a:schemeClr val="dk1"/>
                </a:solidFill>
                <a:latin typeface="Times New Roman"/>
                <a:ea typeface="Times New Roman"/>
                <a:cs typeface="Times New Roman"/>
                <a:sym typeface="Times New Roman"/>
              </a:rPr>
              <a:t>Research Area:  Cosmology</a:t>
            </a:r>
            <a:endParaRPr b="1" sz="1200">
              <a:solidFill>
                <a:schemeClr val="dk1"/>
              </a:solidFill>
              <a:latin typeface="Times New Roman"/>
              <a:ea typeface="Times New Roman"/>
              <a:cs typeface="Times New Roman"/>
              <a:sym typeface="Times New Roman"/>
            </a:endParaRPr>
          </a:p>
        </p:txBody>
      </p:sp>
      <p:pic>
        <p:nvPicPr>
          <p:cNvPr id="323" name="Google Shape;323;p16"/>
          <p:cNvPicPr preferRelativeResize="0"/>
          <p:nvPr/>
        </p:nvPicPr>
        <p:blipFill rotWithShape="1">
          <a:blip r:embed="rId8">
            <a:alphaModFix/>
          </a:blip>
          <a:srcRect b="17566" l="0" r="0" t="0"/>
          <a:stretch/>
        </p:blipFill>
        <p:spPr>
          <a:xfrm>
            <a:off x="7671234" y="2781673"/>
            <a:ext cx="1997700" cy="2274968"/>
          </a:xfrm>
          <a:prstGeom prst="rect">
            <a:avLst/>
          </a:prstGeom>
          <a:noFill/>
          <a:ln>
            <a:noFill/>
          </a:ln>
        </p:spPr>
      </p:pic>
      <p:sp>
        <p:nvSpPr>
          <p:cNvPr id="324" name="Google Shape;324;p16"/>
          <p:cNvSpPr txBox="1"/>
          <p:nvPr/>
        </p:nvSpPr>
        <p:spPr>
          <a:xfrm>
            <a:off x="7591186" y="5225036"/>
            <a:ext cx="2442500" cy="106881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Times New Roman"/>
              <a:buNone/>
            </a:pPr>
            <a:r>
              <a:rPr b="1" lang="en-IN" sz="1200">
                <a:solidFill>
                  <a:schemeClr val="dk1"/>
                </a:solidFill>
                <a:latin typeface="Times New Roman"/>
                <a:ea typeface="Times New Roman"/>
                <a:cs typeface="Times New Roman"/>
                <a:sym typeface="Times New Roman"/>
              </a:rPr>
              <a:t>Dr. Prabhakar Palni  </a:t>
            </a:r>
            <a:br>
              <a:rPr b="1" lang="en-IN" sz="1200">
                <a:solidFill>
                  <a:schemeClr val="dk1"/>
                </a:solidFill>
                <a:latin typeface="Times New Roman"/>
                <a:ea typeface="Times New Roman"/>
                <a:cs typeface="Times New Roman"/>
                <a:sym typeface="Times New Roman"/>
              </a:rPr>
            </a:br>
            <a:r>
              <a:rPr b="1" lang="en-IN" sz="1200">
                <a:solidFill>
                  <a:schemeClr val="dk1"/>
                </a:solidFill>
                <a:latin typeface="Times New Roman"/>
                <a:ea typeface="Times New Roman"/>
                <a:cs typeface="Times New Roman"/>
                <a:sym typeface="Times New Roman"/>
              </a:rPr>
              <a:t>Ph.D: University of New Mexico, USA</a:t>
            </a:r>
            <a:br>
              <a:rPr b="1" lang="en-IN" sz="1200">
                <a:solidFill>
                  <a:schemeClr val="dk1"/>
                </a:solidFill>
                <a:latin typeface="Times New Roman"/>
                <a:ea typeface="Times New Roman"/>
                <a:cs typeface="Times New Roman"/>
                <a:sym typeface="Times New Roman"/>
              </a:rPr>
            </a:br>
            <a:r>
              <a:rPr b="1" lang="en-IN" sz="1200">
                <a:solidFill>
                  <a:schemeClr val="dk1"/>
                </a:solidFill>
                <a:latin typeface="Times New Roman"/>
                <a:ea typeface="Times New Roman"/>
                <a:cs typeface="Times New Roman"/>
                <a:sym typeface="Times New Roman"/>
              </a:rPr>
              <a:t>Research Area: Experimental High Energy Physics</a:t>
            </a:r>
            <a:endParaRPr b="1" sz="1200">
              <a:solidFill>
                <a:schemeClr val="dk1"/>
              </a:solidFill>
              <a:latin typeface="Times New Roman"/>
              <a:ea typeface="Times New Roman"/>
              <a:cs typeface="Times New Roman"/>
              <a:sym typeface="Times New Roman"/>
            </a:endParaRPr>
          </a:p>
        </p:txBody>
      </p:sp>
      <p:pic>
        <p:nvPicPr>
          <p:cNvPr id="325" name="Google Shape;325;p16"/>
          <p:cNvPicPr preferRelativeResize="0"/>
          <p:nvPr/>
        </p:nvPicPr>
        <p:blipFill rotWithShape="1">
          <a:blip r:embed="rId9">
            <a:alphaModFix/>
          </a:blip>
          <a:srcRect b="14720" l="0" r="1009" t="11340"/>
          <a:stretch/>
        </p:blipFill>
        <p:spPr>
          <a:xfrm>
            <a:off x="9888095" y="2838905"/>
            <a:ext cx="1826581" cy="2174775"/>
          </a:xfrm>
          <a:prstGeom prst="rect">
            <a:avLst/>
          </a:prstGeom>
          <a:noFill/>
          <a:ln>
            <a:noFill/>
          </a:ln>
        </p:spPr>
      </p:pic>
      <p:sp>
        <p:nvSpPr>
          <p:cNvPr id="326" name="Google Shape;326;p16"/>
          <p:cNvSpPr txBox="1"/>
          <p:nvPr/>
        </p:nvSpPr>
        <p:spPr>
          <a:xfrm>
            <a:off x="9803153" y="5227147"/>
            <a:ext cx="2199025" cy="1068817"/>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Times New Roman"/>
              <a:buNone/>
            </a:pPr>
            <a:r>
              <a:rPr b="1" lang="en-IN" sz="1200">
                <a:solidFill>
                  <a:schemeClr val="dk1"/>
                </a:solidFill>
                <a:latin typeface="Times New Roman"/>
                <a:ea typeface="Times New Roman"/>
                <a:cs typeface="Times New Roman"/>
                <a:sym typeface="Times New Roman"/>
              </a:rPr>
              <a:t>Dr. Amal Sarkar  </a:t>
            </a:r>
            <a:br>
              <a:rPr b="1" lang="en-IN" sz="1200">
                <a:solidFill>
                  <a:schemeClr val="dk1"/>
                </a:solidFill>
                <a:latin typeface="Times New Roman"/>
                <a:ea typeface="Times New Roman"/>
                <a:cs typeface="Times New Roman"/>
                <a:sym typeface="Times New Roman"/>
              </a:rPr>
            </a:br>
            <a:r>
              <a:rPr b="1" lang="en-IN" sz="1200">
                <a:solidFill>
                  <a:schemeClr val="dk1"/>
                </a:solidFill>
                <a:latin typeface="Times New Roman"/>
                <a:ea typeface="Times New Roman"/>
                <a:cs typeface="Times New Roman"/>
                <a:sym typeface="Times New Roman"/>
              </a:rPr>
              <a:t>Ph.D: IIT Bombay, Mumbai</a:t>
            </a:r>
            <a:br>
              <a:rPr b="1" lang="en-IN" sz="1200">
                <a:solidFill>
                  <a:schemeClr val="dk1"/>
                </a:solidFill>
                <a:latin typeface="Times New Roman"/>
                <a:ea typeface="Times New Roman"/>
                <a:cs typeface="Times New Roman"/>
                <a:sym typeface="Times New Roman"/>
              </a:rPr>
            </a:br>
            <a:r>
              <a:rPr b="1" lang="en-IN" sz="1200">
                <a:solidFill>
                  <a:schemeClr val="dk1"/>
                </a:solidFill>
                <a:latin typeface="Times New Roman"/>
                <a:ea typeface="Times New Roman"/>
                <a:cs typeface="Times New Roman"/>
                <a:sym typeface="Times New Roman"/>
              </a:rPr>
              <a:t>Research Area: Experimental High Energy Physics</a:t>
            </a:r>
            <a:endParaRPr b="1"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Clr>
                <a:schemeClr val="dk1"/>
              </a:buClr>
              <a:buSzPts val="1200"/>
              <a:buFont typeface="Calibri"/>
              <a:buNone/>
            </a:pPr>
            <a:r>
              <a:t/>
            </a:r>
            <a:endParaRPr b="1" sz="1200">
              <a:solidFill>
                <a:schemeClr val="dk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7"/>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333" name="Google Shape;333;p17"/>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334" name="Google Shape;334;p17"/>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Support from IIT Mandi Management</a:t>
            </a:r>
            <a:endParaRPr/>
          </a:p>
        </p:txBody>
      </p:sp>
      <p:sp>
        <p:nvSpPr>
          <p:cNvPr id="335" name="Google Shape;335;p17"/>
          <p:cNvSpPr txBox="1"/>
          <p:nvPr/>
        </p:nvSpPr>
        <p:spPr>
          <a:xfrm>
            <a:off x="203199" y="907017"/>
            <a:ext cx="11531599" cy="4884183"/>
          </a:xfrm>
          <a:prstGeom prst="rect">
            <a:avLst/>
          </a:prstGeom>
          <a:noFill/>
          <a:ln>
            <a:noFill/>
          </a:ln>
        </p:spPr>
        <p:txBody>
          <a:bodyPr anchorCtr="0" anchor="t" bIns="91425" lIns="91425" spcFirstLastPara="1" rIns="91425" wrap="square" tIns="91425">
            <a:noAutofit/>
          </a:bodyPr>
          <a:lstStyle/>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IIT Mandi management and the School of Physical Sciences is fully supportive to work in the HEP experiment</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We plan on participate in the hardware (by setting up dedicated lab facilities for HEP) and computing facilities</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Seed grant support of Rs. 30-40 Lacs: which can be utilized for the research activities in the HEP experiment (lab setup etc).</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Institutes offer collaboration with engineering departments for new device fabrication and development </a:t>
            </a:r>
            <a:endParaRPr/>
          </a:p>
          <a:p>
            <a:pPr indent="-171450" lvl="0" marL="74295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IIT Mandi management is ready to provide additional support in terms of space, manpower (Postdoc/PhD students) and basic infrastructure in an event of getting additional responsibilities from HEP experiment.</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IIT Mandi will fully support to host meetings, workshops and conferences related to EIC.  Institute encourages organization of conferences, workshops, and meetings</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4800" lvl="1" marL="914400" rtl="0" algn="l">
              <a:spcBef>
                <a:spcPts val="0"/>
              </a:spcBef>
              <a:spcAft>
                <a:spcPts val="0"/>
              </a:spcAft>
              <a:buClr>
                <a:schemeClr val="dk1"/>
              </a:buClr>
              <a:buSzPts val="1200"/>
              <a:buFont typeface="Times New Roman"/>
              <a:buChar char="○"/>
            </a:pPr>
            <a:r>
              <a:rPr lang="en-IN" sz="1800">
                <a:solidFill>
                  <a:schemeClr val="dk1"/>
                </a:solidFill>
                <a:latin typeface="Times New Roman"/>
                <a:ea typeface="Times New Roman"/>
                <a:cs typeface="Times New Roman"/>
                <a:sym typeface="Times New Roman"/>
              </a:rPr>
              <a:t>2</a:t>
            </a:r>
            <a:r>
              <a:rPr baseline="30000" lang="en-IN" sz="1800">
                <a:solidFill>
                  <a:schemeClr val="dk1"/>
                </a:solidFill>
                <a:latin typeface="Times New Roman"/>
                <a:ea typeface="Times New Roman"/>
                <a:cs typeface="Times New Roman"/>
                <a:sym typeface="Times New Roman"/>
              </a:rPr>
              <a:t>nd</a:t>
            </a:r>
            <a:r>
              <a:rPr lang="en-IN" sz="1800">
                <a:solidFill>
                  <a:schemeClr val="dk1"/>
                </a:solidFill>
                <a:latin typeface="Times New Roman"/>
                <a:ea typeface="Times New Roman"/>
                <a:cs typeface="Times New Roman"/>
                <a:sym typeface="Times New Roman"/>
              </a:rPr>
              <a:t> Hot QCD Matter Conference in June 2024 (Host Institute)</a:t>
            </a:r>
            <a:endParaRPr sz="1800">
              <a:solidFill>
                <a:schemeClr val="dk1"/>
              </a:solidFill>
              <a:latin typeface="Times New Roman"/>
              <a:ea typeface="Times New Roman"/>
              <a:cs typeface="Times New Roman"/>
              <a:sym typeface="Times New Roman"/>
            </a:endParaRPr>
          </a:p>
          <a:p>
            <a:pPr indent="-304800" lvl="1" marL="914400" marR="0" rtl="0" algn="l">
              <a:lnSpc>
                <a:spcPct val="100000"/>
              </a:lnSpc>
              <a:spcBef>
                <a:spcPts val="0"/>
              </a:spcBef>
              <a:spcAft>
                <a:spcPts val="0"/>
              </a:spcAft>
              <a:buClr>
                <a:schemeClr val="dk1"/>
              </a:buClr>
              <a:buSzPts val="1200"/>
              <a:buFont typeface="Times New Roman"/>
              <a:buChar char="○"/>
            </a:pPr>
            <a:r>
              <a:rPr b="0" i="0" lang="en-IN" sz="1800" u="none" cap="none" strike="noStrike">
                <a:solidFill>
                  <a:schemeClr val="dk1"/>
                </a:solidFill>
                <a:latin typeface="Times New Roman"/>
                <a:ea typeface="Times New Roman"/>
                <a:cs typeface="Times New Roman"/>
                <a:sym typeface="Times New Roman"/>
              </a:rPr>
              <a:t>4</a:t>
            </a:r>
            <a:r>
              <a:rPr b="0" baseline="30000" i="0" lang="en-IN" sz="1800" u="none" cap="none" strike="noStrike">
                <a:solidFill>
                  <a:schemeClr val="dk1"/>
                </a:solidFill>
                <a:latin typeface="Times New Roman"/>
                <a:ea typeface="Times New Roman"/>
                <a:cs typeface="Times New Roman"/>
                <a:sym typeface="Times New Roman"/>
              </a:rPr>
              <a:t>th</a:t>
            </a:r>
            <a:r>
              <a:rPr b="0" i="0" lang="en-IN" sz="1800" u="none" cap="none" strike="noStrike">
                <a:solidFill>
                  <a:schemeClr val="dk1"/>
                </a:solidFill>
                <a:latin typeface="Times New Roman"/>
                <a:ea typeface="Times New Roman"/>
                <a:cs typeface="Times New Roman"/>
                <a:sym typeface="Times New Roman"/>
              </a:rPr>
              <a:t> Heavy Flavor Meet held in November 2023 (Local Organizing Committee Member)</a:t>
            </a:r>
            <a:endParaRPr/>
          </a:p>
          <a:p>
            <a:pPr indent="-304800" lvl="1" marL="914400" marR="0" rtl="0" algn="l">
              <a:lnSpc>
                <a:spcPct val="100000"/>
              </a:lnSpc>
              <a:spcBef>
                <a:spcPts val="600"/>
              </a:spcBef>
              <a:spcAft>
                <a:spcPts val="0"/>
              </a:spcAft>
              <a:buClr>
                <a:schemeClr val="dk1"/>
              </a:buClr>
              <a:buSzPts val="1200"/>
              <a:buFont typeface="Times New Roman"/>
              <a:buChar char="○"/>
            </a:pPr>
            <a:r>
              <a:rPr b="0" i="0" lang="en-IN" sz="1800" u="none" cap="none" strike="noStrike">
                <a:solidFill>
                  <a:schemeClr val="dk1"/>
                </a:solidFill>
                <a:latin typeface="Times New Roman"/>
                <a:ea typeface="Times New Roman"/>
                <a:cs typeface="Times New Roman"/>
                <a:sym typeface="Times New Roman"/>
              </a:rPr>
              <a:t>Shivalik Hepcats’23 Conference held in January 2023 (Host Institute)</a:t>
            </a:r>
            <a:endParaRPr b="0" i="0" sz="1800" u="none" cap="none" strike="noStrike">
              <a:solidFill>
                <a:schemeClr val="dk1"/>
              </a:solidFill>
              <a:latin typeface="Times New Roman"/>
              <a:ea typeface="Times New Roman"/>
              <a:cs typeface="Times New Roman"/>
              <a:sym typeface="Times New Roman"/>
            </a:endParaRPr>
          </a:p>
          <a:p>
            <a:pPr indent="0" lvl="0" marL="914400" marR="0" rtl="0" algn="l">
              <a:lnSpc>
                <a:spcPct val="100000"/>
              </a:lnSpc>
              <a:spcBef>
                <a:spcPts val="600"/>
              </a:spcBef>
              <a:spcAft>
                <a:spcPts val="600"/>
              </a:spcAft>
              <a:buNone/>
            </a:pPr>
            <a:r>
              <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b="0" i="0" sz="1959" u="none" cap="none" strike="noStrike">
              <a:solidFill>
                <a:srgbClr val="000000"/>
              </a:solidFill>
              <a:latin typeface="Arial"/>
              <a:ea typeface="Arial"/>
              <a:cs typeface="Arial"/>
              <a:sym typeface="Arial"/>
            </a:endParaRPr>
          </a:p>
        </p:txBody>
      </p:sp>
      <p:sp>
        <p:nvSpPr>
          <p:cNvPr id="101" name="Google Shape;101;p2"/>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102" name="Google Shape;102;p2"/>
          <p:cNvSpPr txBox="1"/>
          <p:nvPr/>
        </p:nvSpPr>
        <p:spPr>
          <a:xfrm>
            <a:off x="328431" y="707950"/>
            <a:ext cx="11531700" cy="5123400"/>
          </a:xfrm>
          <a:prstGeom prst="rect">
            <a:avLst/>
          </a:prstGeom>
          <a:noFill/>
          <a:ln>
            <a:noFill/>
          </a:ln>
        </p:spPr>
        <p:txBody>
          <a:bodyPr anchorCtr="0" anchor="t" bIns="49750" lIns="99525" spcFirstLastPara="1" rIns="99525" wrap="square" tIns="49750">
            <a:spAutoFit/>
          </a:bodyPr>
          <a:lstStyle/>
          <a:p>
            <a:pPr indent="-285750" lvl="0" marL="285750" marR="0" rtl="0" algn="l">
              <a:spcBef>
                <a:spcPts val="0"/>
              </a:spcBef>
              <a:spcAft>
                <a:spcPts val="0"/>
              </a:spcAft>
              <a:buClr>
                <a:schemeClr val="dk1"/>
              </a:buClr>
              <a:buSzPts val="1620"/>
              <a:buFont typeface="Noto Sans Symbols"/>
              <a:buChar char="❖"/>
            </a:pPr>
            <a:r>
              <a:rPr b="0" i="0" lang="en-IN" sz="1800" u="none" cap="none" strike="noStrike">
                <a:solidFill>
                  <a:schemeClr val="dk1"/>
                </a:solidFill>
                <a:latin typeface="Times New Roman"/>
                <a:ea typeface="Times New Roman"/>
                <a:cs typeface="Times New Roman"/>
                <a:sym typeface="Times New Roman"/>
              </a:rPr>
              <a:t>We, Prabhakar Palni and Amal Sarkar from the School of Physical Sciences at the Indian Institute of Technology Mandi, would like to express interest in joining the ePIC Collaboration.</a:t>
            </a:r>
            <a:endParaRPr/>
          </a:p>
          <a:p>
            <a:pPr indent="-285750" lvl="0" marL="285750" marR="0" rtl="0" algn="l">
              <a:spcBef>
                <a:spcPts val="400"/>
              </a:spcBef>
              <a:spcAft>
                <a:spcPts val="0"/>
              </a:spcAft>
              <a:buClr>
                <a:schemeClr val="dk1"/>
              </a:buClr>
              <a:buSzPts val="1620"/>
              <a:buFont typeface="Noto Sans Symbols"/>
              <a:buChar char="❖"/>
            </a:pPr>
            <a:r>
              <a:rPr b="0" i="0" lang="en-IN" sz="1800" u="none" cap="none" strike="noStrike">
                <a:solidFill>
                  <a:schemeClr val="dk1"/>
                </a:solidFill>
                <a:latin typeface="Times New Roman"/>
                <a:ea typeface="Times New Roman"/>
                <a:cs typeface="Times New Roman"/>
                <a:sym typeface="Times New Roman"/>
              </a:rPr>
              <a:t>We have a experience working in major collider based experiments like CMS, ATLAS, CDF, ALICE, and STAR</a:t>
            </a:r>
            <a:endParaRPr/>
          </a:p>
          <a:p>
            <a:pPr indent="-285750" lvl="0" marL="285750" marR="0" rtl="0" algn="l">
              <a:spcBef>
                <a:spcPts val="400"/>
              </a:spcBef>
              <a:spcAft>
                <a:spcPts val="0"/>
              </a:spcAft>
              <a:buClr>
                <a:schemeClr val="dk1"/>
              </a:buClr>
              <a:buSzPts val="1620"/>
              <a:buFont typeface="Noto Sans Symbols"/>
              <a:buChar char="❖"/>
            </a:pPr>
            <a:r>
              <a:rPr b="0" i="0" lang="en-IN" sz="1800" u="none" cap="none" strike="noStrike">
                <a:solidFill>
                  <a:schemeClr val="dk1"/>
                </a:solidFill>
                <a:latin typeface="Times New Roman"/>
                <a:ea typeface="Times New Roman"/>
                <a:cs typeface="Times New Roman"/>
                <a:sym typeface="Times New Roman"/>
              </a:rPr>
              <a:t>Currently, in the group 6 PhD, 2 iPhD, 1 Project Associate, 6 masters and 2 B.Tech students are working.</a:t>
            </a:r>
            <a:endParaRPr/>
          </a:p>
          <a:p>
            <a:pPr indent="-285750" lvl="0" marL="285750" marR="0" rtl="0" algn="l">
              <a:spcBef>
                <a:spcPts val="400"/>
              </a:spcBef>
              <a:spcAft>
                <a:spcPts val="0"/>
              </a:spcAft>
              <a:buClr>
                <a:srgbClr val="000000"/>
              </a:buClr>
              <a:buSzPts val="1620"/>
              <a:buFont typeface="Noto Sans Symbols"/>
              <a:buChar char="❖"/>
            </a:pPr>
            <a:r>
              <a:rPr b="0" i="0" lang="en-IN" sz="1800" u="none" cap="none" strike="noStrike">
                <a:solidFill>
                  <a:srgbClr val="000000"/>
                </a:solidFill>
                <a:latin typeface="Times New Roman"/>
                <a:ea typeface="Times New Roman"/>
                <a:cs typeface="Times New Roman"/>
                <a:sym typeface="Times New Roman"/>
              </a:rPr>
              <a:t>HEP lab acquired nearly 200 m</a:t>
            </a:r>
            <a:r>
              <a:rPr b="0" baseline="30000" i="0" lang="en-IN" sz="1800" u="none" cap="none" strike="noStrike">
                <a:solidFill>
                  <a:srgbClr val="000000"/>
                </a:solidFill>
                <a:latin typeface="Times New Roman"/>
                <a:ea typeface="Times New Roman"/>
                <a:cs typeface="Times New Roman"/>
                <a:sym typeface="Times New Roman"/>
              </a:rPr>
              <a:t>2</a:t>
            </a:r>
            <a:r>
              <a:rPr b="0" i="0" lang="en-IN" sz="1800" u="none" cap="none" strike="noStrike">
                <a:solidFill>
                  <a:srgbClr val="000000"/>
                </a:solidFill>
                <a:latin typeface="Times New Roman"/>
                <a:ea typeface="Times New Roman"/>
                <a:cs typeface="Times New Roman"/>
                <a:sym typeface="Times New Roman"/>
              </a:rPr>
              <a:t> space and developing facilities like clean room, characterization &amp; mechanical room</a:t>
            </a:r>
            <a:endParaRPr b="0" i="0" sz="1800" u="none" cap="none" strike="noStrike">
              <a:solidFill>
                <a:schemeClr val="dk1"/>
              </a:solidFill>
              <a:latin typeface="Times New Roman"/>
              <a:ea typeface="Times New Roman"/>
              <a:cs typeface="Times New Roman"/>
              <a:sym typeface="Times New Roman"/>
            </a:endParaRPr>
          </a:p>
          <a:p>
            <a:pPr indent="0" lvl="1" marL="288000" marR="0" rtl="0" algn="l">
              <a:spcBef>
                <a:spcPts val="1000"/>
              </a:spcBef>
              <a:spcAft>
                <a:spcPts val="0"/>
              </a:spcAft>
              <a:buNone/>
            </a:pPr>
            <a:r>
              <a:rPr b="1" i="0" lang="en-IN" sz="1600" u="none" cap="none" strike="noStrike">
                <a:solidFill>
                  <a:srgbClr val="000000"/>
                </a:solidFill>
                <a:latin typeface="Times New Roman"/>
                <a:ea typeface="Times New Roman"/>
                <a:cs typeface="Times New Roman"/>
                <a:sym typeface="Times New Roman"/>
              </a:rPr>
              <a:t>Prabhakar Palni: Assistant Professor, IIT Mandi, Kamand, HP, India [Experimental High Energy Physics]</a:t>
            </a:r>
            <a:br>
              <a:rPr b="0" i="0" lang="en-IN" sz="1600" u="none" cap="none" strike="noStrike">
                <a:solidFill>
                  <a:srgbClr val="595959"/>
                </a:solidFill>
                <a:latin typeface="Times New Roman"/>
                <a:ea typeface="Times New Roman"/>
                <a:cs typeface="Times New Roman"/>
                <a:sym typeface="Times New Roman"/>
              </a:rPr>
            </a:br>
            <a:r>
              <a:rPr b="0" i="0" lang="en-IN" sz="1600" u="none" cap="none" strike="noStrike">
                <a:solidFill>
                  <a:srgbClr val="595959"/>
                </a:solidFill>
                <a:latin typeface="Times New Roman"/>
                <a:ea typeface="Times New Roman"/>
                <a:cs typeface="Times New Roman"/>
                <a:sym typeface="Times New Roman"/>
              </a:rPr>
              <a:t>2014: Ph.D. Experimental Particle Physics, University of New Mexico, Albuquerque (CDF Collaboration),</a:t>
            </a:r>
            <a:br>
              <a:rPr b="0" i="0" lang="en-IN" sz="1600" u="none" cap="none" strike="noStrike">
                <a:solidFill>
                  <a:srgbClr val="595959"/>
                </a:solidFill>
                <a:latin typeface="Times New Roman"/>
                <a:ea typeface="Times New Roman"/>
                <a:cs typeface="Times New Roman"/>
                <a:sym typeface="Times New Roman"/>
              </a:rPr>
            </a:br>
            <a:r>
              <a:rPr b="0" i="0" lang="en-IN" sz="1600" u="none" cap="none" strike="noStrike">
                <a:solidFill>
                  <a:srgbClr val="595959"/>
                </a:solidFill>
                <a:latin typeface="Times New Roman"/>
                <a:ea typeface="Times New Roman"/>
                <a:cs typeface="Times New Roman"/>
                <a:sym typeface="Times New Roman"/>
              </a:rPr>
              <a:t>2014–2015: Visiting Research Scholar, NSCL Michigan State University, Michigan (SPiRIT Collaboration)</a:t>
            </a:r>
            <a:br>
              <a:rPr b="0" i="0" lang="en-IN" sz="1600" u="none" cap="none" strike="noStrike">
                <a:solidFill>
                  <a:srgbClr val="595959"/>
                </a:solidFill>
                <a:latin typeface="Times New Roman"/>
                <a:ea typeface="Times New Roman"/>
                <a:cs typeface="Times New Roman"/>
                <a:sym typeface="Times New Roman"/>
              </a:rPr>
            </a:br>
            <a:r>
              <a:rPr b="0" i="0" lang="en-IN" sz="1600" u="none" cap="none" strike="noStrike">
                <a:solidFill>
                  <a:srgbClr val="595959"/>
                </a:solidFill>
                <a:latin typeface="Times New Roman"/>
                <a:ea typeface="Times New Roman"/>
                <a:cs typeface="Times New Roman"/>
                <a:sym typeface="Times New Roman"/>
              </a:rPr>
              <a:t>2015–2018: Post-doctoral Fellow, Central China Normal University (CCNU), Wuhan (ALICE Collaboration)</a:t>
            </a:r>
            <a:br>
              <a:rPr b="0" i="0" lang="en-IN" sz="1600" u="none" cap="none" strike="noStrike">
                <a:solidFill>
                  <a:srgbClr val="595959"/>
                </a:solidFill>
                <a:latin typeface="Times New Roman"/>
                <a:ea typeface="Times New Roman"/>
                <a:cs typeface="Times New Roman"/>
                <a:sym typeface="Times New Roman"/>
              </a:rPr>
            </a:br>
            <a:r>
              <a:rPr b="0" i="0" lang="en-IN" sz="1600" u="none" cap="none" strike="noStrike">
                <a:solidFill>
                  <a:srgbClr val="595959"/>
                </a:solidFill>
                <a:latin typeface="Times New Roman"/>
                <a:ea typeface="Times New Roman"/>
                <a:cs typeface="Times New Roman"/>
                <a:sym typeface="Times New Roman"/>
              </a:rPr>
              <a:t>2018–2020: Post-doctoral Fellow, AGH University of Science &amp; Technology, Krakow (ATLAS Collaboration)</a:t>
            </a:r>
            <a:br>
              <a:rPr b="0" i="0" lang="en-IN" sz="1600" u="none" cap="none" strike="noStrike">
                <a:solidFill>
                  <a:srgbClr val="595959"/>
                </a:solidFill>
                <a:latin typeface="Times New Roman"/>
                <a:ea typeface="Times New Roman"/>
                <a:cs typeface="Times New Roman"/>
                <a:sym typeface="Times New Roman"/>
              </a:rPr>
            </a:br>
            <a:r>
              <a:rPr b="0" i="0" lang="en-IN" sz="1600" u="none" cap="none" strike="noStrike">
                <a:solidFill>
                  <a:srgbClr val="595959"/>
                </a:solidFill>
                <a:latin typeface="Times New Roman"/>
                <a:ea typeface="Times New Roman"/>
                <a:cs typeface="Times New Roman"/>
                <a:sym typeface="Times New Roman"/>
              </a:rPr>
              <a:t>2020–2023:  Assistant Professor, Goa University, Goa (ATLAS, </a:t>
            </a:r>
            <a:r>
              <a:rPr b="1" i="0" lang="en-IN" sz="1600" u="none" cap="none" strike="noStrike">
                <a:solidFill>
                  <a:srgbClr val="595959"/>
                </a:solidFill>
                <a:latin typeface="Times New Roman"/>
                <a:ea typeface="Times New Roman"/>
                <a:cs typeface="Times New Roman"/>
                <a:sym typeface="Times New Roman"/>
              </a:rPr>
              <a:t>EIC Collaboration</a:t>
            </a:r>
            <a:r>
              <a:rPr b="0" i="0" lang="en-IN" sz="1600" u="none" cap="none" strike="noStrike">
                <a:solidFill>
                  <a:srgbClr val="595959"/>
                </a:solidFill>
                <a:latin typeface="Times New Roman"/>
                <a:ea typeface="Times New Roman"/>
                <a:cs typeface="Times New Roman"/>
                <a:sym typeface="Times New Roman"/>
              </a:rPr>
              <a:t>)</a:t>
            </a:r>
            <a:endParaRPr/>
          </a:p>
          <a:p>
            <a:pPr indent="0" lvl="1" marL="288000" marR="0" rtl="0" algn="l">
              <a:spcBef>
                <a:spcPts val="1200"/>
              </a:spcBef>
              <a:spcAft>
                <a:spcPts val="0"/>
              </a:spcAft>
              <a:buNone/>
            </a:pPr>
            <a:br>
              <a:rPr b="0" i="0" lang="en-IN" sz="1600" u="none" cap="none" strike="noStrike">
                <a:solidFill>
                  <a:srgbClr val="595959"/>
                </a:solidFill>
                <a:latin typeface="Times New Roman"/>
                <a:ea typeface="Times New Roman"/>
                <a:cs typeface="Times New Roman"/>
                <a:sym typeface="Times New Roman"/>
              </a:rPr>
            </a:br>
            <a:r>
              <a:rPr b="1" i="0" lang="en-IN" sz="1600" u="none" cap="none" strike="noStrike">
                <a:solidFill>
                  <a:srgbClr val="000000"/>
                </a:solidFill>
                <a:latin typeface="Times New Roman"/>
                <a:ea typeface="Times New Roman"/>
                <a:cs typeface="Times New Roman"/>
                <a:sym typeface="Times New Roman"/>
              </a:rPr>
              <a:t>Amal Sarkar: Assistant Professor, IIT Mandi, Kamand, HP, India [Experimental High Energy Physics]</a:t>
            </a:r>
            <a:br>
              <a:rPr b="1" i="0" lang="en-IN" sz="1600" u="none" cap="none" strike="noStrike">
                <a:solidFill>
                  <a:srgbClr val="595959"/>
                </a:solidFill>
                <a:latin typeface="Times New Roman"/>
                <a:ea typeface="Times New Roman"/>
                <a:cs typeface="Times New Roman"/>
                <a:sym typeface="Times New Roman"/>
              </a:rPr>
            </a:br>
            <a:r>
              <a:rPr b="0" i="0" lang="en-IN" sz="1600" u="none" cap="none" strike="noStrike">
                <a:solidFill>
                  <a:srgbClr val="595959"/>
                </a:solidFill>
                <a:latin typeface="Times New Roman"/>
                <a:ea typeface="Times New Roman"/>
                <a:cs typeface="Times New Roman"/>
                <a:sym typeface="Times New Roman"/>
              </a:rPr>
              <a:t>2015: Ph.D. Experimental Particle Physics, Indian Institute of Technology Bombay (in STAR at RHIC, BNL)</a:t>
            </a:r>
            <a:br>
              <a:rPr b="0" i="0" lang="en-IN" sz="1600" u="none" cap="none" strike="noStrike">
                <a:solidFill>
                  <a:srgbClr val="595959"/>
                </a:solidFill>
                <a:latin typeface="Times New Roman"/>
                <a:ea typeface="Times New Roman"/>
                <a:cs typeface="Times New Roman"/>
                <a:sym typeface="Times New Roman"/>
              </a:rPr>
            </a:br>
            <a:r>
              <a:rPr b="0" i="0" lang="en-IN" sz="1600" u="none" cap="none" strike="noStrike">
                <a:solidFill>
                  <a:srgbClr val="595959"/>
                </a:solidFill>
                <a:latin typeface="Times New Roman"/>
                <a:ea typeface="Times New Roman"/>
                <a:cs typeface="Times New Roman"/>
                <a:sym typeface="Times New Roman"/>
              </a:rPr>
              <a:t>2016: Research associate at IIT Bombay worked in ALICE and STAR experiment (at INFN Padova and BNL)</a:t>
            </a:r>
            <a:br>
              <a:rPr b="0" i="0" lang="en-IN" sz="1600" u="none" cap="none" strike="noStrike">
                <a:solidFill>
                  <a:srgbClr val="595959"/>
                </a:solidFill>
                <a:latin typeface="Times New Roman"/>
                <a:ea typeface="Times New Roman"/>
                <a:cs typeface="Times New Roman"/>
                <a:sym typeface="Times New Roman"/>
              </a:rPr>
            </a:br>
            <a:r>
              <a:rPr b="0" i="0" lang="en-IN" sz="1600" u="none" cap="none" strike="noStrike">
                <a:solidFill>
                  <a:srgbClr val="595959"/>
                </a:solidFill>
                <a:latin typeface="Times New Roman"/>
                <a:ea typeface="Times New Roman"/>
                <a:cs typeface="Times New Roman"/>
                <a:sym typeface="Times New Roman"/>
              </a:rPr>
              <a:t>2016–2018: Post-doctoral Fellow, ALICE experiment at the LHC  (NRF TLABS, Cape Town, SA)</a:t>
            </a:r>
            <a:br>
              <a:rPr b="0" i="0" lang="en-IN" sz="1600" u="none" cap="none" strike="noStrike">
                <a:solidFill>
                  <a:srgbClr val="595959"/>
                </a:solidFill>
                <a:latin typeface="Times New Roman"/>
                <a:ea typeface="Times New Roman"/>
                <a:cs typeface="Times New Roman"/>
                <a:sym typeface="Times New Roman"/>
              </a:rPr>
            </a:br>
            <a:r>
              <a:rPr b="0" i="0" lang="en-IN" sz="1600" u="none" cap="none" strike="noStrike">
                <a:solidFill>
                  <a:srgbClr val="595959"/>
                </a:solidFill>
                <a:latin typeface="Times New Roman"/>
                <a:ea typeface="Times New Roman"/>
                <a:cs typeface="Times New Roman"/>
                <a:sym typeface="Times New Roman"/>
              </a:rPr>
              <a:t>2018–2020: Post-doctoral Fellow, CMS experiment at the LHC  (University of Los Andes, Bogota D.C)</a:t>
            </a:r>
            <a:br>
              <a:rPr b="0" i="0" lang="en-IN" sz="1600" u="none" cap="none" strike="noStrike">
                <a:solidFill>
                  <a:srgbClr val="595959"/>
                </a:solidFill>
                <a:latin typeface="Times New Roman"/>
                <a:ea typeface="Times New Roman"/>
                <a:cs typeface="Times New Roman"/>
                <a:sym typeface="Times New Roman"/>
              </a:rPr>
            </a:br>
            <a:r>
              <a:rPr b="0" i="0" lang="en-IN" sz="1600" u="none" cap="none" strike="noStrike">
                <a:solidFill>
                  <a:srgbClr val="595959"/>
                </a:solidFill>
                <a:latin typeface="Times New Roman"/>
                <a:ea typeface="Times New Roman"/>
                <a:cs typeface="Times New Roman"/>
                <a:sym typeface="Times New Roman"/>
              </a:rPr>
              <a:t>2020–2023: Assistant Professor, RKMRC, Kolkata, India CMS (2020 - 2021), STAR (2021-2023)</a:t>
            </a:r>
            <a:r>
              <a:rPr b="1" i="0" lang="en-IN" sz="1600" u="none" cap="none" strike="noStrike">
                <a:solidFill>
                  <a:srgbClr val="595959"/>
                </a:solidFill>
                <a:latin typeface="Times New Roman"/>
                <a:ea typeface="Times New Roman"/>
                <a:cs typeface="Times New Roman"/>
                <a:sym typeface="Times New Roman"/>
              </a:rPr>
              <a:t> EIC(2020-2023)</a:t>
            </a:r>
            <a:endParaRPr b="1" i="0" sz="1600" u="none" cap="none" strike="noStrike">
              <a:solidFill>
                <a:srgbClr val="000000"/>
              </a:solidFill>
              <a:latin typeface="Times"/>
              <a:ea typeface="Times"/>
              <a:cs typeface="Times"/>
              <a:sym typeface="Times"/>
            </a:endParaRPr>
          </a:p>
        </p:txBody>
      </p:sp>
      <p:sp>
        <p:nvSpPr>
          <p:cNvPr id="103" name="Google Shape;103;p2"/>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i="0" lang="en-IN" sz="3483" u="none" cap="none" strike="noStrike">
                <a:solidFill>
                  <a:srgbClr val="800000"/>
                </a:solidFill>
                <a:latin typeface="Times"/>
                <a:ea typeface="Times"/>
                <a:cs typeface="Times"/>
                <a:sym typeface="Times"/>
              </a:rPr>
              <a:t>Introduction to the Faculty Members</a:t>
            </a:r>
            <a:endParaRPr/>
          </a:p>
        </p:txBody>
      </p:sp>
      <p:pic>
        <p:nvPicPr>
          <p:cNvPr id="104" name="Google Shape;104;p2"/>
          <p:cNvPicPr preferRelativeResize="0"/>
          <p:nvPr/>
        </p:nvPicPr>
        <p:blipFill rotWithShape="1">
          <a:blip r:embed="rId5">
            <a:alphaModFix/>
          </a:blip>
          <a:srcRect b="0" l="0" r="0" t="0"/>
          <a:stretch/>
        </p:blipFill>
        <p:spPr>
          <a:xfrm>
            <a:off x="10137248" y="2272551"/>
            <a:ext cx="1755401" cy="2151125"/>
          </a:xfrm>
          <a:prstGeom prst="rect">
            <a:avLst/>
          </a:prstGeom>
          <a:noFill/>
          <a:ln>
            <a:noFill/>
          </a:ln>
        </p:spPr>
      </p:pic>
      <p:pic>
        <p:nvPicPr>
          <p:cNvPr id="105" name="Google Shape;105;p2"/>
          <p:cNvPicPr preferRelativeResize="0"/>
          <p:nvPr/>
        </p:nvPicPr>
        <p:blipFill rotWithShape="1">
          <a:blip r:embed="rId6">
            <a:alphaModFix/>
          </a:blip>
          <a:srcRect b="0" l="0" r="0" t="0"/>
          <a:stretch/>
        </p:blipFill>
        <p:spPr>
          <a:xfrm>
            <a:off x="10233212" y="4445983"/>
            <a:ext cx="1640069" cy="2215237"/>
          </a:xfrm>
          <a:prstGeom prst="rect">
            <a:avLst/>
          </a:prstGeom>
          <a:noFill/>
          <a:ln>
            <a:noFill/>
          </a:ln>
        </p:spPr>
      </p:pic>
      <p:sp>
        <p:nvSpPr>
          <p:cNvPr id="106" name="Google Shape;106;p2"/>
          <p:cNvSpPr txBox="1"/>
          <p:nvPr/>
        </p:nvSpPr>
        <p:spPr>
          <a:xfrm>
            <a:off x="4191009" y="6029863"/>
            <a:ext cx="2456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N" sz="1800" u="none" cap="none" strike="noStrike">
                <a:solidFill>
                  <a:schemeClr val="dk1"/>
                </a:solidFill>
                <a:latin typeface="Times New Roman"/>
                <a:ea typeface="Times New Roman"/>
                <a:cs typeface="Times New Roman"/>
                <a:sym typeface="Times New Roman"/>
              </a:rPr>
              <a:t>More details in backup</a:t>
            </a:r>
            <a:endParaRPr b="1">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3"/>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113" name="Google Shape;113;p3"/>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114" name="Google Shape;114;p3"/>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Introduction to IIT Mandi</a:t>
            </a:r>
            <a:endParaRPr/>
          </a:p>
        </p:txBody>
      </p:sp>
      <p:sp>
        <p:nvSpPr>
          <p:cNvPr id="115" name="Google Shape;115;p3"/>
          <p:cNvSpPr txBox="1"/>
          <p:nvPr/>
        </p:nvSpPr>
        <p:spPr>
          <a:xfrm>
            <a:off x="328431" y="737446"/>
            <a:ext cx="11301300" cy="33246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595959"/>
              </a:buClr>
              <a:buSzPts val="1620"/>
              <a:buFont typeface="Noto Sans Symbols"/>
              <a:buChar char="❖"/>
            </a:pPr>
            <a:r>
              <a:rPr b="0" i="0" lang="en-IN" sz="1800" u="none" strike="noStrike">
                <a:solidFill>
                  <a:srgbClr val="595959"/>
                </a:solidFill>
                <a:latin typeface="Times New Roman"/>
                <a:ea typeface="Times New Roman"/>
                <a:cs typeface="Times New Roman"/>
                <a:sym typeface="Times New Roman"/>
              </a:rPr>
              <a:t>Indian Institute of Technology Mandi is a premier institute established on 24</a:t>
            </a:r>
            <a:r>
              <a:rPr b="0" baseline="30000" i="0" lang="en-IN" sz="1800" u="none" strike="noStrike">
                <a:solidFill>
                  <a:srgbClr val="595959"/>
                </a:solidFill>
                <a:latin typeface="Times New Roman"/>
                <a:ea typeface="Times New Roman"/>
                <a:cs typeface="Times New Roman"/>
                <a:sym typeface="Times New Roman"/>
              </a:rPr>
              <a:t>th</a:t>
            </a:r>
            <a:r>
              <a:rPr b="0" i="0" lang="en-IN" sz="1800" u="none" strike="noStrike">
                <a:solidFill>
                  <a:srgbClr val="595959"/>
                </a:solidFill>
                <a:latin typeface="Times New Roman"/>
                <a:ea typeface="Times New Roman"/>
                <a:cs typeface="Times New Roman"/>
                <a:sym typeface="Times New Roman"/>
              </a:rPr>
              <a:t> February 2009 </a:t>
            </a:r>
            <a:endParaRPr/>
          </a:p>
          <a:p>
            <a:pPr indent="-102870" lvl="0" marL="171450" marR="0" rtl="0" algn="l">
              <a:spcBef>
                <a:spcPts val="0"/>
              </a:spcBef>
              <a:spcAft>
                <a:spcPts val="0"/>
              </a:spcAft>
              <a:buClr>
                <a:schemeClr val="dk1"/>
              </a:buClr>
              <a:buSzPts val="1080"/>
              <a:buFont typeface="Noto Sans Symbols"/>
              <a:buNone/>
            </a:pPr>
            <a:r>
              <a:t/>
            </a:r>
            <a:endParaRPr b="0" i="0" sz="1200" u="none" strike="noStrike">
              <a:solidFill>
                <a:srgbClr val="595959"/>
              </a:solidFill>
              <a:latin typeface="Times New Roman"/>
              <a:ea typeface="Times New Roman"/>
              <a:cs typeface="Times New Roman"/>
              <a:sym typeface="Times New Roman"/>
            </a:endParaRPr>
          </a:p>
          <a:p>
            <a:pPr indent="-285750" lvl="0" marL="285750" marR="0" rtl="0" algn="l">
              <a:spcBef>
                <a:spcPts val="0"/>
              </a:spcBef>
              <a:spcAft>
                <a:spcPts val="0"/>
              </a:spcAft>
              <a:buClr>
                <a:srgbClr val="595959"/>
              </a:buClr>
              <a:buSzPts val="1620"/>
              <a:buFont typeface="Noto Sans Symbols"/>
              <a:buChar char="❖"/>
            </a:pPr>
            <a:r>
              <a:rPr b="0" i="0" lang="en-IN" sz="1800" u="none" strike="noStrike">
                <a:solidFill>
                  <a:srgbClr val="595959"/>
                </a:solidFill>
                <a:latin typeface="Times New Roman"/>
                <a:ea typeface="Times New Roman"/>
                <a:cs typeface="Times New Roman"/>
                <a:sym typeface="Times New Roman"/>
              </a:rPr>
              <a:t>Institute’s vision is “To be a leader in science and technology education, knowledge creation, and innovation in an India marching towards a just, inclusive and sustainable society”.</a:t>
            </a:r>
            <a:endParaRPr/>
          </a:p>
          <a:p>
            <a:pPr indent="-102870" lvl="0" marL="171450" marR="0" rtl="0" algn="l">
              <a:spcBef>
                <a:spcPts val="0"/>
              </a:spcBef>
              <a:spcAft>
                <a:spcPts val="0"/>
              </a:spcAft>
              <a:buClr>
                <a:schemeClr val="dk1"/>
              </a:buClr>
              <a:buSzPts val="1080"/>
              <a:buFont typeface="Noto Sans Symbols"/>
              <a:buNone/>
            </a:pPr>
            <a:r>
              <a:t/>
            </a:r>
            <a:endParaRPr b="0" i="0" sz="1200" u="none" strike="noStrike">
              <a:solidFill>
                <a:srgbClr val="595959"/>
              </a:solidFill>
              <a:latin typeface="Times New Roman"/>
              <a:ea typeface="Times New Roman"/>
              <a:cs typeface="Times New Roman"/>
              <a:sym typeface="Times New Roman"/>
            </a:endParaRPr>
          </a:p>
          <a:p>
            <a:pPr indent="-285750" lvl="0" marL="285750" marR="0" rtl="0" algn="l">
              <a:spcBef>
                <a:spcPts val="0"/>
              </a:spcBef>
              <a:spcAft>
                <a:spcPts val="0"/>
              </a:spcAft>
              <a:buClr>
                <a:srgbClr val="595959"/>
              </a:buClr>
              <a:buSzPts val="1620"/>
              <a:buFont typeface="Noto Sans Symbols"/>
              <a:buChar char="❖"/>
            </a:pPr>
            <a:r>
              <a:rPr b="0" i="0" lang="en-IN" sz="1800" u="none" strike="noStrike">
                <a:solidFill>
                  <a:srgbClr val="595959"/>
                </a:solidFill>
                <a:latin typeface="Times New Roman"/>
                <a:ea typeface="Times New Roman"/>
                <a:cs typeface="Times New Roman"/>
                <a:sym typeface="Times New Roman"/>
              </a:rPr>
              <a:t>On the industry and academic collaboration front, IIT Mandi continuously worked towards expanding its outreach with national and international partners throughout the year. </a:t>
            </a:r>
            <a:endParaRPr/>
          </a:p>
          <a:p>
            <a:pPr indent="-102870" lvl="0" marL="171450" marR="0" rtl="0" algn="l">
              <a:spcBef>
                <a:spcPts val="0"/>
              </a:spcBef>
              <a:spcAft>
                <a:spcPts val="0"/>
              </a:spcAft>
              <a:buClr>
                <a:schemeClr val="dk1"/>
              </a:buClr>
              <a:buSzPts val="1080"/>
              <a:buFont typeface="Noto Sans Symbols"/>
              <a:buNone/>
            </a:pPr>
            <a:r>
              <a:t/>
            </a:r>
            <a:endParaRPr b="0" i="0" sz="1200" u="none" strike="noStrike">
              <a:solidFill>
                <a:srgbClr val="595959"/>
              </a:solidFill>
              <a:latin typeface="Times New Roman"/>
              <a:ea typeface="Times New Roman"/>
              <a:cs typeface="Times New Roman"/>
              <a:sym typeface="Times New Roman"/>
            </a:endParaRPr>
          </a:p>
          <a:p>
            <a:pPr indent="-285750" lvl="0" marL="285750" marR="0" rtl="0" algn="l">
              <a:spcBef>
                <a:spcPts val="0"/>
              </a:spcBef>
              <a:spcAft>
                <a:spcPts val="0"/>
              </a:spcAft>
              <a:buClr>
                <a:srgbClr val="595959"/>
              </a:buClr>
              <a:buSzPts val="1620"/>
              <a:buFont typeface="Noto Sans Symbols"/>
              <a:buChar char="❖"/>
            </a:pPr>
            <a:r>
              <a:rPr b="0" i="0" lang="en-IN" sz="1800" u="none" strike="noStrike">
                <a:solidFill>
                  <a:srgbClr val="595959"/>
                </a:solidFill>
                <a:latin typeface="Times New Roman"/>
                <a:ea typeface="Times New Roman"/>
                <a:cs typeface="Times New Roman"/>
                <a:sym typeface="Times New Roman"/>
              </a:rPr>
              <a:t>Institute has been involved with various Research and Development (R&amp;D) projects. Institute has signed a MoU with many international and national universities, companies, research centres, and organizations. Institute has over 50 active MoUs with national and international partners. </a:t>
            </a:r>
            <a:endParaRPr/>
          </a:p>
          <a:p>
            <a:pPr indent="-102870" lvl="0" marL="171450" marR="0" rtl="0" algn="l">
              <a:spcBef>
                <a:spcPts val="0"/>
              </a:spcBef>
              <a:spcAft>
                <a:spcPts val="0"/>
              </a:spcAft>
              <a:buClr>
                <a:schemeClr val="dk1"/>
              </a:buClr>
              <a:buSzPts val="1080"/>
              <a:buFont typeface="Noto Sans Symbols"/>
              <a:buNone/>
            </a:pPr>
            <a:r>
              <a:t/>
            </a:r>
            <a:endParaRPr b="0" i="0" sz="1200" u="none" strike="noStrike">
              <a:solidFill>
                <a:srgbClr val="595959"/>
              </a:solidFill>
              <a:latin typeface="Times New Roman"/>
              <a:ea typeface="Times New Roman"/>
              <a:cs typeface="Times New Roman"/>
              <a:sym typeface="Times New Roman"/>
            </a:endParaRPr>
          </a:p>
          <a:p>
            <a:pPr indent="-285750" lvl="0" marL="285750" marR="0" rtl="0" algn="l">
              <a:spcBef>
                <a:spcPts val="0"/>
              </a:spcBef>
              <a:spcAft>
                <a:spcPts val="0"/>
              </a:spcAft>
              <a:buClr>
                <a:srgbClr val="595959"/>
              </a:buClr>
              <a:buSzPts val="1620"/>
              <a:buFont typeface="Noto Sans Symbols"/>
              <a:buChar char="❖"/>
            </a:pPr>
            <a:r>
              <a:rPr b="0" i="0" lang="en-IN" sz="1800" u="none" strike="noStrike">
                <a:solidFill>
                  <a:srgbClr val="595959"/>
                </a:solidFill>
                <a:latin typeface="Times New Roman"/>
                <a:ea typeface="Times New Roman"/>
                <a:cs typeface="Times New Roman"/>
                <a:sym typeface="Times New Roman"/>
              </a:rPr>
              <a:t>IIT Mandi is set to scale new heights of research and development in the coming years. </a:t>
            </a:r>
            <a:endParaRPr/>
          </a:p>
        </p:txBody>
      </p:sp>
      <p:pic>
        <p:nvPicPr>
          <p:cNvPr id="116" name="Google Shape;116;p3"/>
          <p:cNvPicPr preferRelativeResize="0"/>
          <p:nvPr/>
        </p:nvPicPr>
        <p:blipFill rotWithShape="1">
          <a:blip r:embed="rId5">
            <a:alphaModFix/>
          </a:blip>
          <a:srcRect b="0" l="0" r="0" t="0"/>
          <a:stretch/>
        </p:blipFill>
        <p:spPr>
          <a:xfrm>
            <a:off x="6356087" y="4066391"/>
            <a:ext cx="5218713" cy="2527224"/>
          </a:xfrm>
          <a:prstGeom prst="rect">
            <a:avLst/>
          </a:prstGeom>
          <a:noFill/>
          <a:ln>
            <a:noFill/>
          </a:ln>
        </p:spPr>
      </p:pic>
      <p:pic>
        <p:nvPicPr>
          <p:cNvPr id="117" name="Google Shape;117;p3"/>
          <p:cNvPicPr preferRelativeResize="0"/>
          <p:nvPr/>
        </p:nvPicPr>
        <p:blipFill rotWithShape="1">
          <a:blip r:embed="rId6">
            <a:alphaModFix/>
          </a:blip>
          <a:srcRect b="0" l="0" r="0" t="0"/>
          <a:stretch/>
        </p:blipFill>
        <p:spPr>
          <a:xfrm>
            <a:off x="652188" y="4063681"/>
            <a:ext cx="5482131" cy="25272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4"/>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124" name="Google Shape;124;p4"/>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125" name="Google Shape;125;p4"/>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Infrastructure at IIT Mandi (C4DFED) </a:t>
            </a:r>
            <a:endParaRPr/>
          </a:p>
        </p:txBody>
      </p:sp>
      <p:sp>
        <p:nvSpPr>
          <p:cNvPr id="126" name="Google Shape;126;p4"/>
          <p:cNvSpPr txBox="1"/>
          <p:nvPr/>
        </p:nvSpPr>
        <p:spPr>
          <a:xfrm>
            <a:off x="328430" y="684962"/>
            <a:ext cx="11531598" cy="1875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800"/>
              <a:buFont typeface="Arial"/>
              <a:buNone/>
            </a:pPr>
            <a:r>
              <a:rPr lang="en-IN" sz="1800">
                <a:solidFill>
                  <a:schemeClr val="dk1"/>
                </a:solidFill>
                <a:latin typeface="Times New Roman"/>
                <a:ea typeface="Times New Roman"/>
                <a:cs typeface="Times New Roman"/>
                <a:sym typeface="Times New Roman"/>
              </a:rPr>
              <a:t>    </a:t>
            </a:r>
            <a:r>
              <a:rPr b="1" lang="en-IN" sz="1800">
                <a:solidFill>
                  <a:schemeClr val="dk1"/>
                </a:solidFill>
                <a:latin typeface="Times New Roman"/>
                <a:ea typeface="Times New Roman"/>
                <a:cs typeface="Times New Roman"/>
                <a:sym typeface="Times New Roman"/>
              </a:rPr>
              <a:t>Centre For Design &amp; Fabrication of Electronic Devices</a:t>
            </a:r>
            <a:r>
              <a:rPr lang="en-IN" sz="1800">
                <a:solidFill>
                  <a:schemeClr val="dk1"/>
                </a:solidFill>
                <a:latin typeface="Times New Roman"/>
                <a:ea typeface="Times New Roman"/>
                <a:cs typeface="Times New Roman"/>
                <a:sym typeface="Times New Roman"/>
              </a:rPr>
              <a:t> (C4DFED) [21 fabrication instruments]</a:t>
            </a:r>
            <a:endParaRPr/>
          </a:p>
          <a:p>
            <a:pPr indent="-304800" lvl="0" marL="457200" marR="0" rtl="0" algn="l">
              <a:lnSpc>
                <a:spcPct val="100000"/>
              </a:lnSpc>
              <a:spcBef>
                <a:spcPts val="600"/>
              </a:spcBef>
              <a:spcAft>
                <a:spcPts val="0"/>
              </a:spcAft>
              <a:buClr>
                <a:schemeClr val="dk1"/>
              </a:buClr>
              <a:buSzPts val="1200"/>
              <a:buFont typeface="Times New Roman"/>
              <a:buChar char="●"/>
            </a:pPr>
            <a:r>
              <a:rPr lang="en-IN" sz="1800">
                <a:solidFill>
                  <a:schemeClr val="dk1"/>
                </a:solidFill>
                <a:highlight>
                  <a:srgbClr val="FFFFFF"/>
                </a:highlight>
                <a:latin typeface="Times New Roman"/>
                <a:ea typeface="Times New Roman"/>
                <a:cs typeface="Times New Roman"/>
                <a:sym typeface="Times New Roman"/>
              </a:rPr>
              <a:t>Unique world-class facility for multidisciplinary research on electronic device design and fabrication</a:t>
            </a:r>
            <a:endParaRPr/>
          </a:p>
          <a:p>
            <a:pPr indent="-304800" lvl="0" marL="457200" marR="0" rtl="0" algn="l">
              <a:lnSpc>
                <a:spcPct val="100000"/>
              </a:lnSpc>
              <a:spcBef>
                <a:spcPts val="600"/>
              </a:spcBef>
              <a:spcAft>
                <a:spcPts val="0"/>
              </a:spcAft>
              <a:buClr>
                <a:schemeClr val="dk1"/>
              </a:buClr>
              <a:buSzPts val="1200"/>
              <a:buFont typeface="Times New Roman"/>
              <a:buChar char="●"/>
            </a:pPr>
            <a:r>
              <a:rPr lang="en-IN" sz="1800">
                <a:solidFill>
                  <a:schemeClr val="dk1"/>
                </a:solidFill>
                <a:highlight>
                  <a:srgbClr val="FFFFFF"/>
                </a:highlight>
                <a:latin typeface="Times New Roman"/>
                <a:ea typeface="Times New Roman"/>
                <a:cs typeface="Times New Roman"/>
                <a:sym typeface="Times New Roman"/>
              </a:rPr>
              <a:t>Centre has class 100, Class 1000 &amp; Class 10000 laboratories where high-end sophisticated electronic device design, fabrications, and characterizations tools are installed &amp; housed</a:t>
            </a:r>
            <a:endParaRPr/>
          </a:p>
          <a:p>
            <a:pPr indent="-304800" lvl="0" marL="457200" marR="0" rtl="0" algn="l">
              <a:lnSpc>
                <a:spcPct val="100000"/>
              </a:lnSpc>
              <a:spcBef>
                <a:spcPts val="600"/>
              </a:spcBef>
              <a:spcAft>
                <a:spcPts val="0"/>
              </a:spcAft>
              <a:buClr>
                <a:schemeClr val="dk1"/>
              </a:buClr>
              <a:buSzPts val="1200"/>
              <a:buFont typeface="Times New Roman"/>
              <a:buChar char="●"/>
            </a:pPr>
            <a:r>
              <a:rPr lang="en-IN" sz="1800">
                <a:solidFill>
                  <a:schemeClr val="dk1"/>
                </a:solidFill>
                <a:highlight>
                  <a:srgbClr val="FFFFFF"/>
                </a:highlight>
                <a:latin typeface="Times New Roman"/>
                <a:ea typeface="Times New Roman"/>
                <a:cs typeface="Times New Roman"/>
                <a:sym typeface="Times New Roman"/>
              </a:rPr>
              <a:t>This facility has a huge potential in terms of assembling AC-LAGAD devices and its </a:t>
            </a:r>
            <a:r>
              <a:rPr lang="en-IN" sz="1800">
                <a:solidFill>
                  <a:schemeClr val="dk1"/>
                </a:solidFill>
                <a:highlight>
                  <a:schemeClr val="lt1"/>
                </a:highlight>
                <a:latin typeface="Times New Roman"/>
                <a:ea typeface="Times New Roman"/>
                <a:cs typeface="Times New Roman"/>
                <a:sym typeface="Times New Roman"/>
              </a:rPr>
              <a:t>characterization</a:t>
            </a:r>
            <a:endParaRPr sz="1800">
              <a:solidFill>
                <a:schemeClr val="dk1"/>
              </a:solidFill>
              <a:latin typeface="Times New Roman"/>
              <a:ea typeface="Times New Roman"/>
              <a:cs typeface="Times New Roman"/>
              <a:sym typeface="Times New Roman"/>
            </a:endParaRPr>
          </a:p>
        </p:txBody>
      </p:sp>
      <p:pic>
        <p:nvPicPr>
          <p:cNvPr id="127" name="Google Shape;127;p4"/>
          <p:cNvPicPr preferRelativeResize="0"/>
          <p:nvPr/>
        </p:nvPicPr>
        <p:blipFill rotWithShape="1">
          <a:blip r:embed="rId5">
            <a:alphaModFix/>
          </a:blip>
          <a:srcRect b="0" l="0" r="0" t="0"/>
          <a:stretch/>
        </p:blipFill>
        <p:spPr>
          <a:xfrm>
            <a:off x="5147580" y="2429835"/>
            <a:ext cx="2190864" cy="1875600"/>
          </a:xfrm>
          <a:prstGeom prst="rect">
            <a:avLst/>
          </a:prstGeom>
          <a:noFill/>
          <a:ln>
            <a:noFill/>
          </a:ln>
        </p:spPr>
      </p:pic>
      <p:pic>
        <p:nvPicPr>
          <p:cNvPr id="128" name="Google Shape;128;p4"/>
          <p:cNvPicPr preferRelativeResize="0"/>
          <p:nvPr/>
        </p:nvPicPr>
        <p:blipFill rotWithShape="1">
          <a:blip r:embed="rId6">
            <a:alphaModFix/>
          </a:blip>
          <a:srcRect b="0" l="0" r="0" t="0"/>
          <a:stretch/>
        </p:blipFill>
        <p:spPr>
          <a:xfrm>
            <a:off x="719328" y="4490094"/>
            <a:ext cx="2624032" cy="1943785"/>
          </a:xfrm>
          <a:prstGeom prst="rect">
            <a:avLst/>
          </a:prstGeom>
          <a:noFill/>
          <a:ln>
            <a:noFill/>
          </a:ln>
        </p:spPr>
      </p:pic>
      <p:pic>
        <p:nvPicPr>
          <p:cNvPr id="129" name="Google Shape;129;p4"/>
          <p:cNvPicPr preferRelativeResize="0"/>
          <p:nvPr/>
        </p:nvPicPr>
        <p:blipFill rotWithShape="1">
          <a:blip r:embed="rId7">
            <a:alphaModFix/>
          </a:blip>
          <a:srcRect b="0" l="0" r="0" t="0"/>
          <a:stretch/>
        </p:blipFill>
        <p:spPr>
          <a:xfrm rot="5400000">
            <a:off x="9881070" y="2632617"/>
            <a:ext cx="1876011" cy="1513544"/>
          </a:xfrm>
          <a:prstGeom prst="rect">
            <a:avLst/>
          </a:prstGeom>
          <a:noFill/>
          <a:ln>
            <a:noFill/>
          </a:ln>
        </p:spPr>
      </p:pic>
      <p:pic>
        <p:nvPicPr>
          <p:cNvPr id="130" name="Google Shape;130;p4"/>
          <p:cNvPicPr preferRelativeResize="0"/>
          <p:nvPr/>
        </p:nvPicPr>
        <p:blipFill rotWithShape="1">
          <a:blip r:embed="rId8">
            <a:alphaModFix/>
          </a:blip>
          <a:srcRect b="0" l="0" r="0" t="0"/>
          <a:stretch/>
        </p:blipFill>
        <p:spPr>
          <a:xfrm>
            <a:off x="7526746" y="2436218"/>
            <a:ext cx="2301904" cy="1876012"/>
          </a:xfrm>
          <a:prstGeom prst="rect">
            <a:avLst/>
          </a:prstGeom>
          <a:noFill/>
          <a:ln>
            <a:noFill/>
          </a:ln>
        </p:spPr>
      </p:pic>
      <p:pic>
        <p:nvPicPr>
          <p:cNvPr id="131" name="Google Shape;131;p4"/>
          <p:cNvPicPr preferRelativeResize="0"/>
          <p:nvPr/>
        </p:nvPicPr>
        <p:blipFill rotWithShape="1">
          <a:blip r:embed="rId9">
            <a:alphaModFix amt="90000"/>
          </a:blip>
          <a:srcRect b="0" l="0" r="0" t="0"/>
          <a:stretch/>
        </p:blipFill>
        <p:spPr>
          <a:xfrm>
            <a:off x="6335909" y="4504059"/>
            <a:ext cx="2533369" cy="1943785"/>
          </a:xfrm>
          <a:prstGeom prst="rect">
            <a:avLst/>
          </a:prstGeom>
          <a:noFill/>
          <a:ln>
            <a:noFill/>
          </a:ln>
        </p:spPr>
      </p:pic>
      <p:pic>
        <p:nvPicPr>
          <p:cNvPr id="132" name="Google Shape;132;p4"/>
          <p:cNvPicPr preferRelativeResize="0"/>
          <p:nvPr/>
        </p:nvPicPr>
        <p:blipFill rotWithShape="1">
          <a:blip r:embed="rId10">
            <a:alphaModFix/>
          </a:blip>
          <a:srcRect b="0" l="0" r="0" t="0"/>
          <a:stretch/>
        </p:blipFill>
        <p:spPr>
          <a:xfrm>
            <a:off x="9046383" y="4490094"/>
            <a:ext cx="2533369" cy="1943785"/>
          </a:xfrm>
          <a:prstGeom prst="rect">
            <a:avLst/>
          </a:prstGeom>
          <a:noFill/>
          <a:ln>
            <a:noFill/>
          </a:ln>
        </p:spPr>
      </p:pic>
      <p:pic>
        <p:nvPicPr>
          <p:cNvPr id="133" name="Google Shape;133;p4"/>
          <p:cNvPicPr preferRelativeResize="0"/>
          <p:nvPr/>
        </p:nvPicPr>
        <p:blipFill rotWithShape="1">
          <a:blip r:embed="rId11">
            <a:alphaModFix/>
          </a:blip>
          <a:srcRect b="0" l="0" r="0" t="0"/>
          <a:stretch/>
        </p:blipFill>
        <p:spPr>
          <a:xfrm>
            <a:off x="3527402" y="4490094"/>
            <a:ext cx="2631402" cy="1943785"/>
          </a:xfrm>
          <a:prstGeom prst="rect">
            <a:avLst/>
          </a:prstGeom>
          <a:noFill/>
          <a:ln>
            <a:noFill/>
          </a:ln>
        </p:spPr>
      </p:pic>
      <p:pic>
        <p:nvPicPr>
          <p:cNvPr id="134" name="Google Shape;134;p4"/>
          <p:cNvPicPr preferRelativeResize="0"/>
          <p:nvPr/>
        </p:nvPicPr>
        <p:blipFill rotWithShape="1">
          <a:blip r:embed="rId12">
            <a:alphaModFix/>
          </a:blip>
          <a:srcRect b="0" l="0" r="0" t="0"/>
          <a:stretch/>
        </p:blipFill>
        <p:spPr>
          <a:xfrm>
            <a:off x="2598876" y="2429835"/>
            <a:ext cx="2372594" cy="1876012"/>
          </a:xfrm>
          <a:prstGeom prst="rect">
            <a:avLst/>
          </a:prstGeom>
          <a:noFill/>
          <a:ln>
            <a:noFill/>
          </a:ln>
        </p:spPr>
      </p:pic>
      <p:pic>
        <p:nvPicPr>
          <p:cNvPr id="135" name="Google Shape;135;p4"/>
          <p:cNvPicPr preferRelativeResize="0"/>
          <p:nvPr/>
        </p:nvPicPr>
        <p:blipFill rotWithShape="1">
          <a:blip r:embed="rId13">
            <a:alphaModFix/>
          </a:blip>
          <a:srcRect b="0" l="0" r="0" t="0"/>
          <a:stretch/>
        </p:blipFill>
        <p:spPr>
          <a:xfrm>
            <a:off x="719328" y="2436218"/>
            <a:ext cx="1716584" cy="1876012"/>
          </a:xfrm>
          <a:prstGeom prst="rect">
            <a:avLst/>
          </a:prstGeom>
          <a:noFill/>
          <a:ln>
            <a:noFill/>
          </a:ln>
        </p:spPr>
      </p:pic>
      <p:sp>
        <p:nvSpPr>
          <p:cNvPr id="136" name="Google Shape;136;p4"/>
          <p:cNvSpPr txBox="1"/>
          <p:nvPr/>
        </p:nvSpPr>
        <p:spPr>
          <a:xfrm>
            <a:off x="820842" y="4061951"/>
            <a:ext cx="151355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200">
                <a:solidFill>
                  <a:srgbClr val="F4B081"/>
                </a:solidFill>
                <a:latin typeface="Times New Roman"/>
                <a:ea typeface="Times New Roman"/>
                <a:cs typeface="Times New Roman"/>
                <a:sym typeface="Times New Roman"/>
              </a:rPr>
              <a:t>Resistive Ion Etching</a:t>
            </a:r>
            <a:endParaRPr/>
          </a:p>
        </p:txBody>
      </p:sp>
      <p:sp>
        <p:nvSpPr>
          <p:cNvPr id="137" name="Google Shape;137;p4"/>
          <p:cNvSpPr txBox="1"/>
          <p:nvPr/>
        </p:nvSpPr>
        <p:spPr>
          <a:xfrm>
            <a:off x="2585674" y="3877285"/>
            <a:ext cx="204094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200">
                <a:solidFill>
                  <a:srgbClr val="F4B081"/>
                </a:solidFill>
                <a:latin typeface="Times New Roman"/>
                <a:ea typeface="Times New Roman"/>
                <a:cs typeface="Times New Roman"/>
                <a:sym typeface="Times New Roman"/>
              </a:rPr>
              <a:t>Helium Ion Beam lithography</a:t>
            </a:r>
            <a:endParaRPr/>
          </a:p>
          <a:p>
            <a:pPr indent="0" lvl="0" marL="0" marR="0" rtl="0" algn="l">
              <a:spcBef>
                <a:spcPts val="0"/>
              </a:spcBef>
              <a:spcAft>
                <a:spcPts val="0"/>
              </a:spcAft>
              <a:buNone/>
            </a:pPr>
            <a:r>
              <a:rPr lang="en-IN" sz="1200">
                <a:solidFill>
                  <a:srgbClr val="F4B081"/>
                </a:solidFill>
                <a:latin typeface="Times New Roman"/>
                <a:ea typeface="Times New Roman"/>
                <a:cs typeface="Times New Roman"/>
                <a:sym typeface="Times New Roman"/>
              </a:rPr>
              <a:t>Ellipsometer, FESEM, AFM</a:t>
            </a:r>
            <a:endParaRPr/>
          </a:p>
        </p:txBody>
      </p:sp>
      <p:sp>
        <p:nvSpPr>
          <p:cNvPr id="138" name="Google Shape;138;p4"/>
          <p:cNvSpPr txBox="1"/>
          <p:nvPr/>
        </p:nvSpPr>
        <p:spPr>
          <a:xfrm>
            <a:off x="5886934" y="4051046"/>
            <a:ext cx="5437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200">
                <a:solidFill>
                  <a:srgbClr val="F4B081"/>
                </a:solidFill>
                <a:latin typeface="Times New Roman"/>
                <a:ea typeface="Times New Roman"/>
                <a:cs typeface="Times New Roman"/>
                <a:sym typeface="Times New Roman"/>
              </a:rPr>
              <a:t>HIBL</a:t>
            </a:r>
            <a:endParaRPr/>
          </a:p>
        </p:txBody>
      </p:sp>
      <p:sp>
        <p:nvSpPr>
          <p:cNvPr id="139" name="Google Shape;139;p4"/>
          <p:cNvSpPr txBox="1"/>
          <p:nvPr/>
        </p:nvSpPr>
        <p:spPr>
          <a:xfrm>
            <a:off x="7528222" y="4032286"/>
            <a:ext cx="201208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200">
                <a:solidFill>
                  <a:srgbClr val="F4B081"/>
                </a:solidFill>
                <a:latin typeface="Times New Roman"/>
                <a:ea typeface="Times New Roman"/>
                <a:cs typeface="Times New Roman"/>
                <a:sym typeface="Times New Roman"/>
              </a:rPr>
              <a:t>EVG Hard mask Lithography</a:t>
            </a:r>
            <a:endParaRPr/>
          </a:p>
        </p:txBody>
      </p:sp>
      <p:sp>
        <p:nvSpPr>
          <p:cNvPr id="140" name="Google Shape;140;p4"/>
          <p:cNvSpPr txBox="1"/>
          <p:nvPr/>
        </p:nvSpPr>
        <p:spPr>
          <a:xfrm>
            <a:off x="9978941" y="4051046"/>
            <a:ext cx="168026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200">
                <a:solidFill>
                  <a:srgbClr val="F4B081"/>
                </a:solidFill>
                <a:latin typeface="Times New Roman"/>
                <a:ea typeface="Times New Roman"/>
                <a:cs typeface="Times New Roman"/>
                <a:sym typeface="Times New Roman"/>
              </a:rPr>
              <a:t>Chillers for clean rooms</a:t>
            </a:r>
            <a:endParaRPr/>
          </a:p>
        </p:txBody>
      </p:sp>
      <p:sp>
        <p:nvSpPr>
          <p:cNvPr id="141" name="Google Shape;141;p4"/>
          <p:cNvSpPr txBox="1"/>
          <p:nvPr/>
        </p:nvSpPr>
        <p:spPr>
          <a:xfrm>
            <a:off x="719328" y="6121278"/>
            <a:ext cx="170110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200">
                <a:solidFill>
                  <a:srgbClr val="F4B081"/>
                </a:solidFill>
                <a:latin typeface="Times New Roman"/>
                <a:ea typeface="Times New Roman"/>
                <a:cs typeface="Times New Roman"/>
                <a:sym typeface="Times New Roman"/>
              </a:rPr>
              <a:t>Glove Box, Clean bench</a:t>
            </a:r>
            <a:endParaRPr/>
          </a:p>
        </p:txBody>
      </p:sp>
      <p:sp>
        <p:nvSpPr>
          <p:cNvPr id="142" name="Google Shape;142;p4"/>
          <p:cNvSpPr txBox="1"/>
          <p:nvPr/>
        </p:nvSpPr>
        <p:spPr>
          <a:xfrm>
            <a:off x="4035610" y="6129201"/>
            <a:ext cx="137890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200">
                <a:solidFill>
                  <a:srgbClr val="F4B081"/>
                </a:solidFill>
                <a:latin typeface="Times New Roman"/>
                <a:ea typeface="Times New Roman"/>
                <a:cs typeface="Times New Roman"/>
                <a:sym typeface="Times New Roman"/>
              </a:rPr>
              <a:t>Sputtering Systems</a:t>
            </a:r>
            <a:endParaRPr/>
          </a:p>
        </p:txBody>
      </p:sp>
      <p:sp>
        <p:nvSpPr>
          <p:cNvPr id="143" name="Google Shape;143;p4"/>
          <p:cNvSpPr txBox="1"/>
          <p:nvPr/>
        </p:nvSpPr>
        <p:spPr>
          <a:xfrm>
            <a:off x="6555450" y="6156880"/>
            <a:ext cx="212224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200">
                <a:solidFill>
                  <a:srgbClr val="F4B081"/>
                </a:solidFill>
                <a:latin typeface="Times New Roman"/>
                <a:ea typeface="Times New Roman"/>
                <a:cs typeface="Times New Roman"/>
                <a:sym typeface="Times New Roman"/>
              </a:rPr>
              <a:t>Hot Air Oven, E-Spin for nano </a:t>
            </a:r>
            <a:endParaRPr/>
          </a:p>
        </p:txBody>
      </p:sp>
      <p:sp>
        <p:nvSpPr>
          <p:cNvPr id="144" name="Google Shape;144;p4"/>
          <p:cNvSpPr txBox="1"/>
          <p:nvPr/>
        </p:nvSpPr>
        <p:spPr>
          <a:xfrm>
            <a:off x="9495329" y="6103748"/>
            <a:ext cx="171963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200">
                <a:solidFill>
                  <a:srgbClr val="F4B081"/>
                </a:solidFill>
                <a:latin typeface="Times New Roman"/>
                <a:ea typeface="Times New Roman"/>
                <a:cs typeface="Times New Roman"/>
                <a:sym typeface="Times New Roman"/>
              </a:rPr>
              <a:t>Clean room: Techno Lab</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5"/>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151" name="Google Shape;151;p5"/>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152" name="Google Shape;152;p5"/>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Infrastructure at IIT Mandi (AMRC)</a:t>
            </a:r>
            <a:endParaRPr/>
          </a:p>
        </p:txBody>
      </p:sp>
      <p:pic>
        <p:nvPicPr>
          <p:cNvPr id="153" name="Google Shape;153;p5"/>
          <p:cNvPicPr preferRelativeResize="0"/>
          <p:nvPr/>
        </p:nvPicPr>
        <p:blipFill rotWithShape="1">
          <a:blip r:embed="rId5">
            <a:alphaModFix/>
          </a:blip>
          <a:srcRect b="0" l="0" r="0" t="0"/>
          <a:stretch/>
        </p:blipFill>
        <p:spPr>
          <a:xfrm>
            <a:off x="493909" y="5011870"/>
            <a:ext cx="2116568" cy="1535679"/>
          </a:xfrm>
          <a:prstGeom prst="rect">
            <a:avLst/>
          </a:prstGeom>
          <a:noFill/>
          <a:ln>
            <a:noFill/>
          </a:ln>
        </p:spPr>
      </p:pic>
      <p:pic>
        <p:nvPicPr>
          <p:cNvPr id="154" name="Google Shape;154;p5"/>
          <p:cNvPicPr preferRelativeResize="0"/>
          <p:nvPr/>
        </p:nvPicPr>
        <p:blipFill rotWithShape="1">
          <a:blip r:embed="rId6">
            <a:alphaModFix/>
          </a:blip>
          <a:srcRect b="0" l="0" r="0" t="0"/>
          <a:stretch/>
        </p:blipFill>
        <p:spPr>
          <a:xfrm>
            <a:off x="2716507" y="5028432"/>
            <a:ext cx="2243487" cy="1535679"/>
          </a:xfrm>
          <a:prstGeom prst="rect">
            <a:avLst/>
          </a:prstGeom>
          <a:noFill/>
          <a:ln>
            <a:noFill/>
          </a:ln>
        </p:spPr>
      </p:pic>
      <p:pic>
        <p:nvPicPr>
          <p:cNvPr id="155" name="Google Shape;155;p5"/>
          <p:cNvPicPr preferRelativeResize="0"/>
          <p:nvPr/>
        </p:nvPicPr>
        <p:blipFill rotWithShape="1">
          <a:blip r:embed="rId7">
            <a:alphaModFix/>
          </a:blip>
          <a:srcRect b="0" l="0" r="0" t="0"/>
          <a:stretch/>
        </p:blipFill>
        <p:spPr>
          <a:xfrm>
            <a:off x="4809135" y="3695007"/>
            <a:ext cx="1945767" cy="1238884"/>
          </a:xfrm>
          <a:prstGeom prst="rect">
            <a:avLst/>
          </a:prstGeom>
          <a:noFill/>
          <a:ln>
            <a:noFill/>
          </a:ln>
        </p:spPr>
      </p:pic>
      <p:pic>
        <p:nvPicPr>
          <p:cNvPr id="156" name="Google Shape;156;p5"/>
          <p:cNvPicPr preferRelativeResize="0"/>
          <p:nvPr/>
        </p:nvPicPr>
        <p:blipFill rotWithShape="1">
          <a:blip r:embed="rId8">
            <a:alphaModFix/>
          </a:blip>
          <a:srcRect b="0" l="0" r="0" t="0"/>
          <a:stretch/>
        </p:blipFill>
        <p:spPr>
          <a:xfrm>
            <a:off x="9534204" y="3348330"/>
            <a:ext cx="2384187" cy="1562472"/>
          </a:xfrm>
          <a:prstGeom prst="rect">
            <a:avLst/>
          </a:prstGeom>
          <a:noFill/>
          <a:ln>
            <a:noFill/>
          </a:ln>
        </p:spPr>
      </p:pic>
      <p:sp>
        <p:nvSpPr>
          <p:cNvPr id="157" name="Google Shape;157;p5"/>
          <p:cNvSpPr txBox="1"/>
          <p:nvPr/>
        </p:nvSpPr>
        <p:spPr>
          <a:xfrm>
            <a:off x="228500" y="654040"/>
            <a:ext cx="11631530" cy="66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lang="en-IN" sz="1800">
                <a:solidFill>
                  <a:schemeClr val="dk1"/>
                </a:solidFill>
                <a:latin typeface="Times New Roman"/>
                <a:ea typeface="Times New Roman"/>
                <a:cs typeface="Times New Roman"/>
                <a:sym typeface="Times New Roman"/>
              </a:rPr>
              <a:t>    </a:t>
            </a:r>
            <a:r>
              <a:rPr b="1" lang="en-IN" sz="1800">
                <a:solidFill>
                  <a:schemeClr val="dk1"/>
                </a:solidFill>
                <a:latin typeface="Times New Roman"/>
                <a:ea typeface="Times New Roman"/>
                <a:cs typeface="Times New Roman"/>
                <a:sym typeface="Times New Roman"/>
              </a:rPr>
              <a:t>Advanced Material Research Center </a:t>
            </a:r>
            <a:r>
              <a:rPr lang="en-IN" sz="1800">
                <a:solidFill>
                  <a:schemeClr val="dk1"/>
                </a:solidFill>
                <a:latin typeface="Times New Roman"/>
                <a:ea typeface="Times New Roman"/>
                <a:cs typeface="Times New Roman"/>
                <a:sym typeface="Times New Roman"/>
              </a:rPr>
              <a:t>(AMRC) </a:t>
            </a:r>
            <a:endParaRPr/>
          </a:p>
          <a:p>
            <a:pPr indent="-304800" lvl="0" marL="914400" marR="0" rtl="0" algn="l">
              <a:lnSpc>
                <a:spcPct val="100000"/>
              </a:lnSpc>
              <a:spcBef>
                <a:spcPts val="600"/>
              </a:spcBef>
              <a:spcAft>
                <a:spcPts val="0"/>
              </a:spcAft>
              <a:buClr>
                <a:schemeClr val="dk1"/>
              </a:buClr>
              <a:buSzPts val="1200"/>
              <a:buFont typeface="Times New Roman"/>
              <a:buChar char="●"/>
            </a:pPr>
            <a:r>
              <a:rPr lang="en-IN" sz="1800">
                <a:solidFill>
                  <a:schemeClr val="dk1"/>
                </a:solidFill>
                <a:highlight>
                  <a:srgbClr val="FFFFFF"/>
                </a:highlight>
                <a:latin typeface="Times New Roman"/>
                <a:ea typeface="Times New Roman"/>
                <a:cs typeface="Times New Roman"/>
                <a:sym typeface="Times New Roman"/>
              </a:rPr>
              <a:t>A  state-of-the-art instrumentation facility, housing more than 46 ancillary equipment, some of them are: </a:t>
            </a:r>
            <a:endParaRPr b="1" sz="1800">
              <a:solidFill>
                <a:schemeClr val="dk1"/>
              </a:solidFill>
              <a:latin typeface="Times New Roman"/>
              <a:ea typeface="Times New Roman"/>
              <a:cs typeface="Times New Roman"/>
              <a:sym typeface="Times New Roman"/>
            </a:endParaRPr>
          </a:p>
        </p:txBody>
      </p:sp>
      <p:pic>
        <p:nvPicPr>
          <p:cNvPr id="158" name="Google Shape;158;p5"/>
          <p:cNvPicPr preferRelativeResize="0"/>
          <p:nvPr/>
        </p:nvPicPr>
        <p:blipFill rotWithShape="1">
          <a:blip r:embed="rId9">
            <a:alphaModFix/>
          </a:blip>
          <a:srcRect b="0" l="0" r="0" t="0"/>
          <a:stretch/>
        </p:blipFill>
        <p:spPr>
          <a:xfrm>
            <a:off x="527158" y="1584387"/>
            <a:ext cx="1524000" cy="2006600"/>
          </a:xfrm>
          <a:prstGeom prst="rect">
            <a:avLst/>
          </a:prstGeom>
          <a:noFill/>
          <a:ln>
            <a:noFill/>
          </a:ln>
        </p:spPr>
      </p:pic>
      <p:sp>
        <p:nvSpPr>
          <p:cNvPr id="159" name="Google Shape;159;p5"/>
          <p:cNvSpPr txBox="1"/>
          <p:nvPr/>
        </p:nvSpPr>
        <p:spPr>
          <a:xfrm>
            <a:off x="652838" y="3149311"/>
            <a:ext cx="1252715"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200" u="none" strike="noStrike">
                <a:solidFill>
                  <a:srgbClr val="F4B081"/>
                </a:solidFill>
                <a:latin typeface="Helvetica Neue"/>
                <a:ea typeface="Helvetica Neue"/>
                <a:cs typeface="Helvetica Neue"/>
                <a:sym typeface="Helvetica Neue"/>
              </a:rPr>
              <a:t>Powder X-ray </a:t>
            </a:r>
            <a:endParaRPr/>
          </a:p>
          <a:p>
            <a:pPr indent="0" lvl="0" marL="0" marR="0" rtl="0" algn="just">
              <a:spcBef>
                <a:spcPts val="0"/>
              </a:spcBef>
              <a:spcAft>
                <a:spcPts val="0"/>
              </a:spcAft>
              <a:buNone/>
            </a:pPr>
            <a:r>
              <a:rPr b="1" i="0" lang="en-IN" sz="1200" u="none" strike="noStrike">
                <a:solidFill>
                  <a:srgbClr val="F4B081"/>
                </a:solidFill>
                <a:latin typeface="Helvetica Neue"/>
                <a:ea typeface="Helvetica Neue"/>
                <a:cs typeface="Helvetica Neue"/>
                <a:sym typeface="Helvetica Neue"/>
              </a:rPr>
              <a:t>Diffractometer</a:t>
            </a:r>
            <a:endParaRPr/>
          </a:p>
        </p:txBody>
      </p:sp>
      <p:sp>
        <p:nvSpPr>
          <p:cNvPr id="160" name="Google Shape;160;p5"/>
          <p:cNvSpPr txBox="1"/>
          <p:nvPr/>
        </p:nvSpPr>
        <p:spPr>
          <a:xfrm>
            <a:off x="2914582" y="6065831"/>
            <a:ext cx="1744827"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200" u="none" strike="noStrike">
                <a:solidFill>
                  <a:srgbClr val="F4B081"/>
                </a:solidFill>
                <a:latin typeface="Helvetica Neue"/>
                <a:ea typeface="Helvetica Neue"/>
                <a:cs typeface="Helvetica Neue"/>
                <a:sym typeface="Helvetica Neue"/>
              </a:rPr>
              <a:t>X-ray photoelectron spectroscopy</a:t>
            </a:r>
            <a:endParaRPr/>
          </a:p>
        </p:txBody>
      </p:sp>
      <p:pic>
        <p:nvPicPr>
          <p:cNvPr id="161" name="Google Shape;161;p5"/>
          <p:cNvPicPr preferRelativeResize="0"/>
          <p:nvPr/>
        </p:nvPicPr>
        <p:blipFill rotWithShape="1">
          <a:blip r:embed="rId10">
            <a:alphaModFix/>
          </a:blip>
          <a:srcRect b="0" l="0" r="0" t="0"/>
          <a:stretch/>
        </p:blipFill>
        <p:spPr>
          <a:xfrm>
            <a:off x="2140797" y="1584387"/>
            <a:ext cx="2003176" cy="2013337"/>
          </a:xfrm>
          <a:prstGeom prst="rect">
            <a:avLst/>
          </a:prstGeom>
          <a:noFill/>
          <a:ln>
            <a:noFill/>
          </a:ln>
        </p:spPr>
      </p:pic>
      <p:sp>
        <p:nvSpPr>
          <p:cNvPr id="162" name="Google Shape;162;p5"/>
          <p:cNvSpPr txBox="1"/>
          <p:nvPr/>
        </p:nvSpPr>
        <p:spPr>
          <a:xfrm>
            <a:off x="2073298" y="3138438"/>
            <a:ext cx="2053359" cy="40011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000" u="none" strike="noStrike">
                <a:solidFill>
                  <a:srgbClr val="F4B081"/>
                </a:solidFill>
                <a:latin typeface="Helvetica Neue"/>
                <a:ea typeface="Helvetica Neue"/>
                <a:cs typeface="Helvetica Neue"/>
                <a:sym typeface="Helvetica Neue"/>
              </a:rPr>
              <a:t>Nuclear Magnetic Resonance Spectrometer - 500 MHz</a:t>
            </a:r>
            <a:endParaRPr/>
          </a:p>
        </p:txBody>
      </p:sp>
      <p:pic>
        <p:nvPicPr>
          <p:cNvPr id="163" name="Google Shape;163;p5"/>
          <p:cNvPicPr preferRelativeResize="0"/>
          <p:nvPr/>
        </p:nvPicPr>
        <p:blipFill rotWithShape="1">
          <a:blip r:embed="rId11">
            <a:alphaModFix/>
          </a:blip>
          <a:srcRect b="0" l="0" r="0" t="0"/>
          <a:stretch/>
        </p:blipFill>
        <p:spPr>
          <a:xfrm>
            <a:off x="495954" y="3665828"/>
            <a:ext cx="1906861" cy="1268063"/>
          </a:xfrm>
          <a:prstGeom prst="rect">
            <a:avLst/>
          </a:prstGeom>
          <a:noFill/>
          <a:ln>
            <a:noFill/>
          </a:ln>
        </p:spPr>
      </p:pic>
      <p:sp>
        <p:nvSpPr>
          <p:cNvPr id="164" name="Google Shape;164;p5"/>
          <p:cNvSpPr txBox="1"/>
          <p:nvPr/>
        </p:nvSpPr>
        <p:spPr>
          <a:xfrm>
            <a:off x="506754" y="4493290"/>
            <a:ext cx="1680225"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200" u="none" strike="noStrike">
                <a:solidFill>
                  <a:srgbClr val="F4B081"/>
                </a:solidFill>
                <a:latin typeface="Helvetica Neue"/>
                <a:ea typeface="Helvetica Neue"/>
                <a:cs typeface="Helvetica Neue"/>
                <a:sym typeface="Helvetica Neue"/>
              </a:rPr>
              <a:t>Single Crystal X-ray Diffractometer</a:t>
            </a:r>
            <a:endParaRPr/>
          </a:p>
        </p:txBody>
      </p:sp>
      <p:sp>
        <p:nvSpPr>
          <p:cNvPr id="165" name="Google Shape;165;p5"/>
          <p:cNvSpPr txBox="1"/>
          <p:nvPr/>
        </p:nvSpPr>
        <p:spPr>
          <a:xfrm>
            <a:off x="512473" y="6269323"/>
            <a:ext cx="1538685" cy="27699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200" u="none" strike="noStrike">
                <a:solidFill>
                  <a:srgbClr val="F4B081"/>
                </a:solidFill>
                <a:latin typeface="Helvetica Neue"/>
                <a:ea typeface="Helvetica Neue"/>
                <a:cs typeface="Helvetica Neue"/>
                <a:sym typeface="Helvetica Neue"/>
              </a:rPr>
              <a:t>BET surface area</a:t>
            </a:r>
            <a:endParaRPr/>
          </a:p>
        </p:txBody>
      </p:sp>
      <p:sp>
        <p:nvSpPr>
          <p:cNvPr id="166" name="Google Shape;166;p5"/>
          <p:cNvSpPr/>
          <p:nvPr/>
        </p:nvSpPr>
        <p:spPr>
          <a:xfrm>
            <a:off x="6088872" y="1955281"/>
            <a:ext cx="2540000" cy="254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7" name="Google Shape;167;p5"/>
          <p:cNvPicPr preferRelativeResize="0"/>
          <p:nvPr/>
        </p:nvPicPr>
        <p:blipFill rotWithShape="1">
          <a:blip r:embed="rId12">
            <a:alphaModFix/>
          </a:blip>
          <a:srcRect b="0" l="0" r="0" t="0"/>
          <a:stretch/>
        </p:blipFill>
        <p:spPr>
          <a:xfrm>
            <a:off x="4251523" y="1584387"/>
            <a:ext cx="2491579" cy="2019270"/>
          </a:xfrm>
          <a:prstGeom prst="rect">
            <a:avLst/>
          </a:prstGeom>
          <a:noFill/>
          <a:ln>
            <a:noFill/>
          </a:ln>
        </p:spPr>
      </p:pic>
      <p:sp>
        <p:nvSpPr>
          <p:cNvPr id="168" name="Google Shape;168;p5"/>
          <p:cNvSpPr txBox="1"/>
          <p:nvPr/>
        </p:nvSpPr>
        <p:spPr>
          <a:xfrm>
            <a:off x="4298105" y="3323104"/>
            <a:ext cx="2829779" cy="24622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000" u="none" strike="noStrike">
                <a:solidFill>
                  <a:srgbClr val="F4B081"/>
                </a:solidFill>
                <a:latin typeface="Helvetica Neue"/>
                <a:ea typeface="Helvetica Neue"/>
                <a:cs typeface="Helvetica Neue"/>
                <a:sym typeface="Helvetica Neue"/>
              </a:rPr>
              <a:t>Chemisorption-analyser (BEL CAT2)</a:t>
            </a:r>
            <a:endParaRPr/>
          </a:p>
        </p:txBody>
      </p:sp>
      <p:pic>
        <p:nvPicPr>
          <p:cNvPr id="169" name="Google Shape;169;p5"/>
          <p:cNvPicPr preferRelativeResize="0"/>
          <p:nvPr/>
        </p:nvPicPr>
        <p:blipFill rotWithShape="1">
          <a:blip r:embed="rId13">
            <a:alphaModFix/>
          </a:blip>
          <a:srcRect b="0" l="0" r="0" t="0"/>
          <a:stretch/>
        </p:blipFill>
        <p:spPr>
          <a:xfrm>
            <a:off x="9378390" y="1584387"/>
            <a:ext cx="2540000" cy="1617251"/>
          </a:xfrm>
          <a:prstGeom prst="rect">
            <a:avLst/>
          </a:prstGeom>
          <a:noFill/>
          <a:ln>
            <a:noFill/>
          </a:ln>
        </p:spPr>
      </p:pic>
      <p:sp>
        <p:nvSpPr>
          <p:cNvPr id="170" name="Google Shape;170;p5"/>
          <p:cNvSpPr/>
          <p:nvPr/>
        </p:nvSpPr>
        <p:spPr>
          <a:xfrm>
            <a:off x="5814991" y="2139920"/>
            <a:ext cx="2540000" cy="254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71" name="Google Shape;171;p5"/>
          <p:cNvPicPr preferRelativeResize="0"/>
          <p:nvPr/>
        </p:nvPicPr>
        <p:blipFill rotWithShape="1">
          <a:blip r:embed="rId14">
            <a:alphaModFix/>
          </a:blip>
          <a:srcRect b="0" l="0" r="0" t="0"/>
          <a:stretch/>
        </p:blipFill>
        <p:spPr>
          <a:xfrm>
            <a:off x="6874519" y="1584387"/>
            <a:ext cx="2393575" cy="1647367"/>
          </a:xfrm>
          <a:prstGeom prst="rect">
            <a:avLst/>
          </a:prstGeom>
          <a:noFill/>
          <a:ln>
            <a:noFill/>
          </a:ln>
        </p:spPr>
      </p:pic>
      <p:sp>
        <p:nvSpPr>
          <p:cNvPr id="172" name="Google Shape;172;p5"/>
          <p:cNvSpPr txBox="1"/>
          <p:nvPr/>
        </p:nvSpPr>
        <p:spPr>
          <a:xfrm>
            <a:off x="6909474" y="2849520"/>
            <a:ext cx="2358620"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200" u="none" strike="noStrike">
                <a:solidFill>
                  <a:srgbClr val="F4B081"/>
                </a:solidFill>
                <a:latin typeface="Helvetica Neue"/>
                <a:ea typeface="Helvetica Neue"/>
                <a:cs typeface="Helvetica Neue"/>
                <a:sym typeface="Helvetica Neue"/>
              </a:rPr>
              <a:t>Raman &amp; photoluminescence spectrometer</a:t>
            </a:r>
            <a:endParaRPr/>
          </a:p>
        </p:txBody>
      </p:sp>
      <p:sp>
        <p:nvSpPr>
          <p:cNvPr id="173" name="Google Shape;173;p5"/>
          <p:cNvSpPr txBox="1"/>
          <p:nvPr/>
        </p:nvSpPr>
        <p:spPr>
          <a:xfrm>
            <a:off x="9436120" y="2886125"/>
            <a:ext cx="2060201" cy="24622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000" u="none" strike="noStrike">
                <a:solidFill>
                  <a:srgbClr val="F4B081"/>
                </a:solidFill>
                <a:latin typeface="Helvetica Neue"/>
                <a:ea typeface="Helvetica Neue"/>
                <a:cs typeface="Helvetica Neue"/>
                <a:sym typeface="Helvetica Neue"/>
              </a:rPr>
              <a:t>Photoemission Spectroscopy</a:t>
            </a:r>
            <a:endParaRPr/>
          </a:p>
        </p:txBody>
      </p:sp>
      <p:sp>
        <p:nvSpPr>
          <p:cNvPr id="174" name="Google Shape;174;p5"/>
          <p:cNvSpPr txBox="1"/>
          <p:nvPr/>
        </p:nvSpPr>
        <p:spPr>
          <a:xfrm>
            <a:off x="5092683" y="4586631"/>
            <a:ext cx="1397134" cy="40011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000" u="none" strike="noStrike">
                <a:solidFill>
                  <a:srgbClr val="F4B081"/>
                </a:solidFill>
                <a:latin typeface="Helvetica Neue"/>
                <a:ea typeface="Helvetica Neue"/>
                <a:cs typeface="Helvetica Neue"/>
                <a:sym typeface="Helvetica Neue"/>
              </a:rPr>
              <a:t>Single Crystal X-ray Diffractometer</a:t>
            </a:r>
            <a:endParaRPr/>
          </a:p>
        </p:txBody>
      </p:sp>
      <p:sp>
        <p:nvSpPr>
          <p:cNvPr id="175" name="Google Shape;175;p5"/>
          <p:cNvSpPr txBox="1"/>
          <p:nvPr/>
        </p:nvSpPr>
        <p:spPr>
          <a:xfrm>
            <a:off x="9592729" y="4404940"/>
            <a:ext cx="2279668" cy="5539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000" u="none" strike="noStrike">
                <a:solidFill>
                  <a:srgbClr val="F4B081"/>
                </a:solidFill>
                <a:latin typeface="Helvetica Neue"/>
                <a:ea typeface="Helvetica Neue"/>
                <a:cs typeface="Helvetica Neue"/>
                <a:sym typeface="Helvetica Neue"/>
              </a:rPr>
              <a:t>Thermo Gravimetric Analyzer coupled with Differential Scanning Calorimetry</a:t>
            </a:r>
            <a:endParaRPr/>
          </a:p>
        </p:txBody>
      </p:sp>
      <p:pic>
        <p:nvPicPr>
          <p:cNvPr id="176" name="Google Shape;176;p5"/>
          <p:cNvPicPr preferRelativeResize="0"/>
          <p:nvPr/>
        </p:nvPicPr>
        <p:blipFill rotWithShape="1">
          <a:blip r:embed="rId15">
            <a:alphaModFix/>
          </a:blip>
          <a:srcRect b="0" l="0" r="0" t="0"/>
          <a:stretch/>
        </p:blipFill>
        <p:spPr>
          <a:xfrm>
            <a:off x="2500982" y="3657017"/>
            <a:ext cx="2216722" cy="1269261"/>
          </a:xfrm>
          <a:prstGeom prst="rect">
            <a:avLst/>
          </a:prstGeom>
          <a:noFill/>
          <a:ln>
            <a:noFill/>
          </a:ln>
        </p:spPr>
      </p:pic>
      <p:sp>
        <p:nvSpPr>
          <p:cNvPr id="177" name="Google Shape;177;p5"/>
          <p:cNvSpPr txBox="1"/>
          <p:nvPr/>
        </p:nvSpPr>
        <p:spPr>
          <a:xfrm>
            <a:off x="2581841" y="4638264"/>
            <a:ext cx="1093202" cy="24622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000" u="none" strike="noStrike">
                <a:solidFill>
                  <a:srgbClr val="F4B081"/>
                </a:solidFill>
                <a:latin typeface="Helvetica Neue"/>
                <a:ea typeface="Helvetica Neue"/>
                <a:cs typeface="Helvetica Neue"/>
                <a:sym typeface="Helvetica Neue"/>
              </a:rPr>
              <a:t>(TEM-EDS)</a:t>
            </a:r>
            <a:endParaRPr/>
          </a:p>
        </p:txBody>
      </p:sp>
      <p:pic>
        <p:nvPicPr>
          <p:cNvPr id="178" name="Google Shape;178;p5"/>
          <p:cNvPicPr preferRelativeResize="0"/>
          <p:nvPr/>
        </p:nvPicPr>
        <p:blipFill rotWithShape="1">
          <a:blip r:embed="rId14">
            <a:alphaModFix/>
          </a:blip>
          <a:srcRect b="0" l="0" r="0" t="0"/>
          <a:stretch/>
        </p:blipFill>
        <p:spPr>
          <a:xfrm>
            <a:off x="6883500" y="3333724"/>
            <a:ext cx="2540000" cy="1592554"/>
          </a:xfrm>
          <a:prstGeom prst="rect">
            <a:avLst/>
          </a:prstGeom>
          <a:noFill/>
          <a:ln>
            <a:noFill/>
          </a:ln>
        </p:spPr>
      </p:pic>
      <p:sp>
        <p:nvSpPr>
          <p:cNvPr id="179" name="Google Shape;179;p5"/>
          <p:cNvSpPr txBox="1"/>
          <p:nvPr/>
        </p:nvSpPr>
        <p:spPr>
          <a:xfrm>
            <a:off x="6980092" y="4498945"/>
            <a:ext cx="2079161" cy="40011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000" u="none" strike="noStrike">
                <a:solidFill>
                  <a:srgbClr val="F4B081"/>
                </a:solidFill>
                <a:latin typeface="Helvetica Neue"/>
                <a:ea typeface="Helvetica Neue"/>
                <a:cs typeface="Helvetica Neue"/>
                <a:sym typeface="Helvetica Neue"/>
              </a:rPr>
              <a:t>Raman &amp; photoluminescence spectrometer</a:t>
            </a:r>
            <a:endParaRPr/>
          </a:p>
        </p:txBody>
      </p:sp>
      <p:sp>
        <p:nvSpPr>
          <p:cNvPr id="180" name="Google Shape;180;p5"/>
          <p:cNvSpPr/>
          <p:nvPr/>
        </p:nvSpPr>
        <p:spPr>
          <a:xfrm>
            <a:off x="4826000" y="2159000"/>
            <a:ext cx="2540000" cy="254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81" name="Google Shape;181;p5"/>
          <p:cNvPicPr preferRelativeResize="0"/>
          <p:nvPr/>
        </p:nvPicPr>
        <p:blipFill rotWithShape="1">
          <a:blip r:embed="rId16">
            <a:alphaModFix/>
          </a:blip>
          <a:srcRect b="0" l="0" r="0" t="0"/>
          <a:stretch/>
        </p:blipFill>
        <p:spPr>
          <a:xfrm>
            <a:off x="9581011" y="5010642"/>
            <a:ext cx="2334735" cy="1535680"/>
          </a:xfrm>
          <a:prstGeom prst="rect">
            <a:avLst/>
          </a:prstGeom>
          <a:noFill/>
          <a:ln>
            <a:noFill/>
          </a:ln>
        </p:spPr>
      </p:pic>
      <p:sp>
        <p:nvSpPr>
          <p:cNvPr id="182" name="Google Shape;182;p5"/>
          <p:cNvSpPr txBox="1"/>
          <p:nvPr/>
        </p:nvSpPr>
        <p:spPr>
          <a:xfrm>
            <a:off x="9638723" y="6092575"/>
            <a:ext cx="1750814" cy="40011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000" u="none" strike="noStrike">
                <a:solidFill>
                  <a:srgbClr val="F4B081"/>
                </a:solidFill>
                <a:latin typeface="Helvetica Neue"/>
                <a:ea typeface="Helvetica Neue"/>
                <a:cs typeface="Helvetica Neue"/>
                <a:sym typeface="Helvetica Neue"/>
              </a:rPr>
              <a:t>Field Emission Scanning Electron Microscopy</a:t>
            </a:r>
            <a:endParaRPr/>
          </a:p>
        </p:txBody>
      </p:sp>
      <p:pic>
        <p:nvPicPr>
          <p:cNvPr id="183" name="Google Shape;183;p5"/>
          <p:cNvPicPr preferRelativeResize="0"/>
          <p:nvPr/>
        </p:nvPicPr>
        <p:blipFill rotWithShape="1">
          <a:blip r:embed="rId17">
            <a:alphaModFix/>
          </a:blip>
          <a:srcRect b="0" l="0" r="0" t="0"/>
          <a:stretch/>
        </p:blipFill>
        <p:spPr>
          <a:xfrm>
            <a:off x="5065510" y="5048973"/>
            <a:ext cx="2243487" cy="1480701"/>
          </a:xfrm>
          <a:prstGeom prst="rect">
            <a:avLst/>
          </a:prstGeom>
          <a:noFill/>
          <a:ln>
            <a:noFill/>
          </a:ln>
        </p:spPr>
      </p:pic>
      <p:sp>
        <p:nvSpPr>
          <p:cNvPr id="184" name="Google Shape;184;p5"/>
          <p:cNvSpPr txBox="1"/>
          <p:nvPr/>
        </p:nvSpPr>
        <p:spPr>
          <a:xfrm>
            <a:off x="5080292" y="6127386"/>
            <a:ext cx="1344848" cy="40011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000" u="none" strike="noStrike">
                <a:solidFill>
                  <a:srgbClr val="F4B081"/>
                </a:solidFill>
                <a:latin typeface="Helvetica Neue"/>
                <a:ea typeface="Helvetica Neue"/>
                <a:cs typeface="Helvetica Neue"/>
                <a:sym typeface="Helvetica Neue"/>
              </a:rPr>
              <a:t>Atomic Absorption spectrophotomete</a:t>
            </a:r>
            <a:endParaRPr b="1" i="0" sz="1000" u="none" strike="noStrike">
              <a:solidFill>
                <a:srgbClr val="F4B081"/>
              </a:solidFill>
              <a:latin typeface="Helvetica Neue"/>
              <a:ea typeface="Helvetica Neue"/>
              <a:cs typeface="Helvetica Neue"/>
              <a:sym typeface="Helvetica Neue"/>
            </a:endParaRPr>
          </a:p>
        </p:txBody>
      </p:sp>
      <p:pic>
        <p:nvPicPr>
          <p:cNvPr id="185" name="Google Shape;185;p5"/>
          <p:cNvPicPr preferRelativeResize="0"/>
          <p:nvPr/>
        </p:nvPicPr>
        <p:blipFill rotWithShape="1">
          <a:blip r:embed="rId18">
            <a:alphaModFix/>
          </a:blip>
          <a:srcRect b="0" l="0" r="0" t="0"/>
          <a:stretch/>
        </p:blipFill>
        <p:spPr>
          <a:xfrm>
            <a:off x="7414514" y="5040056"/>
            <a:ext cx="2060980" cy="1495631"/>
          </a:xfrm>
          <a:prstGeom prst="rect">
            <a:avLst/>
          </a:prstGeom>
          <a:noFill/>
          <a:ln>
            <a:noFill/>
          </a:ln>
        </p:spPr>
      </p:pic>
      <p:sp>
        <p:nvSpPr>
          <p:cNvPr id="186" name="Google Shape;186;p5"/>
          <p:cNvSpPr txBox="1"/>
          <p:nvPr/>
        </p:nvSpPr>
        <p:spPr>
          <a:xfrm>
            <a:off x="7619904" y="6256904"/>
            <a:ext cx="1501348" cy="24622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IN" sz="1000" u="none" strike="noStrike">
                <a:solidFill>
                  <a:srgbClr val="F4B081"/>
                </a:solidFill>
                <a:latin typeface="Helvetica Neue"/>
                <a:ea typeface="Helvetica Neue"/>
                <a:cs typeface="Helvetica Neue"/>
                <a:sym typeface="Helvetica Neue"/>
              </a:rPr>
              <a:t>Gas Chromatography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6"/>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193" name="Google Shape;193;p6"/>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194" name="Google Shape;194;p6"/>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Infrastructure at IIT Mandi </a:t>
            </a:r>
            <a:r>
              <a:rPr b="1" baseline="-25000" lang="en-IN" sz="3483">
                <a:solidFill>
                  <a:srgbClr val="800000"/>
                </a:solidFill>
                <a:latin typeface="Times"/>
                <a:ea typeface="Times"/>
                <a:cs typeface="Times"/>
                <a:sym typeface="Times"/>
              </a:rPr>
              <a:t>PARAM, CAIR, MEW</a:t>
            </a:r>
            <a:endParaRPr/>
          </a:p>
        </p:txBody>
      </p:sp>
      <p:sp>
        <p:nvSpPr>
          <p:cNvPr id="195" name="Google Shape;195;p6"/>
          <p:cNvSpPr txBox="1"/>
          <p:nvPr/>
        </p:nvSpPr>
        <p:spPr>
          <a:xfrm>
            <a:off x="165985" y="725303"/>
            <a:ext cx="11860030" cy="5887077"/>
          </a:xfrm>
          <a:prstGeom prst="rect">
            <a:avLst/>
          </a:prstGeom>
          <a:noFill/>
          <a:ln>
            <a:noFill/>
          </a:ln>
        </p:spPr>
        <p:txBody>
          <a:bodyPr anchorCtr="0" anchor="t" bIns="91425" lIns="91425" spcFirstLastPara="1" rIns="91425" wrap="square" tIns="91425">
            <a:noAutofit/>
          </a:bodyPr>
          <a:lstStyle/>
          <a:p>
            <a:pPr indent="-301942" lvl="0" marL="342900" marR="0" rtl="0" algn="l">
              <a:lnSpc>
                <a:spcPct val="90000"/>
              </a:lnSpc>
              <a:spcBef>
                <a:spcPts val="0"/>
              </a:spcBef>
              <a:spcAft>
                <a:spcPts val="0"/>
              </a:spcAft>
              <a:buClr>
                <a:schemeClr val="dk1"/>
              </a:buClr>
              <a:buSzPts val="1800"/>
              <a:buFont typeface="Arial"/>
              <a:buChar char="●"/>
            </a:pPr>
            <a:r>
              <a:rPr b="1" lang="en-IN" sz="1800">
                <a:solidFill>
                  <a:schemeClr val="dk1"/>
                </a:solidFill>
                <a:latin typeface="Times New Roman"/>
                <a:ea typeface="Times New Roman"/>
                <a:cs typeface="Times New Roman"/>
                <a:sym typeface="Times New Roman"/>
              </a:rPr>
              <a:t>Computing Facilities:</a:t>
            </a:r>
            <a:r>
              <a:rPr lang="en-IN" sz="1800">
                <a:solidFill>
                  <a:schemeClr val="dk1"/>
                </a:solidFill>
                <a:latin typeface="Times New Roman"/>
                <a:ea typeface="Times New Roman"/>
                <a:cs typeface="Times New Roman"/>
                <a:sym typeface="Times New Roman"/>
              </a:rPr>
              <a:t> </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1942" lvl="1" marL="914400" marR="0" rtl="0" algn="l">
              <a:lnSpc>
                <a:spcPct val="90000"/>
              </a:lnSpc>
              <a:spcBef>
                <a:spcPts val="0"/>
              </a:spcBef>
              <a:spcAft>
                <a:spcPts val="0"/>
              </a:spcAft>
              <a:buClr>
                <a:schemeClr val="dk1"/>
              </a:buClr>
              <a:buSzPts val="1800"/>
              <a:buFont typeface="Times New Roman"/>
              <a:buChar char="○"/>
            </a:pPr>
            <a:r>
              <a:rPr b="0" i="0" lang="en-IN" sz="1800" u="none" cap="none" strike="noStrike">
                <a:solidFill>
                  <a:schemeClr val="dk1"/>
                </a:solidFill>
                <a:latin typeface="Times New Roman"/>
                <a:ea typeface="Times New Roman"/>
                <a:cs typeface="Times New Roman"/>
                <a:sym typeface="Times New Roman"/>
              </a:rPr>
              <a:t>Supercomputer PARAM Himalaya (established under Phase-2 of the National Supercomputing Mission):</a:t>
            </a:r>
            <a:r>
              <a:rPr b="0" i="0" lang="en-IN" sz="1800" u="none" cap="none" strike="noStrike">
                <a:solidFill>
                  <a:schemeClr val="dk1"/>
                </a:solidFill>
                <a:highlight>
                  <a:srgbClr val="FFFFFF"/>
                </a:highlight>
                <a:latin typeface="Times New Roman"/>
                <a:ea typeface="Times New Roman"/>
                <a:cs typeface="Times New Roman"/>
                <a:sym typeface="Times New Roman"/>
              </a:rPr>
              <a:t> </a:t>
            </a:r>
            <a:r>
              <a:rPr b="0" i="0" lang="en-IN" sz="1800" u="none" cap="none" strike="noStrike">
                <a:solidFill>
                  <a:schemeClr val="dk1"/>
                </a:solidFill>
                <a:latin typeface="Times New Roman"/>
                <a:ea typeface="Times New Roman"/>
                <a:cs typeface="Times New Roman"/>
                <a:sym typeface="Times New Roman"/>
              </a:rPr>
              <a:t>it consists of 166 (CPU+GPU) compute nodes with a total peak computing capacity of 838 (CPU+GPU) TFLOPS, 1.0 PB Primary storage.</a:t>
            </a:r>
            <a:endParaRPr/>
          </a:p>
          <a:p>
            <a:pPr indent="0" lvl="1" marL="612458" marR="0" rtl="0" algn="l">
              <a:lnSpc>
                <a:spcPct val="90000"/>
              </a:lnSpc>
              <a:spcBef>
                <a:spcPts val="0"/>
              </a:spcBef>
              <a:spcAft>
                <a:spcPts val="0"/>
              </a:spcAft>
              <a:buClr>
                <a:schemeClr val="dk1"/>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a:p>
            <a:pPr indent="-294957" lvl="1" marL="914400" marR="0" rtl="0" algn="l">
              <a:lnSpc>
                <a:spcPct val="90000"/>
              </a:lnSpc>
              <a:spcBef>
                <a:spcPts val="0"/>
              </a:spcBef>
              <a:spcAft>
                <a:spcPts val="0"/>
              </a:spcAft>
              <a:buClr>
                <a:schemeClr val="dk1"/>
              </a:buClr>
              <a:buSzPts val="1629"/>
              <a:buFont typeface="Arial"/>
              <a:buChar char="○"/>
            </a:pPr>
            <a:r>
              <a:rPr b="0" i="0" lang="en-IN" sz="1800" u="none" cap="none" strike="noStrike">
                <a:solidFill>
                  <a:schemeClr val="dk1"/>
                </a:solidFill>
                <a:latin typeface="Times New Roman"/>
                <a:ea typeface="Times New Roman"/>
                <a:cs typeface="Times New Roman"/>
                <a:sym typeface="Times New Roman"/>
              </a:rPr>
              <a:t>High Performance Computing (HPC) Cluster facility: Cluster facility has 171 compute nodes with (Xeon Gold/Bronze processors) 64 to 128 Gb of RAM with 10G connectivity &amp; 8 to 24 threads on each node.</a:t>
            </a:r>
            <a:br>
              <a:rPr b="0" i="0" lang="en-IN" sz="1800" u="none" cap="none" strike="noStrike">
                <a:solidFill>
                  <a:schemeClr val="dk1"/>
                </a:solidFill>
                <a:latin typeface="Times New Roman"/>
                <a:ea typeface="Times New Roman"/>
                <a:cs typeface="Times New Roman"/>
                <a:sym typeface="Times New Roman"/>
              </a:rPr>
            </a:br>
            <a:br>
              <a:rPr b="0" i="0" lang="en-IN" sz="1800" u="none" cap="none" strike="noStrike">
                <a:solidFill>
                  <a:schemeClr val="dk1"/>
                </a:solidFill>
                <a:latin typeface="Times New Roman"/>
                <a:ea typeface="Times New Roman"/>
                <a:cs typeface="Times New Roman"/>
                <a:sym typeface="Times New Roman"/>
              </a:rPr>
            </a:br>
            <a:br>
              <a:rPr b="0" i="0" lang="en-IN" sz="1800" u="none" cap="none" strike="noStrike">
                <a:solidFill>
                  <a:schemeClr val="dk1"/>
                </a:solidFill>
                <a:latin typeface="Times New Roman"/>
                <a:ea typeface="Times New Roman"/>
                <a:cs typeface="Times New Roman"/>
                <a:sym typeface="Times New Roman"/>
              </a:rPr>
            </a:br>
            <a:br>
              <a:rPr b="0" i="0" lang="en-IN" sz="1800" u="none" cap="none" strike="noStrike">
                <a:solidFill>
                  <a:schemeClr val="dk1"/>
                </a:solidFill>
                <a:latin typeface="Times New Roman"/>
                <a:ea typeface="Times New Roman"/>
                <a:cs typeface="Times New Roman"/>
                <a:sym typeface="Times New Roman"/>
              </a:rPr>
            </a:b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90000"/>
              </a:lnSpc>
              <a:spcBef>
                <a:spcPts val="1200"/>
              </a:spcBef>
              <a:spcAft>
                <a:spcPts val="0"/>
              </a:spcAft>
              <a:buClr>
                <a:schemeClr val="dk1"/>
              </a:buClr>
              <a:buSzPts val="2000"/>
              <a:buFont typeface="Arial"/>
              <a:buNone/>
            </a:pPr>
            <a:r>
              <a:t/>
            </a:r>
            <a:endParaRPr sz="2000">
              <a:solidFill>
                <a:schemeClr val="dk1"/>
              </a:solidFill>
              <a:highlight>
                <a:srgbClr val="FFFFFF"/>
              </a:highlight>
              <a:latin typeface="Times New Roman"/>
              <a:ea typeface="Times New Roman"/>
              <a:cs typeface="Times New Roman"/>
              <a:sym typeface="Times New Roman"/>
            </a:endParaRPr>
          </a:p>
          <a:p>
            <a:pPr indent="0" lvl="0" marL="0" marR="0" rtl="0" algn="l">
              <a:lnSpc>
                <a:spcPct val="90000"/>
              </a:lnSpc>
              <a:spcBef>
                <a:spcPts val="1200"/>
              </a:spcBef>
              <a:spcAft>
                <a:spcPts val="0"/>
              </a:spcAft>
              <a:buClr>
                <a:schemeClr val="dk1"/>
              </a:buClr>
              <a:buSzPts val="1800"/>
              <a:buFont typeface="Arial"/>
              <a:buNone/>
            </a:pPr>
            <a:br>
              <a:rPr lang="en-IN" sz="1800">
                <a:solidFill>
                  <a:schemeClr val="dk1"/>
                </a:solidFill>
                <a:highlight>
                  <a:srgbClr val="FFFFFF"/>
                </a:highlight>
                <a:latin typeface="Times New Roman"/>
                <a:ea typeface="Times New Roman"/>
                <a:cs typeface="Times New Roman"/>
                <a:sym typeface="Times New Roman"/>
              </a:rPr>
            </a:br>
            <a:endParaRPr sz="1800">
              <a:solidFill>
                <a:schemeClr val="dk1"/>
              </a:solidFill>
              <a:highlight>
                <a:srgbClr val="FFFFFF"/>
              </a:highlight>
              <a:latin typeface="Times New Roman"/>
              <a:ea typeface="Times New Roman"/>
              <a:cs typeface="Times New Roman"/>
              <a:sym typeface="Times New Roman"/>
            </a:endParaRPr>
          </a:p>
          <a:p>
            <a:pPr indent="0" lvl="0" marL="0" marR="0" rtl="0" algn="l">
              <a:lnSpc>
                <a:spcPct val="90000"/>
              </a:lnSpc>
              <a:spcBef>
                <a:spcPts val="1200"/>
              </a:spcBef>
              <a:spcAft>
                <a:spcPts val="0"/>
              </a:spcAft>
              <a:buNone/>
            </a:pPr>
            <a:r>
              <a:t/>
            </a:r>
            <a:endParaRPr sz="1800">
              <a:solidFill>
                <a:schemeClr val="dk1"/>
              </a:solidFill>
              <a:latin typeface="Times New Roman"/>
              <a:ea typeface="Times New Roman"/>
              <a:cs typeface="Times New Roman"/>
              <a:sym typeface="Times New Roman"/>
            </a:endParaRPr>
          </a:p>
          <a:p>
            <a:pPr indent="-301942" lvl="0" marL="457200" marR="0" rtl="0" algn="l">
              <a:lnSpc>
                <a:spcPct val="90000"/>
              </a:lnSpc>
              <a:spcBef>
                <a:spcPts val="0"/>
              </a:spcBef>
              <a:spcAft>
                <a:spcPts val="0"/>
              </a:spcAft>
              <a:buClr>
                <a:schemeClr val="dk1"/>
              </a:buClr>
              <a:buSzPts val="1800"/>
              <a:buFont typeface="Arial"/>
              <a:buChar char="●"/>
            </a:pPr>
            <a:r>
              <a:rPr b="1" lang="en-IN" sz="1800">
                <a:solidFill>
                  <a:schemeClr val="dk1"/>
                </a:solidFill>
                <a:latin typeface="Times New Roman"/>
                <a:ea typeface="Times New Roman"/>
                <a:cs typeface="Times New Roman"/>
                <a:sym typeface="Times New Roman"/>
              </a:rPr>
              <a:t>Mechanical and Electrical workshop:</a:t>
            </a:r>
            <a:r>
              <a:rPr lang="en-IN" sz="1800">
                <a:solidFill>
                  <a:schemeClr val="dk1"/>
                </a:solidFill>
                <a:latin typeface="Times New Roman"/>
                <a:ea typeface="Times New Roman"/>
                <a:cs typeface="Times New Roman"/>
                <a:sym typeface="Times New Roman"/>
              </a:rPr>
              <a:t> facility of 700 m</a:t>
            </a:r>
            <a:r>
              <a:rPr baseline="30000" lang="en-IN" sz="1800">
                <a:solidFill>
                  <a:schemeClr val="dk1"/>
                </a:solidFill>
                <a:latin typeface="Times New Roman"/>
                <a:ea typeface="Times New Roman"/>
                <a:cs typeface="Times New Roman"/>
                <a:sym typeface="Times New Roman"/>
              </a:rPr>
              <a:t>2</a:t>
            </a:r>
            <a:r>
              <a:rPr lang="en-IN" sz="1800">
                <a:solidFill>
                  <a:schemeClr val="dk1"/>
                </a:solidFill>
                <a:latin typeface="Times New Roman"/>
                <a:ea typeface="Times New Roman"/>
                <a:cs typeface="Times New Roman"/>
                <a:sym typeface="Times New Roman"/>
              </a:rPr>
              <a:t> equipped with state-of-the-art rapid prototyping equipment (3D printers), CNC machine tools, conventional lathes and milling machines, and welding and fabrication equipment.</a:t>
            </a:r>
            <a:endParaRPr sz="1800">
              <a:solidFill>
                <a:schemeClr val="dk1"/>
              </a:solidFill>
              <a:latin typeface="Times New Roman"/>
              <a:ea typeface="Times New Roman"/>
              <a:cs typeface="Times New Roman"/>
              <a:sym typeface="Times New Roman"/>
            </a:endParaRPr>
          </a:p>
          <a:p>
            <a:pPr indent="-342900" lvl="0" marL="457200" rtl="0" algn="l">
              <a:lnSpc>
                <a:spcPct val="90000"/>
              </a:lnSpc>
              <a:spcBef>
                <a:spcPts val="1200"/>
              </a:spcBef>
              <a:spcAft>
                <a:spcPts val="0"/>
              </a:spcAft>
              <a:buClr>
                <a:schemeClr val="dk1"/>
              </a:buClr>
              <a:buSzPts val="1800"/>
              <a:buFont typeface="Times New Roman"/>
              <a:buChar char="●"/>
            </a:pPr>
            <a:r>
              <a:rPr b="1" lang="en-IN" sz="1800">
                <a:solidFill>
                  <a:schemeClr val="dk1"/>
                </a:solidFill>
                <a:latin typeface="Times New Roman"/>
                <a:ea typeface="Times New Roman"/>
                <a:cs typeface="Times New Roman"/>
                <a:sym typeface="Times New Roman"/>
              </a:rPr>
              <a:t>Centre for Artificial Intelligence and Robotics</a:t>
            </a:r>
            <a:r>
              <a:rPr lang="en-IN" sz="1800">
                <a:solidFill>
                  <a:schemeClr val="dk1"/>
                </a:solidFill>
                <a:latin typeface="Times New Roman"/>
                <a:ea typeface="Times New Roman"/>
                <a:cs typeface="Times New Roman"/>
                <a:sym typeface="Times New Roman"/>
              </a:rPr>
              <a:t> (CAIR): AI-based robotics lab, Medical/Healthcare robotics lab, Indoor Drone Testing facility, AI lab, Tinkering lab, and Underwater robotics lab.</a:t>
            </a:r>
            <a:endParaRPr sz="1800">
              <a:solidFill>
                <a:schemeClr val="dk1"/>
              </a:solidFill>
              <a:latin typeface="Times New Roman"/>
              <a:ea typeface="Times New Roman"/>
              <a:cs typeface="Times New Roman"/>
              <a:sym typeface="Times New Roman"/>
            </a:endParaRPr>
          </a:p>
        </p:txBody>
      </p:sp>
      <p:pic>
        <p:nvPicPr>
          <p:cNvPr id="196" name="Google Shape;196;p6"/>
          <p:cNvPicPr preferRelativeResize="0"/>
          <p:nvPr/>
        </p:nvPicPr>
        <p:blipFill rotWithShape="1">
          <a:blip r:embed="rId5">
            <a:alphaModFix/>
          </a:blip>
          <a:srcRect b="13762" l="0" r="0" t="0"/>
          <a:stretch/>
        </p:blipFill>
        <p:spPr>
          <a:xfrm>
            <a:off x="1777075" y="2872600"/>
            <a:ext cx="3937074" cy="2210999"/>
          </a:xfrm>
          <a:prstGeom prst="rect">
            <a:avLst/>
          </a:prstGeom>
          <a:noFill/>
          <a:ln cap="flat" cmpd="sng" w="9525">
            <a:solidFill>
              <a:schemeClr val="dk2"/>
            </a:solidFill>
            <a:prstDash val="solid"/>
            <a:round/>
            <a:headEnd len="sm" w="sm" type="none"/>
            <a:tailEnd len="sm" w="sm" type="none"/>
          </a:ln>
        </p:spPr>
      </p:pic>
      <p:pic>
        <p:nvPicPr>
          <p:cNvPr id="197" name="Google Shape;197;p6"/>
          <p:cNvPicPr preferRelativeResize="0"/>
          <p:nvPr/>
        </p:nvPicPr>
        <p:blipFill rotWithShape="1">
          <a:blip r:embed="rId6">
            <a:alphaModFix/>
          </a:blip>
          <a:srcRect b="0" l="0" r="0" t="0"/>
          <a:stretch/>
        </p:blipFill>
        <p:spPr>
          <a:xfrm>
            <a:off x="6369350" y="2872600"/>
            <a:ext cx="3795576" cy="2211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7"/>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204" name="Google Shape;204;p7"/>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205" name="Google Shape;205;p7"/>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Research Interests (Physics, Hardware &amp; Software) </a:t>
            </a:r>
            <a:endParaRPr/>
          </a:p>
        </p:txBody>
      </p:sp>
      <p:sp>
        <p:nvSpPr>
          <p:cNvPr id="206" name="Google Shape;206;p7"/>
          <p:cNvSpPr txBox="1"/>
          <p:nvPr/>
        </p:nvSpPr>
        <p:spPr>
          <a:xfrm>
            <a:off x="231647" y="725302"/>
            <a:ext cx="11494800" cy="5935800"/>
          </a:xfrm>
          <a:prstGeom prst="rect">
            <a:avLst/>
          </a:prstGeom>
          <a:noFill/>
          <a:ln>
            <a:noFill/>
          </a:ln>
        </p:spPr>
        <p:txBody>
          <a:bodyPr anchorCtr="0" anchor="t" bIns="91425" lIns="91425" spcFirstLastPara="1" rIns="91425" wrap="square" tIns="91425">
            <a:noAutofit/>
          </a:bodyPr>
          <a:lstStyle/>
          <a:p>
            <a:pPr indent="0" lvl="0" marL="152400" marR="0" rtl="0" algn="l">
              <a:lnSpc>
                <a:spcPct val="90000"/>
              </a:lnSpc>
              <a:spcBef>
                <a:spcPts val="0"/>
              </a:spcBef>
              <a:spcAft>
                <a:spcPts val="0"/>
              </a:spcAft>
              <a:buClr>
                <a:schemeClr val="dk1"/>
              </a:buClr>
              <a:buSzPts val="2160"/>
              <a:buFont typeface="Arial"/>
              <a:buNone/>
            </a:pPr>
            <a:r>
              <a:rPr b="1" lang="en-IN" sz="1800">
                <a:solidFill>
                  <a:schemeClr val="dk1"/>
                </a:solidFill>
                <a:latin typeface="Times New Roman"/>
                <a:ea typeface="Times New Roman"/>
                <a:cs typeface="Times New Roman"/>
                <a:sym typeface="Times New Roman"/>
              </a:rPr>
              <a:t>Physics interest:</a:t>
            </a:r>
            <a:endParaRPr/>
          </a:p>
          <a:p>
            <a:pPr indent="-304800" lvl="1" marL="914400" marR="0" rtl="0" algn="l">
              <a:lnSpc>
                <a:spcPct val="90000"/>
              </a:lnSpc>
              <a:spcBef>
                <a:spcPts val="600"/>
              </a:spcBef>
              <a:spcAft>
                <a:spcPts val="0"/>
              </a:spcAft>
              <a:buClr>
                <a:schemeClr val="dk1"/>
              </a:buClr>
              <a:buSzPts val="1200"/>
              <a:buFont typeface="Times New Roman"/>
              <a:buChar char="○"/>
            </a:pPr>
            <a:r>
              <a:rPr b="0" i="0" lang="en-IN" sz="1800" u="none" cap="none" strike="noStrike">
                <a:solidFill>
                  <a:schemeClr val="dk1"/>
                </a:solidFill>
                <a:latin typeface="Times New Roman"/>
                <a:ea typeface="Times New Roman"/>
                <a:cs typeface="Times New Roman"/>
                <a:sym typeface="Times New Roman"/>
              </a:rPr>
              <a:t>Physics data analyses</a:t>
            </a:r>
            <a:endParaRPr/>
          </a:p>
          <a:p>
            <a:pPr indent="-304800" lvl="2" marL="1371600" marR="0" rtl="0" algn="l">
              <a:lnSpc>
                <a:spcPct val="90000"/>
              </a:lnSpc>
              <a:spcBef>
                <a:spcPts val="600"/>
              </a:spcBef>
              <a:spcAft>
                <a:spcPts val="0"/>
              </a:spcAft>
              <a:buClr>
                <a:schemeClr val="dk1"/>
              </a:buClr>
              <a:buSzPts val="1200"/>
              <a:buFont typeface="Times New Roman"/>
              <a:buChar char="■"/>
            </a:pPr>
            <a:r>
              <a:rPr b="0" i="0" lang="en-IN" sz="1800" u="none" cap="none" strike="noStrike">
                <a:solidFill>
                  <a:schemeClr val="dk1"/>
                </a:solidFill>
                <a:latin typeface="Times New Roman"/>
                <a:ea typeface="Times New Roman"/>
                <a:cs typeface="Times New Roman"/>
                <a:sym typeface="Times New Roman"/>
              </a:rPr>
              <a:t>Light &amp; Heavy </a:t>
            </a:r>
            <a:r>
              <a:rPr lang="en-IN" sz="1800">
                <a:solidFill>
                  <a:schemeClr val="dk1"/>
                </a:solidFill>
                <a:latin typeface="Times New Roman"/>
                <a:ea typeface="Times New Roman"/>
                <a:cs typeface="Times New Roman"/>
                <a:sym typeface="Times New Roman"/>
              </a:rPr>
              <a:t>f</a:t>
            </a:r>
            <a:r>
              <a:rPr b="0" i="0" lang="en-IN" sz="1800" u="none" cap="none" strike="noStrike">
                <a:solidFill>
                  <a:schemeClr val="dk1"/>
                </a:solidFill>
                <a:latin typeface="Times New Roman"/>
                <a:ea typeface="Times New Roman"/>
                <a:cs typeface="Times New Roman"/>
                <a:sym typeface="Times New Roman"/>
              </a:rPr>
              <a:t>lavour </a:t>
            </a:r>
            <a:r>
              <a:rPr lang="en-IN" sz="1800">
                <a:solidFill>
                  <a:schemeClr val="dk1"/>
                </a:solidFill>
                <a:latin typeface="Times New Roman"/>
                <a:ea typeface="Times New Roman"/>
                <a:cs typeface="Times New Roman"/>
                <a:sym typeface="Times New Roman"/>
              </a:rPr>
              <a:t>s</a:t>
            </a:r>
            <a:r>
              <a:rPr b="0" i="0" lang="en-IN" sz="1800" u="none" cap="none" strike="noStrike">
                <a:solidFill>
                  <a:schemeClr val="dk1"/>
                </a:solidFill>
                <a:latin typeface="Times New Roman"/>
                <a:ea typeface="Times New Roman"/>
                <a:cs typeface="Times New Roman"/>
                <a:sym typeface="Times New Roman"/>
              </a:rPr>
              <a:t>tud</a:t>
            </a:r>
            <a:r>
              <a:rPr lang="en-IN" sz="1800">
                <a:solidFill>
                  <a:schemeClr val="dk1"/>
                </a:solidFill>
                <a:latin typeface="Times New Roman"/>
                <a:ea typeface="Times New Roman"/>
                <a:cs typeface="Times New Roman"/>
                <a:sym typeface="Times New Roman"/>
              </a:rPr>
              <a:t>ies</a:t>
            </a:r>
            <a:endParaRPr/>
          </a:p>
          <a:p>
            <a:pPr indent="-304800" lvl="2" marL="1371600" marR="0" rtl="0" algn="l">
              <a:lnSpc>
                <a:spcPct val="90000"/>
              </a:lnSpc>
              <a:spcBef>
                <a:spcPts val="400"/>
              </a:spcBef>
              <a:spcAft>
                <a:spcPts val="0"/>
              </a:spcAft>
              <a:buClr>
                <a:schemeClr val="dk1"/>
              </a:buClr>
              <a:buSzPts val="1200"/>
              <a:buFont typeface="Times New Roman"/>
              <a:buChar char="■"/>
            </a:pPr>
            <a:r>
              <a:rPr b="0" i="0" lang="en-IN" sz="1800" u="none" cap="none" strike="noStrike">
                <a:solidFill>
                  <a:schemeClr val="dk1"/>
                </a:solidFill>
                <a:latin typeface="Times New Roman"/>
                <a:ea typeface="Times New Roman"/>
                <a:cs typeface="Times New Roman"/>
                <a:sym typeface="Times New Roman"/>
              </a:rPr>
              <a:t>Jets</a:t>
            </a:r>
            <a:r>
              <a:rPr lang="en-IN" sz="1800">
                <a:solidFill>
                  <a:schemeClr val="dk1"/>
                </a:solidFill>
                <a:latin typeface="Times New Roman"/>
                <a:ea typeface="Times New Roman"/>
                <a:cs typeface="Times New Roman"/>
                <a:sym typeface="Times New Roman"/>
              </a:rPr>
              <a:t> </a:t>
            </a:r>
            <a:r>
              <a:rPr b="0" i="0" lang="en-IN" sz="1800" u="none" cap="none" strike="noStrike">
                <a:solidFill>
                  <a:schemeClr val="dk1"/>
                </a:solidFill>
                <a:latin typeface="Times New Roman"/>
                <a:ea typeface="Times New Roman"/>
                <a:cs typeface="Times New Roman"/>
                <a:sym typeface="Times New Roman"/>
              </a:rPr>
              <a:t>and its substructure </a:t>
            </a:r>
            <a:r>
              <a:rPr lang="en-IN" sz="1800">
                <a:solidFill>
                  <a:schemeClr val="dk1"/>
                </a:solidFill>
                <a:latin typeface="Times New Roman"/>
                <a:ea typeface="Times New Roman"/>
                <a:cs typeface="Times New Roman"/>
                <a:sym typeface="Times New Roman"/>
              </a:rPr>
              <a:t>measurement</a:t>
            </a:r>
            <a:endParaRPr sz="1800">
              <a:solidFill>
                <a:schemeClr val="dk1"/>
              </a:solidFill>
              <a:latin typeface="Times New Roman"/>
              <a:ea typeface="Times New Roman"/>
              <a:cs typeface="Times New Roman"/>
              <a:sym typeface="Times New Roman"/>
            </a:endParaRPr>
          </a:p>
          <a:p>
            <a:pPr indent="0" lvl="0" marL="1371600" marR="0" rtl="0" algn="l">
              <a:lnSpc>
                <a:spcPct val="90000"/>
              </a:lnSpc>
              <a:spcBef>
                <a:spcPts val="40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600"/>
              </a:spcBef>
              <a:spcAft>
                <a:spcPts val="0"/>
              </a:spcAft>
              <a:buClr>
                <a:schemeClr val="dk1"/>
              </a:buClr>
              <a:buSzPts val="2160"/>
              <a:buFont typeface="Arial"/>
              <a:buNone/>
            </a:pPr>
            <a:r>
              <a:rPr b="1" lang="en-IN" sz="1800">
                <a:solidFill>
                  <a:schemeClr val="dk1"/>
                </a:solidFill>
                <a:latin typeface="Times New Roman"/>
                <a:ea typeface="Times New Roman"/>
                <a:cs typeface="Times New Roman"/>
                <a:sym typeface="Times New Roman"/>
              </a:rPr>
              <a:t>   Detector development:</a:t>
            </a:r>
            <a:endParaRPr/>
          </a:p>
          <a:p>
            <a:pPr indent="-342899" lvl="0" marL="990000" marR="0" rtl="0" algn="l">
              <a:lnSpc>
                <a:spcPct val="90000"/>
              </a:lnSpc>
              <a:spcBef>
                <a:spcPts val="600"/>
              </a:spcBef>
              <a:spcAft>
                <a:spcPts val="0"/>
              </a:spcAft>
              <a:buClr>
                <a:schemeClr val="dk1"/>
              </a:buClr>
              <a:buSzPts val="1800"/>
              <a:buFont typeface="Times New Roman"/>
              <a:buChar char="○"/>
            </a:pPr>
            <a:r>
              <a:rPr b="0" i="0" lang="en-IN" sz="1800" u="none" cap="none" strike="noStrike">
                <a:solidFill>
                  <a:schemeClr val="dk1"/>
                </a:solidFill>
                <a:latin typeface="Times New Roman"/>
                <a:ea typeface="Times New Roman"/>
                <a:cs typeface="Times New Roman"/>
                <a:sym typeface="Times New Roman"/>
              </a:rPr>
              <a:t>We will align with different India-EIC groups and explore the possibilities of contributing to hardware activities in the future. </a:t>
            </a:r>
            <a:endParaRPr sz="1800">
              <a:solidFill>
                <a:schemeClr val="dk1"/>
              </a:solidFill>
              <a:latin typeface="Times New Roman"/>
              <a:ea typeface="Times New Roman"/>
              <a:cs typeface="Times New Roman"/>
              <a:sym typeface="Times New Roman"/>
            </a:endParaRPr>
          </a:p>
          <a:p>
            <a:pPr indent="-342899" lvl="0" marL="990000" marR="0" rtl="0" algn="l">
              <a:lnSpc>
                <a:spcPct val="90000"/>
              </a:lnSpc>
              <a:spcBef>
                <a:spcPts val="0"/>
              </a:spcBef>
              <a:spcAft>
                <a:spcPts val="0"/>
              </a:spcAft>
              <a:buClr>
                <a:schemeClr val="dk1"/>
              </a:buClr>
              <a:buSzPts val="1800"/>
              <a:buFont typeface="Times New Roman"/>
              <a:buChar char="○"/>
            </a:pPr>
            <a:r>
              <a:rPr b="0" i="0" lang="en-IN" sz="1800" u="none" cap="none" strike="noStrike">
                <a:solidFill>
                  <a:schemeClr val="dk1"/>
                </a:solidFill>
                <a:latin typeface="Times New Roman"/>
                <a:ea typeface="Times New Roman"/>
                <a:cs typeface="Times New Roman"/>
                <a:sym typeface="Times New Roman"/>
              </a:rPr>
              <a:t>We are keen to explore opportunities in the planned</a:t>
            </a:r>
            <a:r>
              <a:rPr lang="en-IN" sz="1800">
                <a:solidFill>
                  <a:schemeClr val="dk1"/>
                </a:solidFill>
                <a:latin typeface="Times New Roman"/>
                <a:ea typeface="Times New Roman"/>
                <a:cs typeface="Times New Roman"/>
                <a:sym typeface="Times New Roman"/>
              </a:rPr>
              <a:t> </a:t>
            </a:r>
            <a:r>
              <a:rPr b="0" i="0" lang="en-IN" sz="1800" u="none" cap="none" strike="noStrike">
                <a:solidFill>
                  <a:schemeClr val="dk1"/>
                </a:solidFill>
                <a:latin typeface="Times New Roman"/>
                <a:ea typeface="Times New Roman"/>
                <a:cs typeface="Times New Roman"/>
                <a:sym typeface="Times New Roman"/>
              </a:rPr>
              <a:t>EIC </a:t>
            </a:r>
            <a:r>
              <a:rPr lang="en-IN" sz="1800">
                <a:solidFill>
                  <a:schemeClr val="dk1"/>
                </a:solidFill>
                <a:latin typeface="Times New Roman"/>
                <a:ea typeface="Times New Roman"/>
                <a:cs typeface="Times New Roman"/>
                <a:sym typeface="Times New Roman"/>
              </a:rPr>
              <a:t>detector R&amp;D and </a:t>
            </a:r>
            <a:r>
              <a:rPr lang="en-IN" sz="1800">
                <a:solidFill>
                  <a:schemeClr val="dk1"/>
                </a:solidFill>
                <a:latin typeface="Times New Roman"/>
                <a:ea typeface="Times New Roman"/>
                <a:cs typeface="Times New Roman"/>
                <a:sym typeface="Times New Roman"/>
              </a:rPr>
              <a:t>commissioning</a:t>
            </a:r>
            <a:endParaRPr sz="1800">
              <a:solidFill>
                <a:schemeClr val="dk1"/>
              </a:solidFill>
              <a:latin typeface="Times New Roman"/>
              <a:ea typeface="Times New Roman"/>
              <a:cs typeface="Times New Roman"/>
              <a:sym typeface="Times New Roman"/>
            </a:endParaRPr>
          </a:p>
          <a:p>
            <a:pPr indent="-342899" lvl="0" marL="990000" marR="0" rtl="0" algn="l">
              <a:lnSpc>
                <a:spcPct val="90000"/>
              </a:lnSpc>
              <a:spcBef>
                <a:spcPts val="0"/>
              </a:spcBef>
              <a:spcAft>
                <a:spcPts val="0"/>
              </a:spcAft>
              <a:buClr>
                <a:schemeClr val="dk1"/>
              </a:buClr>
              <a:buSzPts val="1800"/>
              <a:buFont typeface="Times New Roman"/>
              <a:buChar char="○"/>
            </a:pPr>
            <a:r>
              <a:rPr b="1" lang="en-IN" sz="1800">
                <a:solidFill>
                  <a:srgbClr val="FF0000"/>
                </a:solidFill>
                <a:latin typeface="Times New Roman"/>
                <a:ea typeface="Times New Roman"/>
                <a:cs typeface="Times New Roman"/>
                <a:sym typeface="Times New Roman"/>
              </a:rPr>
              <a:t>W</a:t>
            </a:r>
            <a:r>
              <a:rPr b="1" i="0" lang="en-IN" sz="1800" u="none" cap="none" strike="noStrike">
                <a:solidFill>
                  <a:srgbClr val="FF0000"/>
                </a:solidFill>
                <a:latin typeface="Times New Roman"/>
                <a:ea typeface="Times New Roman"/>
                <a:cs typeface="Times New Roman"/>
                <a:sym typeface="Times New Roman"/>
              </a:rPr>
              <a:t>e are </a:t>
            </a:r>
            <a:r>
              <a:rPr b="1" lang="en-IN" sz="1800">
                <a:solidFill>
                  <a:srgbClr val="FF0000"/>
                </a:solidFill>
                <a:latin typeface="Times New Roman"/>
                <a:ea typeface="Times New Roman"/>
                <a:cs typeface="Times New Roman"/>
                <a:sym typeface="Times New Roman"/>
              </a:rPr>
              <a:t>particularly</a:t>
            </a:r>
            <a:r>
              <a:rPr b="1" i="0" lang="en-IN" sz="1800" u="none" cap="none" strike="noStrike">
                <a:solidFill>
                  <a:srgbClr val="FF0000"/>
                </a:solidFill>
                <a:latin typeface="Times New Roman"/>
                <a:ea typeface="Times New Roman"/>
                <a:cs typeface="Times New Roman"/>
                <a:sym typeface="Times New Roman"/>
              </a:rPr>
              <a:t> interested to work on </a:t>
            </a:r>
            <a:r>
              <a:rPr b="1" lang="en-IN" sz="1800">
                <a:solidFill>
                  <a:srgbClr val="FF0000"/>
                </a:solidFill>
                <a:latin typeface="Times New Roman"/>
                <a:ea typeface="Times New Roman"/>
                <a:cs typeface="Times New Roman"/>
                <a:sym typeface="Times New Roman"/>
              </a:rPr>
              <a:t>following</a:t>
            </a:r>
            <a:r>
              <a:rPr b="1" i="0" lang="en-IN" sz="1800" u="none" cap="none" strike="noStrike">
                <a:solidFill>
                  <a:srgbClr val="FF0000"/>
                </a:solidFill>
                <a:latin typeface="Times New Roman"/>
                <a:ea typeface="Times New Roman"/>
                <a:cs typeface="Times New Roman"/>
                <a:sym typeface="Times New Roman"/>
              </a:rPr>
              <a:t> areas (details </a:t>
            </a:r>
            <a:r>
              <a:rPr b="1" lang="en-IN" sz="1800">
                <a:solidFill>
                  <a:srgbClr val="FF0000"/>
                </a:solidFill>
                <a:latin typeface="Times New Roman"/>
                <a:ea typeface="Times New Roman"/>
                <a:cs typeface="Times New Roman"/>
                <a:sym typeface="Times New Roman"/>
              </a:rPr>
              <a:t>on next slide</a:t>
            </a:r>
            <a:r>
              <a:rPr b="1" i="0" lang="en-IN" sz="1800" u="none" cap="none" strike="noStrike">
                <a:solidFill>
                  <a:srgbClr val="FF0000"/>
                </a:solidFill>
                <a:latin typeface="Times New Roman"/>
                <a:ea typeface="Times New Roman"/>
                <a:cs typeface="Times New Roman"/>
                <a:sym typeface="Times New Roman"/>
              </a:rPr>
              <a:t>): </a:t>
            </a:r>
            <a:endParaRPr b="1" i="0" sz="1800" u="none" cap="none" strike="noStrike">
              <a:solidFill>
                <a:srgbClr val="FF0000"/>
              </a:solidFill>
              <a:latin typeface="Times New Roman"/>
              <a:ea typeface="Times New Roman"/>
              <a:cs typeface="Times New Roman"/>
              <a:sym typeface="Times New Roman"/>
            </a:endParaRPr>
          </a:p>
          <a:p>
            <a:pPr indent="-342900" lvl="7" marL="1394999" marR="0" rtl="0" algn="l">
              <a:lnSpc>
                <a:spcPct val="90000"/>
              </a:lnSpc>
              <a:spcBef>
                <a:spcPts val="600"/>
              </a:spcBef>
              <a:spcAft>
                <a:spcPts val="0"/>
              </a:spcAft>
              <a:buClr>
                <a:schemeClr val="dk1"/>
              </a:buClr>
              <a:buSzPts val="1800"/>
              <a:buFont typeface="Noto Sans Symbols"/>
              <a:buChar char="■"/>
            </a:pPr>
            <a:r>
              <a:rPr b="0" i="0" lang="en-IN" sz="1800" u="none" cap="none" strike="noStrike">
                <a:solidFill>
                  <a:schemeClr val="dk1"/>
                </a:solidFill>
                <a:latin typeface="Times New Roman"/>
                <a:ea typeface="Times New Roman"/>
                <a:cs typeface="Times New Roman"/>
                <a:sym typeface="Times New Roman"/>
              </a:rPr>
              <a:t>AC-LGAD based tracking and PID </a:t>
            </a:r>
            <a:endParaRPr/>
          </a:p>
          <a:p>
            <a:pPr indent="-342900" lvl="7" marL="1394999" marR="0" rtl="0" algn="l">
              <a:lnSpc>
                <a:spcPct val="90000"/>
              </a:lnSpc>
              <a:spcBef>
                <a:spcPts val="600"/>
              </a:spcBef>
              <a:spcAft>
                <a:spcPts val="0"/>
              </a:spcAft>
              <a:buClr>
                <a:schemeClr val="dk1"/>
              </a:buClr>
              <a:buSzPts val="1800"/>
              <a:buFont typeface="Noto Sans Symbols"/>
              <a:buChar char="■"/>
            </a:pPr>
            <a:r>
              <a:rPr b="0" i="0" lang="en-IN" sz="1800" u="none" cap="none" strike="noStrike">
                <a:solidFill>
                  <a:schemeClr val="dk1"/>
                </a:solidFill>
                <a:latin typeface="Times New Roman"/>
                <a:ea typeface="Times New Roman"/>
                <a:cs typeface="Times New Roman"/>
                <a:sym typeface="Times New Roman"/>
              </a:rPr>
              <a:t>MPGD based tracking</a:t>
            </a:r>
            <a:br>
              <a:rPr b="0" i="0" lang="en-IN" sz="1800" u="none" cap="none" strike="noStrike">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0" lvl="0" marL="0" rtl="0" algn="l">
              <a:lnSpc>
                <a:spcPct val="90000"/>
              </a:lnSpc>
              <a:spcBef>
                <a:spcPts val="600"/>
              </a:spcBef>
              <a:spcAft>
                <a:spcPts val="0"/>
              </a:spcAft>
              <a:buNone/>
            </a:pPr>
            <a:r>
              <a:rPr b="1" lang="en-IN" sz="1800">
                <a:solidFill>
                  <a:schemeClr val="dk1"/>
                </a:solidFill>
                <a:latin typeface="Times New Roman"/>
                <a:ea typeface="Times New Roman"/>
                <a:cs typeface="Times New Roman"/>
                <a:sym typeface="Times New Roman"/>
              </a:rPr>
              <a:t>   </a:t>
            </a:r>
            <a:r>
              <a:rPr b="1" lang="en-IN" sz="1800">
                <a:solidFill>
                  <a:schemeClr val="dk1"/>
                </a:solidFill>
                <a:latin typeface="Times New Roman"/>
                <a:ea typeface="Times New Roman"/>
                <a:cs typeface="Times New Roman"/>
                <a:sym typeface="Times New Roman"/>
              </a:rPr>
              <a:t>Software development and Data reconstruction: </a:t>
            </a:r>
            <a:endParaRPr b="1" sz="1800">
              <a:solidFill>
                <a:schemeClr val="dk1"/>
              </a:solidFill>
              <a:latin typeface="Times New Roman"/>
              <a:ea typeface="Times New Roman"/>
              <a:cs typeface="Times New Roman"/>
              <a:sym typeface="Times New Roman"/>
            </a:endParaRPr>
          </a:p>
          <a:p>
            <a:pPr indent="-304800" lvl="1" marL="914400" rtl="0" algn="l">
              <a:lnSpc>
                <a:spcPct val="90000"/>
              </a:lnSpc>
              <a:spcBef>
                <a:spcPts val="600"/>
              </a:spcBef>
              <a:spcAft>
                <a:spcPts val="0"/>
              </a:spcAft>
              <a:buClr>
                <a:schemeClr val="dk1"/>
              </a:buClr>
              <a:buSzPts val="1200"/>
              <a:buFont typeface="Times New Roman"/>
              <a:buChar char="○"/>
            </a:pPr>
            <a:r>
              <a:rPr lang="en-IN" sz="1800">
                <a:solidFill>
                  <a:schemeClr val="dk1"/>
                </a:solidFill>
                <a:latin typeface="Times New Roman"/>
                <a:ea typeface="Times New Roman"/>
                <a:cs typeface="Times New Roman"/>
                <a:sym typeface="Times New Roman"/>
              </a:rPr>
              <a:t>Participate in the software development and reconstruction of data (both of us been working since 2020)</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26efee8e8e6_0_0"/>
          <p:cNvSpPr/>
          <p:nvPr/>
        </p:nvSpPr>
        <p:spPr>
          <a:xfrm>
            <a:off x="924753" y="6661220"/>
            <a:ext cx="10419300"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213" name="Google Shape;213;g26efee8e8e6_0_0"/>
          <p:cNvSpPr txBox="1"/>
          <p:nvPr/>
        </p:nvSpPr>
        <p:spPr>
          <a:xfrm>
            <a:off x="1" y="6639673"/>
            <a:ext cx="12192000" cy="233100"/>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214" name="Google Shape;214;g26efee8e8e6_0_0"/>
          <p:cNvSpPr txBox="1"/>
          <p:nvPr/>
        </p:nvSpPr>
        <p:spPr>
          <a:xfrm>
            <a:off x="328431" y="129047"/>
            <a:ext cx="11531700" cy="574800"/>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Research Interests (</a:t>
            </a:r>
            <a:r>
              <a:rPr b="1" lang="en-IN" sz="3483">
                <a:solidFill>
                  <a:srgbClr val="800000"/>
                </a:solidFill>
                <a:latin typeface="Times"/>
                <a:ea typeface="Times"/>
                <a:cs typeface="Times"/>
                <a:sym typeface="Times"/>
              </a:rPr>
              <a:t>AC-LGAD </a:t>
            </a:r>
            <a:r>
              <a:rPr b="1" lang="en-IN" sz="3483">
                <a:solidFill>
                  <a:srgbClr val="800000"/>
                </a:solidFill>
                <a:latin typeface="Times"/>
                <a:ea typeface="Times"/>
                <a:cs typeface="Times"/>
                <a:sym typeface="Times"/>
              </a:rPr>
              <a:t>&amp; </a:t>
            </a:r>
            <a:r>
              <a:rPr b="1" lang="en-IN" sz="3483">
                <a:solidFill>
                  <a:srgbClr val="800000"/>
                </a:solidFill>
                <a:latin typeface="Times"/>
                <a:ea typeface="Times"/>
                <a:cs typeface="Times"/>
                <a:sym typeface="Times"/>
              </a:rPr>
              <a:t>MPGD</a:t>
            </a:r>
            <a:r>
              <a:rPr b="1" lang="en-IN" sz="3483">
                <a:solidFill>
                  <a:srgbClr val="800000"/>
                </a:solidFill>
                <a:latin typeface="Times"/>
                <a:ea typeface="Times"/>
                <a:cs typeface="Times"/>
                <a:sym typeface="Times"/>
              </a:rPr>
              <a:t>) </a:t>
            </a:r>
            <a:endParaRPr/>
          </a:p>
        </p:txBody>
      </p:sp>
      <p:sp>
        <p:nvSpPr>
          <p:cNvPr id="215" name="Google Shape;215;g26efee8e8e6_0_0"/>
          <p:cNvSpPr txBox="1"/>
          <p:nvPr/>
        </p:nvSpPr>
        <p:spPr>
          <a:xfrm>
            <a:off x="231647" y="725302"/>
            <a:ext cx="11494800" cy="5935800"/>
          </a:xfrm>
          <a:prstGeom prst="rect">
            <a:avLst/>
          </a:prstGeom>
          <a:noFill/>
          <a:ln>
            <a:noFill/>
          </a:ln>
        </p:spPr>
        <p:txBody>
          <a:bodyPr anchorCtr="0" anchor="t" bIns="91425" lIns="91425" spcFirstLastPara="1" rIns="91425" wrap="square" tIns="91425">
            <a:noAutofit/>
          </a:bodyPr>
          <a:lstStyle/>
          <a:p>
            <a:pPr indent="0" lvl="0" marL="152400" marR="0" rtl="0" algn="l">
              <a:lnSpc>
                <a:spcPct val="90000"/>
              </a:lnSpc>
              <a:spcBef>
                <a:spcPts val="0"/>
              </a:spcBef>
              <a:spcAft>
                <a:spcPts val="0"/>
              </a:spcAft>
              <a:buClr>
                <a:schemeClr val="dk1"/>
              </a:buClr>
              <a:buSzPts val="2160"/>
              <a:buFont typeface="Arial"/>
              <a:buNone/>
            </a:pPr>
            <a:r>
              <a:rPr b="1" lang="en-IN" sz="1800">
                <a:solidFill>
                  <a:schemeClr val="dk1"/>
                </a:solidFill>
                <a:latin typeface="Times New Roman"/>
                <a:ea typeface="Times New Roman"/>
                <a:cs typeface="Times New Roman"/>
                <a:sym typeface="Times New Roman"/>
              </a:rPr>
              <a:t>AC-LGAD TOF</a:t>
            </a:r>
            <a:r>
              <a:rPr b="1" lang="en-IN" sz="1800">
                <a:solidFill>
                  <a:schemeClr val="dk1"/>
                </a:solidFill>
                <a:latin typeface="Times New Roman"/>
                <a:ea typeface="Times New Roman"/>
                <a:cs typeface="Times New Roman"/>
                <a:sym typeface="Times New Roman"/>
              </a:rPr>
              <a:t>:</a:t>
            </a:r>
            <a:endParaRPr/>
          </a:p>
          <a:p>
            <a:pPr indent="-304800" lvl="1" marL="914400" marR="0" rtl="0" algn="l">
              <a:lnSpc>
                <a:spcPct val="90000"/>
              </a:lnSpc>
              <a:spcBef>
                <a:spcPts val="600"/>
              </a:spcBef>
              <a:spcAft>
                <a:spcPts val="0"/>
              </a:spcAft>
              <a:buClr>
                <a:schemeClr val="dk1"/>
              </a:buClr>
              <a:buSzPts val="1200"/>
              <a:buFont typeface="Times New Roman"/>
              <a:buChar char="○"/>
            </a:pPr>
            <a:r>
              <a:rPr lang="en-IN" sz="1800">
                <a:solidFill>
                  <a:schemeClr val="dk1"/>
                </a:solidFill>
                <a:latin typeface="Times New Roman"/>
                <a:ea typeface="Times New Roman"/>
                <a:cs typeface="Times New Roman"/>
                <a:sym typeface="Times New Roman"/>
              </a:rPr>
              <a:t>Contacted AC-LGAD TOF convener Zhangbu Xu and expressed our interests in a meeting on 27 March 2024</a:t>
            </a:r>
            <a:endParaRPr sz="1800">
              <a:solidFill>
                <a:schemeClr val="dk1"/>
              </a:solidFill>
              <a:latin typeface="Times New Roman"/>
              <a:ea typeface="Times New Roman"/>
              <a:cs typeface="Times New Roman"/>
              <a:sym typeface="Times New Roman"/>
            </a:endParaRPr>
          </a:p>
          <a:p>
            <a:pPr indent="-304800" lvl="1" marL="914400" marR="0" rtl="0" algn="l">
              <a:lnSpc>
                <a:spcPct val="90000"/>
              </a:lnSpc>
              <a:spcBef>
                <a:spcPts val="600"/>
              </a:spcBef>
              <a:spcAft>
                <a:spcPts val="0"/>
              </a:spcAft>
              <a:buClr>
                <a:schemeClr val="dk1"/>
              </a:buClr>
              <a:buSzPts val="1200"/>
              <a:buFont typeface="Times New Roman"/>
              <a:buChar char="○"/>
            </a:pPr>
            <a:r>
              <a:rPr lang="en-IN" sz="1800">
                <a:solidFill>
                  <a:schemeClr val="dk1"/>
                </a:solidFill>
                <a:latin typeface="Times New Roman"/>
                <a:ea typeface="Times New Roman"/>
                <a:cs typeface="Times New Roman"/>
                <a:sym typeface="Times New Roman"/>
              </a:rPr>
              <a:t>Plan to contribute in module assembly, testing, characterization </a:t>
            </a:r>
            <a:endParaRPr sz="1800">
              <a:solidFill>
                <a:schemeClr val="dk1"/>
              </a:solidFill>
              <a:latin typeface="Times New Roman"/>
              <a:ea typeface="Times New Roman"/>
              <a:cs typeface="Times New Roman"/>
              <a:sym typeface="Times New Roman"/>
            </a:endParaRPr>
          </a:p>
          <a:p>
            <a:pPr indent="-304800" lvl="1" marL="914400" marR="0" rtl="0" algn="l">
              <a:lnSpc>
                <a:spcPct val="90000"/>
              </a:lnSpc>
              <a:spcBef>
                <a:spcPts val="600"/>
              </a:spcBef>
              <a:spcAft>
                <a:spcPts val="0"/>
              </a:spcAft>
              <a:buClr>
                <a:schemeClr val="dk1"/>
              </a:buClr>
              <a:buSzPts val="1200"/>
              <a:buFont typeface="Times New Roman"/>
              <a:buChar char="○"/>
            </a:pPr>
            <a:r>
              <a:rPr lang="en-IN" sz="1800">
                <a:solidFill>
                  <a:schemeClr val="dk1"/>
                </a:solidFill>
                <a:latin typeface="Times New Roman"/>
                <a:ea typeface="Times New Roman"/>
                <a:cs typeface="Times New Roman"/>
                <a:sym typeface="Times New Roman"/>
              </a:rPr>
              <a:t>Followed up with Mathieu Benoit and discussed the technical details of module assembly tasks </a:t>
            </a:r>
            <a:endParaRPr sz="1800">
              <a:solidFill>
                <a:schemeClr val="dk1"/>
              </a:solidFill>
              <a:latin typeface="Times New Roman"/>
              <a:ea typeface="Times New Roman"/>
              <a:cs typeface="Times New Roman"/>
              <a:sym typeface="Times New Roman"/>
            </a:endParaRPr>
          </a:p>
          <a:p>
            <a:pPr indent="-304800" lvl="1" marL="914400" marR="0" rtl="0" algn="l">
              <a:lnSpc>
                <a:spcPct val="90000"/>
              </a:lnSpc>
              <a:spcBef>
                <a:spcPts val="600"/>
              </a:spcBef>
              <a:spcAft>
                <a:spcPts val="0"/>
              </a:spcAft>
              <a:buClr>
                <a:schemeClr val="dk1"/>
              </a:buClr>
              <a:buSzPts val="1200"/>
              <a:buFont typeface="Times New Roman"/>
              <a:buChar char="○"/>
            </a:pPr>
            <a:r>
              <a:rPr lang="en-IN" sz="1800">
                <a:solidFill>
                  <a:schemeClr val="dk1"/>
                </a:solidFill>
                <a:latin typeface="Times New Roman"/>
                <a:ea typeface="Times New Roman"/>
                <a:cs typeface="Times New Roman"/>
                <a:sym typeface="Times New Roman"/>
              </a:rPr>
              <a:t>Two of our PhD students with Auto-CAD and Micro Lithography experience will be working on the this. </a:t>
            </a:r>
            <a:endParaRPr sz="1800">
              <a:solidFill>
                <a:schemeClr val="dk1"/>
              </a:solidFill>
              <a:latin typeface="Times New Roman"/>
              <a:ea typeface="Times New Roman"/>
              <a:cs typeface="Times New Roman"/>
              <a:sym typeface="Times New Roman"/>
            </a:endParaRPr>
          </a:p>
          <a:p>
            <a:pPr indent="-304800" lvl="1" marL="914400" marR="0" rtl="0" algn="l">
              <a:lnSpc>
                <a:spcPct val="90000"/>
              </a:lnSpc>
              <a:spcBef>
                <a:spcPts val="600"/>
              </a:spcBef>
              <a:spcAft>
                <a:spcPts val="0"/>
              </a:spcAft>
              <a:buClr>
                <a:schemeClr val="dk1"/>
              </a:buClr>
              <a:buSzPts val="1200"/>
              <a:buFont typeface="Times New Roman"/>
              <a:buChar char="○"/>
            </a:pPr>
            <a:r>
              <a:rPr lang="en-IN" sz="1800">
                <a:solidFill>
                  <a:schemeClr val="dk1"/>
                </a:solidFill>
                <a:latin typeface="Times New Roman"/>
                <a:ea typeface="Times New Roman"/>
                <a:cs typeface="Times New Roman"/>
                <a:sym typeface="Times New Roman"/>
              </a:rPr>
              <a:t>We will work on design of lithography which will be sent by Mathieu. </a:t>
            </a:r>
            <a:endParaRPr sz="1800">
              <a:solidFill>
                <a:schemeClr val="dk1"/>
              </a:solidFill>
              <a:latin typeface="Times New Roman"/>
              <a:ea typeface="Times New Roman"/>
              <a:cs typeface="Times New Roman"/>
              <a:sym typeface="Times New Roman"/>
            </a:endParaRPr>
          </a:p>
          <a:p>
            <a:pPr indent="-304800" lvl="1" marL="914400" marR="0" rtl="0" algn="l">
              <a:lnSpc>
                <a:spcPct val="90000"/>
              </a:lnSpc>
              <a:spcBef>
                <a:spcPts val="600"/>
              </a:spcBef>
              <a:spcAft>
                <a:spcPts val="0"/>
              </a:spcAft>
              <a:buClr>
                <a:schemeClr val="dk1"/>
              </a:buClr>
              <a:buSzPts val="1200"/>
              <a:buFont typeface="Times New Roman"/>
              <a:buChar char="○"/>
            </a:pPr>
            <a:r>
              <a:rPr lang="en-IN" sz="1800">
                <a:solidFill>
                  <a:schemeClr val="dk1"/>
                </a:solidFill>
                <a:latin typeface="Times New Roman"/>
                <a:ea typeface="Times New Roman"/>
                <a:cs typeface="Times New Roman"/>
                <a:sym typeface="Times New Roman"/>
              </a:rPr>
              <a:t>In touch with Simone Mazza regarding our plans for AC-LGAD testing </a:t>
            </a:r>
            <a:endParaRPr sz="1800">
              <a:solidFill>
                <a:schemeClr val="dk1"/>
              </a:solidFill>
              <a:latin typeface="Times New Roman"/>
              <a:ea typeface="Times New Roman"/>
              <a:cs typeface="Times New Roman"/>
              <a:sym typeface="Times New Roman"/>
            </a:endParaRPr>
          </a:p>
          <a:p>
            <a:pPr indent="0" lvl="0" marL="0" marR="0" rtl="0" algn="l">
              <a:lnSpc>
                <a:spcPct val="90000"/>
              </a:lnSpc>
              <a:spcBef>
                <a:spcPts val="600"/>
              </a:spcBef>
              <a:spcAft>
                <a:spcPts val="0"/>
              </a:spcAft>
              <a:buClr>
                <a:schemeClr val="dk1"/>
              </a:buClr>
              <a:buSzPts val="2160"/>
              <a:buFont typeface="Arial"/>
              <a:buNone/>
            </a:pPr>
            <a:r>
              <a:rPr b="1" lang="en-IN" sz="1800">
                <a:solidFill>
                  <a:schemeClr val="dk1"/>
                </a:solidFill>
                <a:latin typeface="Times New Roman"/>
                <a:ea typeface="Times New Roman"/>
                <a:cs typeface="Times New Roman"/>
                <a:sym typeface="Times New Roman"/>
              </a:rPr>
              <a:t>   </a:t>
            </a:r>
            <a:r>
              <a:rPr b="1" lang="en-IN" sz="1800">
                <a:solidFill>
                  <a:schemeClr val="dk1"/>
                </a:solidFill>
                <a:latin typeface="Times New Roman"/>
                <a:ea typeface="Times New Roman"/>
                <a:cs typeface="Times New Roman"/>
                <a:sym typeface="Times New Roman"/>
              </a:rPr>
              <a:t>MPGD</a:t>
            </a:r>
            <a:r>
              <a:rPr b="1" lang="en-IN" sz="1800">
                <a:solidFill>
                  <a:schemeClr val="dk1"/>
                </a:solidFill>
                <a:latin typeface="Times New Roman"/>
                <a:ea typeface="Times New Roman"/>
                <a:cs typeface="Times New Roman"/>
                <a:sym typeface="Times New Roman"/>
              </a:rPr>
              <a:t>:</a:t>
            </a:r>
            <a:endParaRPr/>
          </a:p>
          <a:p>
            <a:pPr indent="-342899" lvl="0" marL="990000" marR="0" rtl="0" algn="l">
              <a:lnSpc>
                <a:spcPct val="90000"/>
              </a:lnSpc>
              <a:spcBef>
                <a:spcPts val="60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Contacted Kondo Gnanvo and expressed our interests in MPGD-DSC general meeting on 4 April 2024</a:t>
            </a:r>
            <a:endParaRPr sz="1800">
              <a:solidFill>
                <a:schemeClr val="dk1"/>
              </a:solidFill>
              <a:latin typeface="Times New Roman"/>
              <a:ea typeface="Times New Roman"/>
              <a:cs typeface="Times New Roman"/>
              <a:sym typeface="Times New Roman"/>
            </a:endParaRPr>
          </a:p>
          <a:p>
            <a:pPr indent="-342899" lvl="0" marL="9900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Looking into the details of software design of MPGD shared and suggested by Mathew</a:t>
            </a:r>
            <a:endParaRPr sz="1800">
              <a:solidFill>
                <a:schemeClr val="dk1"/>
              </a:solidFill>
              <a:latin typeface="Times New Roman"/>
              <a:ea typeface="Times New Roman"/>
              <a:cs typeface="Times New Roman"/>
              <a:sym typeface="Times New Roman"/>
            </a:endParaRPr>
          </a:p>
          <a:p>
            <a:pPr indent="-342899" lvl="0" marL="9900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One PhD student will work on it, who has experience on the design of Micro-Megas and ANSYS simulation </a:t>
            </a:r>
            <a:endParaRPr sz="1800">
              <a:solidFill>
                <a:schemeClr val="dk1"/>
              </a:solidFill>
              <a:latin typeface="Times New Roman"/>
              <a:ea typeface="Times New Roman"/>
              <a:cs typeface="Times New Roman"/>
              <a:sym typeface="Times New Roman"/>
            </a:endParaRPr>
          </a:p>
          <a:p>
            <a:pPr indent="-342899" lvl="0" marL="9900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Possibilities of contributing towards the PCB construction and testing.  </a:t>
            </a:r>
            <a:endParaRPr sz="1800">
              <a:solidFill>
                <a:schemeClr val="dk1"/>
              </a:solidFill>
              <a:latin typeface="Times New Roman"/>
              <a:ea typeface="Times New Roman"/>
              <a:cs typeface="Times New Roman"/>
              <a:sym typeface="Times New Roman"/>
            </a:endParaRPr>
          </a:p>
          <a:p>
            <a:pPr indent="-342899" lvl="0" marL="9900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Group members suggested to check the possibilities of large GEM foil production in India especially with Micropack pvt ltd. who had produced GEM foils for CMS.</a:t>
            </a:r>
            <a:endParaRPr sz="1800">
              <a:solidFill>
                <a:schemeClr val="dk1"/>
              </a:solidFill>
              <a:latin typeface="Times New Roman"/>
              <a:ea typeface="Times New Roman"/>
              <a:cs typeface="Times New Roman"/>
              <a:sym typeface="Times New Roman"/>
            </a:endParaRPr>
          </a:p>
          <a:p>
            <a:pPr indent="0" lvl="0" marL="0" rtl="0" algn="l">
              <a:lnSpc>
                <a:spcPct val="90000"/>
              </a:lnSpc>
              <a:spcBef>
                <a:spcPts val="600"/>
              </a:spcBef>
              <a:spcAft>
                <a:spcPts val="0"/>
              </a:spcAft>
              <a:buNone/>
            </a:pPr>
            <a:r>
              <a:rPr b="1" lang="en-IN" sz="1800">
                <a:solidFill>
                  <a:schemeClr val="dk1"/>
                </a:solidFill>
                <a:latin typeface="Times New Roman"/>
                <a:ea typeface="Times New Roman"/>
                <a:cs typeface="Times New Roman"/>
                <a:sym typeface="Times New Roman"/>
              </a:rPr>
              <a:t>    PID:</a:t>
            </a:r>
            <a:endParaRPr b="1" sz="1800">
              <a:solidFill>
                <a:schemeClr val="dk1"/>
              </a:solidFill>
              <a:latin typeface="Times New Roman"/>
              <a:ea typeface="Times New Roman"/>
              <a:cs typeface="Times New Roman"/>
              <a:sym typeface="Times New Roman"/>
            </a:endParaRPr>
          </a:p>
          <a:p>
            <a:pPr indent="-342899" lvl="1" marL="990000" rtl="0" algn="l">
              <a:lnSpc>
                <a:spcPct val="90000"/>
              </a:lnSpc>
              <a:spcBef>
                <a:spcPts val="60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Had a group meeting with Salvatore Fazio and Rosi Reed on 22 February 2024</a:t>
            </a:r>
            <a:endParaRPr sz="1800">
              <a:solidFill>
                <a:schemeClr val="dk1"/>
              </a:solidFill>
              <a:latin typeface="Times New Roman"/>
              <a:ea typeface="Times New Roman"/>
              <a:cs typeface="Times New Roman"/>
              <a:sym typeface="Times New Roman"/>
            </a:endParaRPr>
          </a:p>
          <a:p>
            <a:pPr indent="-342899" lvl="1" marL="990000" rtl="0" algn="l">
              <a:lnSpc>
                <a:spcPct val="90000"/>
              </a:lnSpc>
              <a:spcBef>
                <a:spcPts val="60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Task assigned to IIT Mandi to work on PID and its improvement in different kinematic regions. </a:t>
            </a:r>
            <a:endParaRPr sz="1800">
              <a:solidFill>
                <a:schemeClr val="dk1"/>
              </a:solidFill>
              <a:latin typeface="Times New Roman"/>
              <a:ea typeface="Times New Roman"/>
              <a:cs typeface="Times New Roman"/>
              <a:sym typeface="Times New Roman"/>
            </a:endParaRPr>
          </a:p>
          <a:p>
            <a:pPr indent="-342899" lvl="1" marL="990000" rtl="0" algn="l">
              <a:lnSpc>
                <a:spcPct val="90000"/>
              </a:lnSpc>
              <a:spcBef>
                <a:spcPts val="60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Two master students started working on this project (going through the tutorials)</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8"/>
          <p:cNvSpPr/>
          <p:nvPr/>
        </p:nvSpPr>
        <p:spPr>
          <a:xfrm>
            <a:off x="924753" y="6661220"/>
            <a:ext cx="10419333" cy="0"/>
          </a:xfrm>
          <a:custGeom>
            <a:rect b="b" l="l" r="r" t="t"/>
            <a:pathLst>
              <a:path extrusionOk="0" h="120000" w="120000">
                <a:moveTo>
                  <a:pt x="0" y="0"/>
                </a:moveTo>
                <a:lnTo>
                  <a:pt x="120000" y="0"/>
                </a:lnTo>
              </a:path>
            </a:pathLst>
          </a:custGeom>
          <a:noFill/>
          <a:ln cap="flat" cmpd="sng" w="9525">
            <a:solidFill>
              <a:srgbClr val="B2B2B2"/>
            </a:solidFill>
            <a:prstDash val="solid"/>
            <a:miter lim="8000"/>
            <a:headEnd len="sm" w="sm" type="none"/>
            <a:tailEnd len="sm" w="sm" type="none"/>
          </a:ln>
        </p:spPr>
        <p:txBody>
          <a:bodyPr anchorCtr="0" anchor="ctr" bIns="48975" lIns="97950" spcFirstLastPara="1" rIns="97950" wrap="square" tIns="48975">
            <a:noAutofit/>
          </a:bodyPr>
          <a:lstStyle/>
          <a:p>
            <a:pPr indent="0" lvl="0" marL="0" marR="0" rtl="0" algn="l">
              <a:spcBef>
                <a:spcPts val="0"/>
              </a:spcBef>
              <a:spcAft>
                <a:spcPts val="0"/>
              </a:spcAft>
              <a:buNone/>
            </a:pPr>
            <a:r>
              <a:t/>
            </a:r>
            <a:endParaRPr sz="1959">
              <a:solidFill>
                <a:srgbClr val="000000"/>
              </a:solidFill>
              <a:latin typeface="Arial"/>
              <a:ea typeface="Arial"/>
              <a:cs typeface="Arial"/>
              <a:sym typeface="Arial"/>
            </a:endParaRPr>
          </a:p>
        </p:txBody>
      </p:sp>
      <p:sp>
        <p:nvSpPr>
          <p:cNvPr id="222" name="Google Shape;222;p8"/>
          <p:cNvSpPr txBox="1"/>
          <p:nvPr/>
        </p:nvSpPr>
        <p:spPr>
          <a:xfrm>
            <a:off x="1" y="6639673"/>
            <a:ext cx="12192000" cy="227342"/>
          </a:xfrm>
          <a:prstGeom prst="rect">
            <a:avLst/>
          </a:prstGeom>
          <a:noFill/>
          <a:ln>
            <a:noFill/>
          </a:ln>
        </p:spPr>
        <p:txBody>
          <a:bodyPr anchorCtr="0" anchor="t" bIns="48975" lIns="97950" spcFirstLastPara="1" rIns="97950" wrap="square" tIns="48975">
            <a:spAutoFit/>
          </a:bodyPr>
          <a:lstStyle/>
          <a:p>
            <a:pPr indent="0" lvl="0" marL="0" marR="0" rtl="0" algn="l">
              <a:spcBef>
                <a:spcPts val="0"/>
              </a:spcBef>
              <a:spcAft>
                <a:spcPts val="0"/>
              </a:spcAft>
              <a:buNone/>
            </a:pPr>
            <a:r>
              <a:rPr b="0" i="0" lang="en-IN" sz="871" u="sng" cap="none" strike="noStrike">
                <a:solidFill>
                  <a:srgbClr val="000000"/>
                </a:solidFill>
                <a:latin typeface="Arial"/>
                <a:ea typeface="Arial"/>
                <a:cs typeface="Arial"/>
                <a:sym typeface="Arial"/>
                <a:hlinkClick r:id="rId3">
                  <a:extLst>
                    <a:ext uri="{A12FA001-AC4F-418D-AE19-62706E023703}">
                      <ahyp:hlinkClr val="tx"/>
                    </a:ext>
                  </a:extLst>
                </a:hlinkClick>
              </a:rPr>
              <a:t>prabhakar@iitmandi.ac.in</a:t>
            </a:r>
            <a:r>
              <a:rPr b="0" i="0" lang="en-IN" sz="871" u="none" cap="none" strike="noStrike">
                <a:solidFill>
                  <a:srgbClr val="000000"/>
                </a:solidFill>
                <a:latin typeface="Arial"/>
                <a:ea typeface="Arial"/>
                <a:cs typeface="Arial"/>
                <a:sym typeface="Arial"/>
              </a:rPr>
              <a:t>; </a:t>
            </a:r>
            <a:r>
              <a:rPr b="0" i="0" lang="en-IN" sz="871" u="sng" cap="none" strike="noStrike">
                <a:solidFill>
                  <a:srgbClr val="000000"/>
                </a:solidFill>
                <a:latin typeface="Arial"/>
                <a:ea typeface="Arial"/>
                <a:cs typeface="Arial"/>
                <a:sym typeface="Arial"/>
                <a:hlinkClick r:id="rId4">
                  <a:extLst>
                    <a:ext uri="{A12FA001-AC4F-418D-AE19-62706E023703}">
                      <ahyp:hlinkClr val="tx"/>
                    </a:ext>
                  </a:extLst>
                </a:hlinkClick>
              </a:rPr>
              <a:t>amal@iitmandi.ac.in</a:t>
            </a:r>
            <a:r>
              <a:rPr b="0" i="0" lang="en-IN" sz="871" u="none" cap="none" strike="noStrike">
                <a:solidFill>
                  <a:srgbClr val="000000"/>
                </a:solidFill>
                <a:latin typeface="Arial"/>
                <a:ea typeface="Arial"/>
                <a:cs typeface="Arial"/>
                <a:sym typeface="Arial"/>
              </a:rPr>
              <a:t>									IIT Mandi, HP, India</a:t>
            </a:r>
            <a:endParaRPr/>
          </a:p>
        </p:txBody>
      </p:sp>
      <p:sp>
        <p:nvSpPr>
          <p:cNvPr id="223" name="Google Shape;223;p8"/>
          <p:cNvSpPr txBox="1"/>
          <p:nvPr/>
        </p:nvSpPr>
        <p:spPr>
          <a:xfrm>
            <a:off x="328431" y="129047"/>
            <a:ext cx="11531599" cy="574709"/>
          </a:xfrm>
          <a:prstGeom prst="rect">
            <a:avLst/>
          </a:prstGeom>
          <a:gradFill>
            <a:gsLst>
              <a:gs pos="0">
                <a:srgbClr val="BFBFBF"/>
              </a:gs>
              <a:gs pos="3000">
                <a:srgbClr val="BFBFBF"/>
              </a:gs>
              <a:gs pos="79000">
                <a:srgbClr val="FFFFFF"/>
              </a:gs>
              <a:gs pos="100000">
                <a:srgbClr val="FFFFFF"/>
              </a:gs>
            </a:gsLst>
            <a:path path="circle">
              <a:fillToRect b="50%" l="50%" r="50%" t="50%"/>
            </a:path>
            <a:tileRect/>
          </a:grad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Clr>
                <a:srgbClr val="800000"/>
              </a:buClr>
              <a:buSzPts val="3483"/>
              <a:buFont typeface="Times"/>
              <a:buNone/>
            </a:pPr>
            <a:r>
              <a:rPr b="1" lang="en-IN" sz="3483">
                <a:solidFill>
                  <a:srgbClr val="800000"/>
                </a:solidFill>
                <a:latin typeface="Times"/>
                <a:ea typeface="Times"/>
                <a:cs typeface="Times"/>
                <a:sym typeface="Times"/>
              </a:rPr>
              <a:t>Summary</a:t>
            </a:r>
            <a:endParaRPr/>
          </a:p>
        </p:txBody>
      </p:sp>
      <p:sp>
        <p:nvSpPr>
          <p:cNvPr id="224" name="Google Shape;224;p8"/>
          <p:cNvSpPr txBox="1"/>
          <p:nvPr/>
        </p:nvSpPr>
        <p:spPr>
          <a:xfrm>
            <a:off x="328431" y="959711"/>
            <a:ext cx="11344086" cy="5271755"/>
          </a:xfrm>
          <a:prstGeom prst="rect">
            <a:avLst/>
          </a:prstGeom>
          <a:noFill/>
          <a:ln>
            <a:noFill/>
          </a:ln>
        </p:spPr>
        <p:txBody>
          <a:bodyPr anchorCtr="0" anchor="t" bIns="91425" lIns="91425" spcFirstLastPara="1" rIns="91425" wrap="square" tIns="91425">
            <a:noAutofit/>
          </a:bodyPr>
          <a:lstStyle/>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IIT Mandi have well-established master's and Ph.D. programs in physics with a good standing area in High Energy Physics and the institute is authorized to supervise Ph.D. and postdoctoral researchers. </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Institute will provide all kinds of support regarding lab space, computing facilities, manpower, support for a leave on deputation. </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IIT Mandi is ready to provide additional support in addition to the existing facilities if we have added responsibilities for EIC experiment.</a:t>
            </a:r>
            <a:endParaRPr/>
          </a:p>
          <a:p>
            <a:pPr indent="0" lvl="0" marL="45720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Our research goals are well aligned with the physics program of the EIC experiment, and is best suited for continuing these works, which will provide an excellent opportunity for us.</a:t>
            </a:r>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With our experience and expertise in both particle and heavy ion physics, we hope to make significant contribution to EIC experiment through India-EIC collaboration.  The EIC provides better scope for both of us, both in the Nuclear as well as in Heavy ion Physics.</a:t>
            </a:r>
            <a:br>
              <a:rPr lang="en-IN" sz="1800">
                <a:solidFill>
                  <a:schemeClr val="dk1"/>
                </a:solidFill>
                <a:latin typeface="Times New Roman"/>
                <a:ea typeface="Times New Roman"/>
                <a:cs typeface="Times New Roman"/>
                <a:sym typeface="Times New Roman"/>
              </a:rPr>
            </a:b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We would be able to devote almost 70% of our research time to the EIC experiment. </a:t>
            </a:r>
            <a:br>
              <a:rPr lang="en-IN" sz="1800">
                <a:solidFill>
                  <a:schemeClr val="dk1"/>
                </a:solidFill>
                <a:latin typeface="Times New Roman"/>
                <a:ea typeface="Times New Roman"/>
                <a:cs typeface="Times New Roman"/>
                <a:sym typeface="Times New Roman"/>
              </a:rPr>
            </a:br>
            <a:r>
              <a:rPr lang="en-IN" sz="1800">
                <a:solidFill>
                  <a:schemeClr val="dk1"/>
                </a:solidFill>
                <a:latin typeface="Times New Roman"/>
                <a:ea typeface="Times New Roman"/>
                <a:cs typeface="Times New Roman"/>
                <a:sym typeface="Times New Roman"/>
              </a:rPr>
              <a:t>(IIT Mandi Director has also shown his interest to expand the group by hiring more faculties in experimental HEP)</a:t>
            </a:r>
            <a:endParaRPr/>
          </a:p>
          <a:p>
            <a:pPr indent="0" lvl="0" marL="0" marR="0" rtl="0" algn="l">
              <a:lnSpc>
                <a:spcPct val="90000"/>
              </a:lnSpc>
              <a:spcBef>
                <a:spcPts val="0"/>
              </a:spcBef>
              <a:spcAft>
                <a:spcPts val="0"/>
              </a:spcAft>
              <a:buClr>
                <a:schemeClr val="dk1"/>
              </a:buClr>
              <a:buSzPts val="1800"/>
              <a:buFont typeface="Arial"/>
              <a:buNone/>
            </a:pPr>
            <a:r>
              <a:t/>
            </a:r>
            <a:endParaRPr sz="1800">
              <a:solidFill>
                <a:schemeClr val="dk1"/>
              </a:solidFill>
              <a:latin typeface="Times New Roman"/>
              <a:ea typeface="Times New Roman"/>
              <a:cs typeface="Times New Roman"/>
              <a:sym typeface="Times New Roman"/>
            </a:endParaRPr>
          </a:p>
          <a:p>
            <a:pPr indent="-304800" lvl="0" marL="457200" marR="0" rtl="0" algn="l">
              <a:lnSpc>
                <a:spcPct val="90000"/>
              </a:lnSpc>
              <a:spcBef>
                <a:spcPts val="0"/>
              </a:spcBef>
              <a:spcAft>
                <a:spcPts val="0"/>
              </a:spcAft>
              <a:buClr>
                <a:schemeClr val="dk1"/>
              </a:buClr>
              <a:buSzPts val="1800"/>
              <a:buFont typeface="Times New Roman"/>
              <a:buChar char="●"/>
            </a:pPr>
            <a:r>
              <a:rPr lang="en-IN" sz="1800">
                <a:solidFill>
                  <a:schemeClr val="dk1"/>
                </a:solidFill>
                <a:latin typeface="Times New Roman"/>
                <a:ea typeface="Times New Roman"/>
                <a:cs typeface="Times New Roman"/>
                <a:sym typeface="Times New Roman"/>
              </a:rPr>
              <a:t>Thank you for giving us this opportunity to present.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2023-07-23T16:01:30Z</dcterms:created>
  <dc:creator>Amal Sarkar</dc:creator>
</cp:coreProperties>
</file>