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>
      <p:cViewPr varScale="1">
        <p:scale>
          <a:sx n="93" d="100"/>
          <a:sy n="93" d="100"/>
        </p:scale>
        <p:origin x="91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F5454-6CD9-B2A5-EFAB-E8916B4F9A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CC7CA2-3DCC-2B41-F18D-527FBD7107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4B2630-2AF9-2A19-E5E4-83CED5626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7F0A-2B1A-407F-A435-85D99509FCDE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BAFD5-798B-DC76-E679-20537486E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2713E7-5354-2E7B-CD74-3CE0C7075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1387-4B3D-485F-99E8-701CC5921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48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7D6D2-7653-FF4A-BD47-CC5C305E2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BB69AF-6C54-A41E-76D6-36D320B13F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941107-0197-48AC-A277-859DE62EA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7F0A-2B1A-407F-A435-85D99509FCDE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CF4F0D-27FA-5B4E-50F0-01DA5F906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9F40A-557E-13FA-03C5-88DA40EC6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1387-4B3D-485F-99E8-701CC5921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26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CA565F-36CE-F2F3-2456-5A9B13D531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A6CF80-D201-36F1-EE82-0DB55828A6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C86EFE-6675-8F64-D7B2-EDC4E165A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7F0A-2B1A-407F-A435-85D99509FCDE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9EA5DA-E149-F288-3FF6-92158C31C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344C80-88F5-5B04-D6F7-6B264A484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1387-4B3D-485F-99E8-701CC5921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10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7579E-72F1-BAA5-2FBF-91261A5EE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CDB348-3A72-3EF1-3BA8-6A9168370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978F3-1407-6BC8-B539-F886109E4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7F0A-2B1A-407F-A435-85D99509FCDE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5DE33C-B62B-AF8D-728E-72F29474E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9C2F6-06A5-F4CC-24B1-7F21453F8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1387-4B3D-485F-99E8-701CC5921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98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3588E-8E9A-097B-EEC4-BC9E3FE46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8D20E9-7D2C-1B20-56DF-2AD7D4F4C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3F4F37-F785-5827-3E53-76399AB2D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7F0A-2B1A-407F-A435-85D99509FCDE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7BDF69-79AC-0670-C6BB-FD467193D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785FA-FB6D-5D39-FAE6-E783620FA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1387-4B3D-485F-99E8-701CC5921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852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A0222-3AC9-C8E3-1049-3EF17DAE7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25CD4-29A2-1229-5D00-808BE1E14A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F35A4D-43D7-7A84-7860-53DBA6DB4A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C3844F-2B6C-5BF2-25FB-62533CB87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7F0A-2B1A-407F-A435-85D99509FCDE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60D84-D678-4EA7-DFDA-3937C5496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A7728E-BB4B-ECA1-9576-330C9DFD9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1387-4B3D-485F-99E8-701CC5921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752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B9DEB-34C5-753B-840A-DD53AB029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4433A9-E9AD-7023-E8D8-66610BF5F5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C756C8-F45D-EA9C-5152-B285EBD08E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989E44-F651-98EB-6CB9-2B413FA452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B39AA4-738F-EA7E-083C-E88A5422DD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2A175D-C276-8304-7837-77B314B4C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7F0A-2B1A-407F-A435-85D99509FCDE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537940-DB90-4467-4CD5-CE50F0EE4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644961-D8E8-F55B-11C7-067554D74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1387-4B3D-485F-99E8-701CC5921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2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10654-FED9-EE31-A5E9-FC66A4B72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71E87A-D2CB-8E34-BF68-3451F8442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7F0A-2B1A-407F-A435-85D99509FCDE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2EDA3B-F793-4092-7591-F0C78D68C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BC2DEA-AF33-04B2-514E-E746170BD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1387-4B3D-485F-99E8-701CC5921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817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1C7CC5-B1A6-6713-58BD-37C5620DF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7F0A-2B1A-407F-A435-85D99509FCDE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731143-0DD4-E918-B912-EEF2FD3E1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FF7BF6-5277-1018-A5EC-0CC980326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1387-4B3D-485F-99E8-701CC5921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09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84A26-EBA5-FDB3-D85D-5812F35B5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178AE-4ABE-4279-8608-080C76D4E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21AD9-A2E0-18F1-37E1-39196B0E04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4DAF56-05FA-7549-0A05-3DC5D1F1F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7F0A-2B1A-407F-A435-85D99509FCDE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FEABB1-2414-3B91-4970-E49B7A190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F95EDD-DA20-9ADF-E45F-C19DC2AF9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1387-4B3D-485F-99E8-701CC5921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83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11191-C416-968A-15AD-35B69B586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C52011-1240-BBB2-7817-7B45DEE585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6CAA5E-F799-90B2-1300-9D5F957855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401FCA-6EED-3283-F128-FA981002F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7F0A-2B1A-407F-A435-85D99509FCDE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C03CC9-F816-9875-624F-FD1258A65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9B6300-2B7B-70C4-8797-8D77991F7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1387-4B3D-485F-99E8-701CC5921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82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D4302E-C841-614D-513E-8BFF64D14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C49518-E6CA-3A26-1204-17005341B8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19169-DCED-9E63-897F-ECB65471D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BA97F0A-2B1A-407F-A435-85D99509FCDE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18E3D-9645-7C49-5ED1-1EEA7E00E4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18C2C-2689-39D6-5A0E-69248611E9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6CD1387-4B3D-485F-99E8-701CC5921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927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5C9A2-638A-BEA8-5C7E-182806466D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TDR Input and Strategy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31535C-BDFB-FBA2-65AD-15663B4CBB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Brian Page</a:t>
            </a:r>
          </a:p>
          <a:p>
            <a:r>
              <a:rPr lang="en-US" dirty="0"/>
              <a:t>April 18, 2024</a:t>
            </a:r>
          </a:p>
          <a:p>
            <a:r>
              <a:rPr lang="en-US" dirty="0" err="1"/>
              <a:t>pfRICH</a:t>
            </a:r>
            <a:r>
              <a:rPr lang="en-US" dirty="0"/>
              <a:t> General Meeting</a:t>
            </a:r>
          </a:p>
        </p:txBody>
      </p:sp>
    </p:spTree>
    <p:extLst>
      <p:ext uri="{BB962C8B-B14F-4D97-AF65-F5344CB8AC3E}">
        <p14:creationId xmlns:p14="http://schemas.microsoft.com/office/powerpoint/2010/main" val="2864118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AB47F61-C92B-E991-0D13-2C1DE76417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753" y="852902"/>
            <a:ext cx="9498749" cy="577041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AB75C17-F886-F973-A34A-3D74E804221C}"/>
              </a:ext>
            </a:extLst>
          </p:cNvPr>
          <p:cNvSpPr/>
          <p:nvPr/>
        </p:nvSpPr>
        <p:spPr>
          <a:xfrm>
            <a:off x="8377881" y="848494"/>
            <a:ext cx="3731741" cy="57792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3FBFA3A-9B9F-C7C8-D5E3-CF5006EC481E}"/>
              </a:ext>
            </a:extLst>
          </p:cNvPr>
          <p:cNvSpPr txBox="1"/>
          <p:nvPr/>
        </p:nvSpPr>
        <p:spPr>
          <a:xfrm>
            <a:off x="320754" y="206571"/>
            <a:ext cx="1056143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cs typeface="Calibri"/>
              </a:rPr>
              <a:t>Proposed TDR Structure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025B74-953D-0EE9-F790-64DFDB6D6820}"/>
              </a:ext>
            </a:extLst>
          </p:cNvPr>
          <p:cNvSpPr txBox="1"/>
          <p:nvPr/>
        </p:nvSpPr>
        <p:spPr>
          <a:xfrm>
            <a:off x="8377881" y="848494"/>
            <a:ext cx="3649362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Presented and discussed at previous TIC meetings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Idea is to have a common format for all subsystem sections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Each section should be self-contained – capable of being read on its own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Question: What is approximate page limit (how many plots can we show)?</a:t>
            </a:r>
          </a:p>
        </p:txBody>
      </p:sp>
    </p:spTree>
    <p:extLst>
      <p:ext uri="{BB962C8B-B14F-4D97-AF65-F5344CB8AC3E}">
        <p14:creationId xmlns:p14="http://schemas.microsoft.com/office/powerpoint/2010/main" val="214943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953A067-24F1-6916-95AC-4D5604D0498F}"/>
              </a:ext>
            </a:extLst>
          </p:cNvPr>
          <p:cNvSpPr txBox="1"/>
          <p:nvPr/>
        </p:nvSpPr>
        <p:spPr>
          <a:xfrm>
            <a:off x="320754" y="206571"/>
            <a:ext cx="1056143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cs typeface="Calibri"/>
              </a:rPr>
              <a:t>Existing </a:t>
            </a:r>
            <a:r>
              <a:rPr lang="en-US" sz="3600" dirty="0" err="1">
                <a:solidFill>
                  <a:srgbClr val="FF0000"/>
                </a:solidFill>
                <a:cs typeface="Calibri"/>
              </a:rPr>
              <a:t>pfRICH</a:t>
            </a:r>
            <a:r>
              <a:rPr lang="en-US" sz="3600" dirty="0">
                <a:solidFill>
                  <a:srgbClr val="FF0000"/>
                </a:solidFill>
                <a:cs typeface="Calibri"/>
              </a:rPr>
              <a:t> CDR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D45590-A0F1-CBE8-34F9-14BFCE65092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310" t="28409" r="10164" b="9852"/>
          <a:stretch/>
        </p:blipFill>
        <p:spPr>
          <a:xfrm>
            <a:off x="320754" y="939329"/>
            <a:ext cx="5538434" cy="57121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5957E45-5475-615E-5DEC-2DE8BB3080B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315" t="9036" r="12124" b="50404"/>
          <a:stretch/>
        </p:blipFill>
        <p:spPr>
          <a:xfrm>
            <a:off x="6095999" y="852902"/>
            <a:ext cx="5931243" cy="4178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873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534FDEF-6293-96B0-18EA-EDF1F71F2464}"/>
              </a:ext>
            </a:extLst>
          </p:cNvPr>
          <p:cNvSpPr txBox="1"/>
          <p:nvPr/>
        </p:nvSpPr>
        <p:spPr>
          <a:xfrm>
            <a:off x="320754" y="206571"/>
            <a:ext cx="1056143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cs typeface="Calibri"/>
              </a:rPr>
              <a:t>Mapping, Responsibilities, and Plots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68A3E8-3AC2-E8D9-0612-1FE54C64A108}"/>
              </a:ext>
            </a:extLst>
          </p:cNvPr>
          <p:cNvSpPr txBox="1"/>
          <p:nvPr/>
        </p:nvSpPr>
        <p:spPr>
          <a:xfrm>
            <a:off x="461319" y="1145059"/>
            <a:ext cx="500860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Requirements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From Physics </a:t>
            </a:r>
            <a:r>
              <a:rPr lang="en-US" dirty="0">
                <a:solidFill>
                  <a:srgbClr val="FF0000"/>
                </a:solidFill>
              </a:rPr>
              <a:t>(Kong, Brian, Thomas)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CDR sections 1.1 and 1.2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Radiation Hardness </a:t>
            </a:r>
            <a:r>
              <a:rPr lang="en-US" dirty="0">
                <a:solidFill>
                  <a:srgbClr val="FF0000"/>
                </a:solidFill>
              </a:rPr>
              <a:t>(Alex J., Alexander)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 corresponding CDR section (some info on primary particle occupancy in 3.2)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Start with rad dose plots from Alex J.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Expected Data Rates </a:t>
            </a:r>
            <a:r>
              <a:rPr lang="en-US" dirty="0">
                <a:solidFill>
                  <a:srgbClr val="FF0000"/>
                </a:solidFill>
              </a:rPr>
              <a:t>(?)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 corresponding CDR section</a:t>
            </a:r>
          </a:p>
        </p:txBody>
      </p:sp>
    </p:spTree>
    <p:extLst>
      <p:ext uri="{BB962C8B-B14F-4D97-AF65-F5344CB8AC3E}">
        <p14:creationId xmlns:p14="http://schemas.microsoft.com/office/powerpoint/2010/main" val="3012604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79F955C-3B0B-64A4-E14A-D83BE38C442D}"/>
              </a:ext>
            </a:extLst>
          </p:cNvPr>
          <p:cNvSpPr txBox="1"/>
          <p:nvPr/>
        </p:nvSpPr>
        <p:spPr>
          <a:xfrm>
            <a:off x="320754" y="206571"/>
            <a:ext cx="1056143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cs typeface="Calibri"/>
              </a:rPr>
              <a:t>Mapping, Responsibilities, and Plots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098720-88B3-0B9E-85EF-87042ACE04AD}"/>
              </a:ext>
            </a:extLst>
          </p:cNvPr>
          <p:cNvSpPr txBox="1"/>
          <p:nvPr/>
        </p:nvSpPr>
        <p:spPr>
          <a:xfrm>
            <a:off x="461319" y="1145059"/>
            <a:ext cx="654084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Justification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Device concept and justification for the technological choice </a:t>
            </a:r>
            <a:r>
              <a:rPr lang="en-US" dirty="0">
                <a:solidFill>
                  <a:srgbClr val="FF0000"/>
                </a:solidFill>
              </a:rPr>
              <a:t>(Alexander)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CDR sections 1.3 and 2.1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Description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dirty="0"/>
              <a:t>General device description </a:t>
            </a:r>
            <a:r>
              <a:rPr lang="en-US" dirty="0">
                <a:solidFill>
                  <a:srgbClr val="FF0000"/>
                </a:solidFill>
              </a:rPr>
              <a:t>(Alex E., Charles, Bill)</a:t>
            </a:r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CDR section 2.1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dirty="0"/>
              <a:t>Sensors </a:t>
            </a:r>
            <a:r>
              <a:rPr lang="en-US" dirty="0">
                <a:solidFill>
                  <a:srgbClr val="FF0000"/>
                </a:solidFill>
              </a:rPr>
              <a:t>(Alexander, Brian)</a:t>
            </a:r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CDR section 2.3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dirty="0"/>
              <a:t>FEE </a:t>
            </a:r>
            <a:r>
              <a:rPr lang="en-US" dirty="0">
                <a:solidFill>
                  <a:srgbClr val="FF0000"/>
                </a:solidFill>
              </a:rPr>
              <a:t>(Alexander, Jeff?)</a:t>
            </a:r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CDR section 2.4, 7.4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dirty="0"/>
              <a:t>Other components </a:t>
            </a:r>
            <a:r>
              <a:rPr lang="en-US" dirty="0">
                <a:solidFill>
                  <a:srgbClr val="FF0000"/>
                </a:solidFill>
              </a:rPr>
              <a:t>(Alexander, Bill)</a:t>
            </a:r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CDR section 2.1 (mirror), 2.2 (aerogel)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Performance from available input (lab studies, test beam, prototyping, </a:t>
            </a:r>
            <a:r>
              <a:rPr lang="en-US" dirty="0" err="1"/>
              <a:t>simu</a:t>
            </a:r>
            <a:r>
              <a:rPr lang="en-US" dirty="0"/>
              <a:t> studies) </a:t>
            </a:r>
            <a:r>
              <a:rPr lang="en-US" dirty="0">
                <a:solidFill>
                  <a:srgbClr val="FF0000"/>
                </a:solidFill>
              </a:rPr>
              <a:t>(All)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CDR section 4.2, 5.X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Mirror test results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Aerogel characterization results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HRPPD test results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08DDD79-F2C9-DE2D-740B-4D9F021D4E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7470" y="184570"/>
            <a:ext cx="2780632" cy="132614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D375AD9-2F0B-12BB-0203-EB515D9694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3166" y="4308534"/>
            <a:ext cx="3377515" cy="249890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D537D03-E706-DFEF-0C8D-52F6D39432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9028" y="1532718"/>
            <a:ext cx="3377516" cy="2731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026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79F955C-3B0B-64A4-E14A-D83BE38C442D}"/>
              </a:ext>
            </a:extLst>
          </p:cNvPr>
          <p:cNvSpPr txBox="1"/>
          <p:nvPr/>
        </p:nvSpPr>
        <p:spPr>
          <a:xfrm>
            <a:off x="320754" y="206571"/>
            <a:ext cx="1056143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cs typeface="Calibri"/>
              </a:rPr>
              <a:t>Mapping, Responsibilities, and Plots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098720-88B3-0B9E-85EF-87042ACE04AD}"/>
              </a:ext>
            </a:extLst>
          </p:cNvPr>
          <p:cNvSpPr txBox="1"/>
          <p:nvPr/>
        </p:nvSpPr>
        <p:spPr>
          <a:xfrm>
            <a:off x="461319" y="1145059"/>
            <a:ext cx="654084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Implementation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Services (cooling, gas, power, </a:t>
            </a:r>
            <a:r>
              <a:rPr lang="en-US" dirty="0" err="1"/>
              <a:t>etc</a:t>
            </a:r>
            <a:r>
              <a:rPr lang="en-US" dirty="0"/>
              <a:t>) </a:t>
            </a:r>
            <a:r>
              <a:rPr lang="en-US" dirty="0">
                <a:solidFill>
                  <a:srgbClr val="FF0000"/>
                </a:solidFill>
              </a:rPr>
              <a:t>(Alexander, Alex E.)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CDR sections 2.5 – 2.7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Subdetector mechanics and integration </a:t>
            </a:r>
            <a:r>
              <a:rPr lang="en-US" dirty="0">
                <a:solidFill>
                  <a:srgbClr val="FF0000"/>
                </a:solidFill>
              </a:rPr>
              <a:t>(Alex E., Andy, Charles, Kong)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CDR section 2.1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Calibration, alignment and monitoring </a:t>
            </a:r>
            <a:r>
              <a:rPr lang="en-US" dirty="0">
                <a:solidFill>
                  <a:srgbClr val="FF0000"/>
                </a:solidFill>
              </a:rPr>
              <a:t>(Alex E., Bill)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 CDR section – proposals for in situ testing?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Alignment strategies?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Status and remaining design effort </a:t>
            </a:r>
            <a:r>
              <a:rPr lang="en-US" dirty="0">
                <a:solidFill>
                  <a:srgbClr val="FF0000"/>
                </a:solidFill>
              </a:rPr>
              <a:t>(Alexander, Thomas)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dirty="0"/>
              <a:t>R&amp;D up to here (and missing) E&amp;D status</a:t>
            </a:r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CDR section 7.X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dirty="0"/>
              <a:t>Other work needed for design completion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dirty="0"/>
              <a:t>Status of maturity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ES&amp;H aspects and QA </a:t>
            </a:r>
            <a:r>
              <a:rPr lang="en-US" dirty="0">
                <a:solidFill>
                  <a:srgbClr val="FF0000"/>
                </a:solidFill>
              </a:rPr>
              <a:t>(?)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Construction planning </a:t>
            </a:r>
            <a:r>
              <a:rPr lang="en-US" dirty="0">
                <a:solidFill>
                  <a:srgbClr val="FF0000"/>
                </a:solidFill>
              </a:rPr>
              <a:t>(Charles, Kong, Andy)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Collaboration summary </a:t>
            </a:r>
            <a:r>
              <a:rPr lang="en-US" dirty="0">
                <a:solidFill>
                  <a:srgbClr val="FF0000"/>
                </a:solidFill>
              </a:rPr>
              <a:t>(Alexander, Thomas)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CDR section 6.3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Risks and mitigation strategy </a:t>
            </a:r>
            <a:r>
              <a:rPr lang="en-US" dirty="0">
                <a:solidFill>
                  <a:srgbClr val="FF0000"/>
                </a:solidFill>
              </a:rPr>
              <a:t>(?)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0157BF-A75D-AD7D-B088-656F2A34CF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9767" y="281206"/>
            <a:ext cx="2887579" cy="196248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E4669D6-DB92-6CF3-63A5-C2FE6EAB04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4879" y="2908315"/>
            <a:ext cx="3037305" cy="9144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66EE00F-B55A-3ED4-9091-6B76BC1E45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7867" y="4389890"/>
            <a:ext cx="4197076" cy="1459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22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76BB6B6-2B1C-5F1D-4246-B99637159ED1}"/>
              </a:ext>
            </a:extLst>
          </p:cNvPr>
          <p:cNvSpPr txBox="1"/>
          <p:nvPr/>
        </p:nvSpPr>
        <p:spPr>
          <a:xfrm>
            <a:off x="320754" y="206571"/>
            <a:ext cx="1056143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cs typeface="Calibri"/>
              </a:rPr>
              <a:t>Final Thoughts…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EFDD6D-BA6D-BE36-61DF-8C884B30DA90}"/>
              </a:ext>
            </a:extLst>
          </p:cNvPr>
          <p:cNvSpPr txBox="1"/>
          <p:nvPr/>
        </p:nvSpPr>
        <p:spPr>
          <a:xfrm>
            <a:off x="502508" y="1194486"/>
            <a:ext cx="1108813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START EARLY!!!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CDR effort was a bit of a slow burn and then a frantic final couple of weeks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Let’s avoid this unnecessary stress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Determine page / plot limits soon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We have a solid base in the existing CDR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Much needs to be updated to reflect progress in last year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Several new sections will need to be planned / written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We may need to condense existing sections to fit within allotted space (see above)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/>
              <a:t>Strategy for comprehensive detector and </a:t>
            </a:r>
            <a:r>
              <a:rPr lang="en-US" dirty="0" err="1"/>
              <a:t>pfRICH</a:t>
            </a:r>
            <a:r>
              <a:rPr lang="en-US" dirty="0"/>
              <a:t> specific publications</a:t>
            </a:r>
          </a:p>
        </p:txBody>
      </p:sp>
    </p:spTree>
    <p:extLst>
      <p:ext uri="{BB962C8B-B14F-4D97-AF65-F5344CB8AC3E}">
        <p14:creationId xmlns:p14="http://schemas.microsoft.com/office/powerpoint/2010/main" val="1409058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461</Words>
  <Application>Microsoft Office PowerPoint</Application>
  <PresentationFormat>Widescreen</PresentationFormat>
  <Paragraphs>72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Aptos</vt:lpstr>
      <vt:lpstr>Aptos Display</vt:lpstr>
      <vt:lpstr>Arial</vt:lpstr>
      <vt:lpstr>Calibri</vt:lpstr>
      <vt:lpstr>Wingdings</vt:lpstr>
      <vt:lpstr>Office Theme</vt:lpstr>
      <vt:lpstr>TDR Input and Strategy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TDR Input and Strategy</dc:title>
  <dc:creator>Page, Brian</dc:creator>
  <cp:lastModifiedBy>Page, Brian</cp:lastModifiedBy>
  <cp:revision>3</cp:revision>
  <dcterms:created xsi:type="dcterms:W3CDTF">2024-04-18T06:32:46Z</dcterms:created>
  <dcterms:modified xsi:type="dcterms:W3CDTF">2024-04-18T15:56:19Z</dcterms:modified>
</cp:coreProperties>
</file>