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3" d="100"/>
          <a:sy n="93" d="100"/>
        </p:scale>
        <p:origin x="91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65D0-A59C-D94C-9B5A-9BEB4C3EA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E4857-8598-F427-0387-8EA388116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EE49A-82A6-005D-9875-0AC0FB3A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AD53-BFD3-A540-886B-F6298960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1F35D-47A9-D465-C4C8-BBB126B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616C-24FF-3852-BCE8-A3E1CFA7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C3604-745B-85D1-297D-3695CB546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A926-1014-E2DF-BAF9-90EA921D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0D3F-EA66-26BB-957D-3F603959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7312-1386-74FF-4F62-B16209C8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6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7C003-4B76-3060-E572-37A645401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260B5-CE25-3B3A-EB07-7DF4EB174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6161C-F88D-8D7D-5499-1D0A5642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483A-CF3F-0DE7-5689-23430946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E36DF-8357-45C8-D576-BEE1DE2F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2E62-5D3E-4063-EEF1-B98B0A9B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D4AB-FD0F-7E40-2AD6-3B786D6FA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918CF-C428-090F-DA0D-CDBEA6DB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A6E18-FBE6-D6AF-4BFB-85351A0B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867A8-1999-0AB8-66FF-34C94FF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4955-7B63-5395-9AB9-CA1672E2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CB5E5-467F-0490-64E0-D6E6C463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A136-BB54-1CCA-06C5-2D88E952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9C612-F2FC-5416-0857-31CD996E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3AA5A-6403-3CBF-6C31-C3961D9B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7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9AE8-5C57-CF06-7906-D7AB7316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34C60-327A-7C90-6837-272F08BFC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300E1-E0C5-7488-B12D-B826FFE9A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D1DBB-BCA1-2F3F-6363-D94FDE47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65357-6140-B2E5-8D5D-0372A316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7F2E1-1924-EC77-5F87-823F9E6E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D231-2BF7-7867-A2BE-C11248CC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60EBB-157B-AFFE-DE4F-70738CD6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AF15-4428-D6A7-F1B7-93029EB9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0CE1A-5342-8744-6BC5-A4BF885AE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68FF8-A6FE-C13F-1E38-B5A45F319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F2AA7-152C-92EE-0D1B-60EB3AAD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3A145-F446-0B8E-BC01-C9468EAD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3D274-4DD2-21EF-0D84-59BC555E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5443-6A9D-058E-11F4-1980637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4D3B4-7999-696B-8E67-71434B36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02818-87FF-3EC9-FB78-4200CF23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2D54-FB6F-0756-DC66-3D5081F8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4936E-1BB6-03B5-B51E-FA5EE0F9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A2790-A4AA-50A9-5AB1-882278C4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AA319-76D1-4FD9-7D61-F3EA5D7E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6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B72F-DF4A-3733-8B79-F6D1A888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1FCE-9C2C-23EB-23E6-EBD17D9A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BD1B3-E53B-29C1-F2D8-856C79173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16DCA-C598-73FC-E36E-36671915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CEDCC-7910-6FFD-D794-F713D201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1F461-A312-6F6B-99C6-C8179E2B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4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5115-A72C-C390-EF18-1022F298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55BDD-7C28-94F1-E669-4C1C7263E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726C-8136-8587-D2BF-AA36CC2B7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6894D-142D-F12F-5124-4C50DE01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DC46D-BE67-BF97-1530-03D9D185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4DBD6-9940-F717-DD1D-A3B6275F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F8E02-F54D-4277-4D83-BC413128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B0298-B958-A92E-550A-29037A37E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46417-D4E4-A848-5642-39EB4142D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17404D-3848-4597-93BB-F68D5247F2E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4CF3-3944-6D14-423B-D8CF2792B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9203C-C179-3A60-36BC-4D5F3DA29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82C58A-BD84-48A1-9A82-EC3724802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page@bnl.gov" TargetMode="External"/><Relationship Id="rId3" Type="http://schemas.openxmlformats.org/officeDocument/2006/relationships/hyperlink" Target="https://lists.bnl.gov/mailman/listinfo/eic-projdet-jethf-l" TargetMode="External"/><Relationship Id="rId7" Type="http://schemas.openxmlformats.org/officeDocument/2006/relationships/hyperlink" Target="mailto:evdolga@uic.edu" TargetMode="External"/><Relationship Id="rId2" Type="http://schemas.openxmlformats.org/officeDocument/2006/relationships/hyperlink" Target="mailto:eic-projdet-jethf-l@lists.bnl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ic.cloud.mattermost.com/signup_user_complete/?id=i8gnmob4stdrpjfrezhegxs3ew" TargetMode="External"/><Relationship Id="rId5" Type="http://schemas.openxmlformats.org/officeDocument/2006/relationships/hyperlink" Target="https://wiki.bnl.gov/eic-project-detector/index.php/JetsHF" TargetMode="External"/><Relationship Id="rId4" Type="http://schemas.openxmlformats.org/officeDocument/2006/relationships/hyperlink" Target="https://indico.bnl.gov/category/42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DACC-7A95-E56F-3766-80BB2E44A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Jets and Heavy Flavor WG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9E6D0-609C-5C41-B95E-785A35925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Olga &amp; Brian </a:t>
            </a:r>
          </a:p>
          <a:p>
            <a:r>
              <a:rPr lang="en-US" dirty="0"/>
              <a:t>Ides of March, 2024</a:t>
            </a:r>
          </a:p>
        </p:txBody>
      </p:sp>
    </p:spTree>
    <p:extLst>
      <p:ext uri="{BB962C8B-B14F-4D97-AF65-F5344CB8AC3E}">
        <p14:creationId xmlns:p14="http://schemas.microsoft.com/office/powerpoint/2010/main" val="23441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F1F34-C896-4A47-8249-2117144EE760}"/>
              </a:ext>
            </a:extLst>
          </p:cNvPr>
          <p:cNvSpPr txBox="1"/>
          <p:nvPr/>
        </p:nvSpPr>
        <p:spPr>
          <a:xfrm>
            <a:off x="312516" y="173620"/>
            <a:ext cx="8461094" cy="648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Group Information and 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FE266-B7AA-C04E-94E2-E95D9977CF0A}"/>
              </a:ext>
            </a:extLst>
          </p:cNvPr>
          <p:cNvSpPr txBox="1"/>
          <p:nvPr/>
        </p:nvSpPr>
        <p:spPr>
          <a:xfrm>
            <a:off x="475013" y="1175657"/>
            <a:ext cx="115665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Mailing List: </a:t>
            </a:r>
            <a:r>
              <a:rPr lang="en-GB" sz="20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eic-projdet-jethf-l@lists.bnl.gov</a:t>
            </a:r>
            <a:endParaRPr lang="en-GB" sz="2000" b="0" i="0" u="sng" strike="noStrike" dirty="0">
              <a:solidFill>
                <a:srgbClr val="0097A7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GB" sz="2000" b="0" i="0" u="sng" strike="noStrike" dirty="0"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GB" sz="20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3"/>
              </a:rPr>
              <a:t>https://lists.bnl.gov/mailman/listinfo/eic-projdet-jethf-l</a:t>
            </a:r>
            <a:endParaRPr lang="en-GB" sz="2000" b="0" i="0" u="sng" strike="noStrike" dirty="0">
              <a:solidFill>
                <a:srgbClr val="0097A7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en-GB" sz="2000" u="sng" dirty="0">
              <a:solidFill>
                <a:srgbClr val="0097A7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/>
              <a:t>Meeting Indico Pages: </a:t>
            </a:r>
            <a:r>
              <a:rPr lang="en-GB" sz="2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https://indico.bnl.gov/category/420/</a:t>
            </a:r>
            <a:r>
              <a:rPr lang="en-GB" sz="2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sz="20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Wiki Page: </a:t>
            </a:r>
            <a:r>
              <a:rPr lang="en-GB" sz="20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5"/>
              </a:rPr>
              <a:t>https://wiki.bnl.gov/eic-project-detector/index.php/JetsHF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err="1"/>
              <a:t>Mattermost</a:t>
            </a:r>
            <a:r>
              <a:rPr lang="en-US" sz="2000" dirty="0"/>
              <a:t> Chat: (sign-up link) </a:t>
            </a:r>
            <a:r>
              <a:rPr lang="en-GB" sz="2000" b="0" i="0" u="sng" dirty="0">
                <a:solidFill>
                  <a:srgbClr val="386FE5"/>
                </a:solidFill>
                <a:effectLst/>
                <a:latin typeface="Open Sans" panose="020B0606030504020204" pitchFamily="34" charset="0"/>
                <a:hlinkClick r:id="rId6"/>
              </a:rPr>
              <a:t>https://eic.cloud.mattermost.com/signup_user_complete/?id=i8gnmob4stdrpjfrezhegxs3ew</a:t>
            </a:r>
            <a:endParaRPr lang="en-US" sz="2000" b="0" i="0" u="sng" dirty="0">
              <a:solidFill>
                <a:srgbClr val="386FE5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u="sng" dirty="0">
              <a:solidFill>
                <a:srgbClr val="386FE5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Open Sans" panose="020B0606030504020204" pitchFamily="34" charset="0"/>
              </a:rPr>
              <a:t>Conveners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>
                <a:latin typeface="Open Sans" panose="020B0606030504020204" pitchFamily="34" charset="0"/>
              </a:rPr>
              <a:t>Olga </a:t>
            </a:r>
            <a:r>
              <a:rPr lang="en-US" sz="2000" dirty="0" err="1">
                <a:latin typeface="Open Sans" panose="020B0606030504020204" pitchFamily="34" charset="0"/>
              </a:rPr>
              <a:t>Evdokimov</a:t>
            </a:r>
            <a:r>
              <a:rPr lang="en-US" sz="2000" dirty="0">
                <a:latin typeface="Open Sans" panose="020B0606030504020204" pitchFamily="34" charset="0"/>
              </a:rPr>
              <a:t> – </a:t>
            </a:r>
            <a:r>
              <a:rPr lang="en-US" sz="2000" dirty="0">
                <a:latin typeface="Open Sans" panose="020B0606030504020204" pitchFamily="34" charset="0"/>
                <a:hlinkClick r:id="rId7"/>
              </a:rPr>
              <a:t>evdolga@uic.edu</a:t>
            </a:r>
            <a:endParaRPr lang="en-US" sz="2000" dirty="0">
              <a:latin typeface="Open Sans" panose="020B0606030504020204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>
                <a:latin typeface="Open Sans" panose="020B0606030504020204" pitchFamily="34" charset="0"/>
              </a:rPr>
              <a:t>Brian Page – </a:t>
            </a:r>
            <a:r>
              <a:rPr lang="en-US" sz="2000" dirty="0">
                <a:latin typeface="Open Sans" panose="020B0606030504020204" pitchFamily="34" charset="0"/>
                <a:hlinkClick r:id="rId8"/>
              </a:rPr>
              <a:t>bpage@bnl.gov</a:t>
            </a:r>
            <a:endParaRPr lang="en-US" sz="2000" dirty="0">
              <a:latin typeface="Open Sans" panose="020B0606030504020204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en-US" sz="2000" dirty="0">
              <a:latin typeface="Open Sans" panose="020B0606030504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Open Sans" panose="020B0606030504020204" pitchFamily="34" charset="0"/>
              </a:rPr>
              <a:t>Meetings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>
                <a:latin typeface="Open Sans" panose="020B0606030504020204" pitchFamily="34" charset="0"/>
              </a:rPr>
              <a:t>Wednesdays 12 pm </a:t>
            </a:r>
            <a:r>
              <a:rPr lang="en-US" sz="2000">
                <a:latin typeface="Open Sans" panose="020B0606030504020204" pitchFamily="34" charset="0"/>
              </a:rPr>
              <a:t>time slot - </a:t>
            </a:r>
            <a:r>
              <a:rPr lang="en-US" sz="2000" dirty="0">
                <a:latin typeface="Open Sans" panose="020B0606030504020204" pitchFamily="34" charset="0"/>
              </a:rPr>
              <a:t>Biweekly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D7138-953C-9F3C-1A1A-9E0135A7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102A-EA79-4ABF-BAAB-CB1D8C60D3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6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34FB5-7A9D-6762-EC6A-F20BE7BA385D}"/>
              </a:ext>
            </a:extLst>
          </p:cNvPr>
          <p:cNvSpPr txBox="1"/>
          <p:nvPr/>
        </p:nvSpPr>
        <p:spPr>
          <a:xfrm>
            <a:off x="312516" y="173620"/>
            <a:ext cx="8461094" cy="648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Updates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EE8C-0228-F168-AD52-E60BF2894A53}"/>
              </a:ext>
            </a:extLst>
          </p:cNvPr>
          <p:cNvSpPr txBox="1"/>
          <p:nvPr/>
        </p:nvSpPr>
        <p:spPr>
          <a:xfrm>
            <a:off x="568411" y="1112108"/>
            <a:ext cx="11030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Work on Hadron-in-Jet TDR plots progressing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Added appropriate cut on electron-jet momentum imbalance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Working on combining Q2 bins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Contributions from new members to the group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Starting to look at jet reconstruction in the backward </a:t>
            </a:r>
            <a:r>
              <a:rPr lang="en-US" dirty="0" err="1"/>
              <a:t>HCal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8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6CCDA0-CCE9-B2D1-0842-2067B399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" y="2139732"/>
            <a:ext cx="8084507" cy="4544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34FB5-7A9D-6762-EC6A-F20BE7BA385D}"/>
              </a:ext>
            </a:extLst>
          </p:cNvPr>
          <p:cNvSpPr txBox="1"/>
          <p:nvPr/>
        </p:nvSpPr>
        <p:spPr>
          <a:xfrm>
            <a:off x="312516" y="173620"/>
            <a:ext cx="8461094" cy="648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Contributions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EE8C-0228-F168-AD52-E60BF2894A53}"/>
              </a:ext>
            </a:extLst>
          </p:cNvPr>
          <p:cNvSpPr txBox="1"/>
          <p:nvPr/>
        </p:nvSpPr>
        <p:spPr>
          <a:xfrm>
            <a:off x="568411" y="1112108"/>
            <a:ext cx="1103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Diptanil</a:t>
            </a:r>
            <a:r>
              <a:rPr lang="en-US" dirty="0"/>
              <a:t> Roy (Rutgers): D0 – Jet Correlations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EC50F-1D91-5727-74F1-F871DA7C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012" y="453794"/>
            <a:ext cx="5410419" cy="31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34FB5-7A9D-6762-EC6A-F20BE7BA385D}"/>
              </a:ext>
            </a:extLst>
          </p:cNvPr>
          <p:cNvSpPr txBox="1"/>
          <p:nvPr/>
        </p:nvSpPr>
        <p:spPr>
          <a:xfrm>
            <a:off x="312516" y="173620"/>
            <a:ext cx="8461094" cy="648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Contributions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EE8C-0228-F168-AD52-E60BF2894A53}"/>
              </a:ext>
            </a:extLst>
          </p:cNvPr>
          <p:cNvSpPr txBox="1"/>
          <p:nvPr/>
        </p:nvSpPr>
        <p:spPr>
          <a:xfrm>
            <a:off x="568411" y="1112108"/>
            <a:ext cx="1103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Tanmay </a:t>
            </a:r>
            <a:r>
              <a:rPr lang="en-US" dirty="0" err="1"/>
              <a:t>Pani</a:t>
            </a:r>
            <a:r>
              <a:rPr lang="en-US" dirty="0"/>
              <a:t> (Rutgers): Full Jet </a:t>
            </a:r>
            <a:r>
              <a:rPr lang="en-US" dirty="0" err="1"/>
              <a:t>Reconstrution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B9CEDB-FFA5-EAF2-0CBA-FD46F2ED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54" y="2080379"/>
            <a:ext cx="8785438" cy="4414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EC85C0-1C2D-0E9B-EF0E-F09E63547F16}"/>
              </a:ext>
            </a:extLst>
          </p:cNvPr>
          <p:cNvSpPr txBox="1"/>
          <p:nvPr/>
        </p:nvSpPr>
        <p:spPr>
          <a:xfrm>
            <a:off x="123045" y="3303373"/>
            <a:ext cx="378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counting of track and calorimeter contributions?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CDE4AD-CB89-E68E-81D6-397B503278F8}"/>
              </a:ext>
            </a:extLst>
          </p:cNvPr>
          <p:cNvCxnSpPr/>
          <p:nvPr/>
        </p:nvCxnSpPr>
        <p:spPr>
          <a:xfrm>
            <a:off x="3171568" y="3772930"/>
            <a:ext cx="1293340" cy="5147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3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34FB5-7A9D-6762-EC6A-F20BE7BA385D}"/>
              </a:ext>
            </a:extLst>
          </p:cNvPr>
          <p:cNvSpPr txBox="1"/>
          <p:nvPr/>
        </p:nvSpPr>
        <p:spPr>
          <a:xfrm>
            <a:off x="312516" y="173620"/>
            <a:ext cx="8461094" cy="648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Contributions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EE8C-0228-F168-AD52-E60BF2894A53}"/>
              </a:ext>
            </a:extLst>
          </p:cNvPr>
          <p:cNvSpPr txBox="1"/>
          <p:nvPr/>
        </p:nvSpPr>
        <p:spPr>
          <a:xfrm>
            <a:off x="568411" y="1112108"/>
            <a:ext cx="1103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Allan Prince (Central University of Tamil Nadu): Track Resolutions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C86F46F-0E37-140B-C96A-188806F2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85" y="2117733"/>
            <a:ext cx="7793829" cy="39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0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34FB5-7A9D-6762-EC6A-F20BE7BA385D}"/>
              </a:ext>
            </a:extLst>
          </p:cNvPr>
          <p:cNvSpPr txBox="1"/>
          <p:nvPr/>
        </p:nvSpPr>
        <p:spPr>
          <a:xfrm>
            <a:off x="312516" y="173620"/>
            <a:ext cx="8461094" cy="648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Contributions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EE8C-0228-F168-AD52-E60BF2894A53}"/>
              </a:ext>
            </a:extLst>
          </p:cNvPr>
          <p:cNvSpPr txBox="1"/>
          <p:nvPr/>
        </p:nvSpPr>
        <p:spPr>
          <a:xfrm>
            <a:off x="568411" y="1112108"/>
            <a:ext cx="1103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Rohit </a:t>
            </a:r>
            <a:r>
              <a:rPr lang="en-US" dirty="0" err="1"/>
              <a:t>Kaundil</a:t>
            </a:r>
            <a:r>
              <a:rPr lang="en-US" dirty="0"/>
              <a:t> (IIT </a:t>
            </a:r>
            <a:r>
              <a:rPr lang="en-US" dirty="0" err="1"/>
              <a:t>Indor</a:t>
            </a:r>
            <a:r>
              <a:rPr lang="en-US" dirty="0"/>
              <a:t>): Track Efficiency and Resolutions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5C8CD-B4E6-C6DB-6AA9-D24B75B6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85" y="2068307"/>
            <a:ext cx="10154830" cy="41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9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34FB5-7A9D-6762-EC6A-F20BE7BA385D}"/>
              </a:ext>
            </a:extLst>
          </p:cNvPr>
          <p:cNvSpPr txBox="1"/>
          <p:nvPr/>
        </p:nvSpPr>
        <p:spPr>
          <a:xfrm>
            <a:off x="312516" y="173620"/>
            <a:ext cx="8461094" cy="6481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cs typeface="Calibri"/>
              </a:rPr>
              <a:t>nHCal</a:t>
            </a:r>
            <a:r>
              <a:rPr lang="en-US" sz="3600" dirty="0">
                <a:solidFill>
                  <a:srgbClr val="FF0000"/>
                </a:solidFill>
                <a:cs typeface="Calibri"/>
              </a:rPr>
              <a:t> Jets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EE8C-0228-F168-AD52-E60BF2894A53}"/>
              </a:ext>
            </a:extLst>
          </p:cNvPr>
          <p:cNvSpPr txBox="1"/>
          <p:nvPr/>
        </p:nvSpPr>
        <p:spPr>
          <a:xfrm>
            <a:off x="568411" y="1112108"/>
            <a:ext cx="1103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Begin looking at jet reconstruction in the negative endcap </a:t>
            </a:r>
            <a:r>
              <a:rPr lang="en-US" dirty="0" err="1"/>
              <a:t>HCal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Think about use as a neutral hadron veto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12FA6-F12D-F395-1409-44D41804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7" y="2325743"/>
            <a:ext cx="5590096" cy="4015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E11F4-DBA9-FCB2-57E3-642B53DC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29" y="1573773"/>
            <a:ext cx="5594583" cy="40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234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Open Sans</vt:lpstr>
      <vt:lpstr>Wingdings</vt:lpstr>
      <vt:lpstr>Office Theme</vt:lpstr>
      <vt:lpstr>Jets and Heavy Flavor WG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 and Heavy Flavor WG Summary</dc:title>
  <dc:creator>Page, Brian</dc:creator>
  <cp:lastModifiedBy>Page, Brian</cp:lastModifiedBy>
  <cp:revision>4</cp:revision>
  <dcterms:created xsi:type="dcterms:W3CDTF">2024-03-15T07:42:14Z</dcterms:created>
  <dcterms:modified xsi:type="dcterms:W3CDTF">2024-05-10T08:36:32Z</dcterms:modified>
</cp:coreProperties>
</file>