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FCD745-659F-4412-B4D8-4A3EE07ECE79}">
          <p14:sldIdLst>
            <p14:sldId id="256"/>
            <p14:sldId id="258"/>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ABABAB"/>
    <a:srgbClr val="FF9933"/>
    <a:srgbClr val="FFFFFF"/>
    <a:srgbClr val="699BFF"/>
    <a:srgbClr val="000000"/>
    <a:srgbClr val="AAE8FC"/>
    <a:srgbClr val="22027C"/>
    <a:srgbClr val="28038F"/>
    <a:srgbClr val="3D0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64" d="100"/>
          <a:sy n="64" d="100"/>
        </p:scale>
        <p:origin x="6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48294-1B3F-46C7-8501-273AD7D79B4F}" type="datetimeFigureOut">
              <a:rPr lang="en-GB" smtClean="0"/>
              <a:t>30/04/2024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F2F4C-E58C-4CCD-AFD6-611CFE2E222D}" type="slidenum">
              <a:rPr lang="en-GB" smtClean="0"/>
              <a:t>‹#›</a:t>
            </a:fld>
            <a:endParaRPr lang="en-GB"/>
          </a:p>
        </p:txBody>
      </p:sp>
    </p:spTree>
    <p:extLst>
      <p:ext uri="{BB962C8B-B14F-4D97-AF65-F5344CB8AC3E}">
        <p14:creationId xmlns:p14="http://schemas.microsoft.com/office/powerpoint/2010/main" val="33840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7556" y="1508257"/>
            <a:ext cx="9144000" cy="2387600"/>
          </a:xfrm>
        </p:spPr>
        <p:txBody>
          <a:bodyPr anchor="b"/>
          <a:lstStyle>
            <a:lvl1pPr algn="ctr">
              <a:defRPr sz="6000"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57556" y="3987932"/>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grpSp>
        <p:nvGrpSpPr>
          <p:cNvPr id="4" name="Group 3">
            <a:extLst>
              <a:ext uri="{FF2B5EF4-FFF2-40B4-BE49-F238E27FC236}">
                <a16:creationId xmlns:a16="http://schemas.microsoft.com/office/drawing/2014/main" id="{5AFBF77B-003A-4E1A-898E-FBE7F15C7ACD}"/>
              </a:ext>
            </a:extLst>
          </p:cNvPr>
          <p:cNvGrpSpPr/>
          <p:nvPr userDrawn="1"/>
        </p:nvGrpSpPr>
        <p:grpSpPr>
          <a:xfrm>
            <a:off x="-109438" y="5643694"/>
            <a:ext cx="2515109" cy="1440000"/>
            <a:chOff x="-109438" y="5643694"/>
            <a:chExt cx="2515109" cy="1440000"/>
          </a:xfrm>
        </p:grpSpPr>
        <p:pic>
          <p:nvPicPr>
            <p:cNvPr id="5" name="Picture 4">
              <a:extLst>
                <a:ext uri="{FF2B5EF4-FFF2-40B4-BE49-F238E27FC236}">
                  <a16:creationId xmlns:a16="http://schemas.microsoft.com/office/drawing/2014/main" id="{F30356C3-1559-4CEC-9ADF-910395CF29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6" name="TextBox 5">
              <a:extLst>
                <a:ext uri="{FF2B5EF4-FFF2-40B4-BE49-F238E27FC236}">
                  <a16:creationId xmlns:a16="http://schemas.microsoft.com/office/drawing/2014/main" id="{690A1CDC-2BBF-4AD9-B5B5-2E07FBF4882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
        <p:nvSpPr>
          <p:cNvPr id="7" name="Slide Number Placeholder 5">
            <a:extLst>
              <a:ext uri="{FF2B5EF4-FFF2-40B4-BE49-F238E27FC236}">
                <a16:creationId xmlns:a16="http://schemas.microsoft.com/office/drawing/2014/main" id="{F7F12490-59CD-452F-B02D-F2D799164001}"/>
              </a:ext>
            </a:extLst>
          </p:cNvPr>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spTree>
    <p:extLst>
      <p:ext uri="{BB962C8B-B14F-4D97-AF65-F5344CB8AC3E}">
        <p14:creationId xmlns:p14="http://schemas.microsoft.com/office/powerpoint/2010/main" val="399956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561439" cy="743504"/>
          </a:xfrm>
        </p:spPr>
        <p:txBody>
          <a:bodyPr/>
          <a:lstStyle>
            <a:lvl1pPr algn="ctr">
              <a:defRPr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440445"/>
            <a:ext cx="10515600" cy="4736518"/>
          </a:xfrm>
        </p:spPr>
        <p:txBody>
          <a:bodyPr/>
          <a:lstStyle>
            <a:lvl1pPr>
              <a:defRPr>
                <a:solidFill>
                  <a:srgbClr val="002060"/>
                </a:solidFill>
                <a:latin typeface="Palatino Linotype" panose="02040502050505030304" pitchFamily="18" charset="0"/>
              </a:defRPr>
            </a:lvl1pPr>
            <a:lvl2pPr>
              <a:defRPr>
                <a:solidFill>
                  <a:srgbClr val="002060"/>
                </a:solidFill>
                <a:latin typeface="Palatino Linotype" panose="02040502050505030304" pitchFamily="18" charset="0"/>
              </a:defRPr>
            </a:lvl2pPr>
            <a:lvl3pPr>
              <a:defRPr>
                <a:solidFill>
                  <a:srgbClr val="002060"/>
                </a:solidFill>
                <a:latin typeface="Palatino Linotype" panose="02040502050505030304" pitchFamily="18" charset="0"/>
              </a:defRPr>
            </a:lvl3pPr>
            <a:lvl4pPr>
              <a:defRPr>
                <a:solidFill>
                  <a:srgbClr val="002060"/>
                </a:solidFill>
                <a:latin typeface="Palatino Linotype" panose="02040502050505030304" pitchFamily="18" charset="0"/>
              </a:defRPr>
            </a:lvl4pPr>
            <a:lvl5pPr>
              <a:defRPr>
                <a:solidFill>
                  <a:srgbClr val="002060"/>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cxnSp>
        <p:nvCxnSpPr>
          <p:cNvPr id="10" name="Straight Connector 9"/>
          <p:cNvCxnSpPr/>
          <p:nvPr userDrawn="1"/>
        </p:nvCxnSpPr>
        <p:spPr>
          <a:xfrm>
            <a:off x="721453" y="1237683"/>
            <a:ext cx="10754686" cy="0"/>
          </a:xfrm>
          <a:prstGeom prst="line">
            <a:avLst/>
          </a:prstGeom>
          <a:ln w="38100">
            <a:solidFill>
              <a:srgbClr val="28038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721453" y="1313897"/>
            <a:ext cx="10754686" cy="0"/>
          </a:xfrm>
          <a:prstGeom prst="line">
            <a:avLst/>
          </a:prstGeom>
          <a:ln w="38100">
            <a:solidFill>
              <a:srgbClr val="AAE8FC"/>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E649DFF-E639-4E02-86CC-A533CCEFA814}"/>
              </a:ext>
            </a:extLst>
          </p:cNvPr>
          <p:cNvGrpSpPr/>
          <p:nvPr userDrawn="1"/>
        </p:nvGrpSpPr>
        <p:grpSpPr>
          <a:xfrm>
            <a:off x="9555853" y="16878"/>
            <a:ext cx="2515109" cy="1440000"/>
            <a:chOff x="-109438" y="5643694"/>
            <a:chExt cx="2515109" cy="1440000"/>
          </a:xfrm>
        </p:grpSpPr>
        <p:pic>
          <p:nvPicPr>
            <p:cNvPr id="8" name="Picture 7">
              <a:extLst>
                <a:ext uri="{FF2B5EF4-FFF2-40B4-BE49-F238E27FC236}">
                  <a16:creationId xmlns:a16="http://schemas.microsoft.com/office/drawing/2014/main" id="{A636AF2B-5CDB-4DCA-B86E-19B1098628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9" name="TextBox 8">
              <a:extLst>
                <a:ext uri="{FF2B5EF4-FFF2-40B4-BE49-F238E27FC236}">
                  <a16:creationId xmlns:a16="http://schemas.microsoft.com/office/drawing/2014/main" id="{9A6F51D6-9453-4ECC-9762-441C75CAD0A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68728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rgbClr val="FFFFFF"/>
            </a:gs>
            <a:gs pos="0">
              <a:schemeClr val="accent1">
                <a:lumMod val="20000"/>
                <a:lumOff val="80000"/>
              </a:schemeClr>
            </a:gs>
            <a:gs pos="81000">
              <a:srgbClr val="FFFFFF"/>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36EEA-5A28-4A70-BCAC-0B68DA8D366C}" type="slidenum">
              <a:rPr lang="en-GB" smtClean="0"/>
              <a:t>‹#›</a:t>
            </a:fld>
            <a:endParaRPr lang="en-GB"/>
          </a:p>
        </p:txBody>
      </p:sp>
    </p:spTree>
    <p:extLst>
      <p:ext uri="{BB962C8B-B14F-4D97-AF65-F5344CB8AC3E}">
        <p14:creationId xmlns:p14="http://schemas.microsoft.com/office/powerpoint/2010/main" val="317258769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DF7F-1883-456F-A6EA-4977F7DD73BB}"/>
              </a:ext>
            </a:extLst>
          </p:cNvPr>
          <p:cNvSpPr>
            <a:spLocks noGrp="1"/>
          </p:cNvSpPr>
          <p:nvPr>
            <p:ph type="ctrTitle"/>
          </p:nvPr>
        </p:nvSpPr>
        <p:spPr>
          <a:xfrm>
            <a:off x="1557556" y="1214306"/>
            <a:ext cx="9144000" cy="2387600"/>
          </a:xfrm>
        </p:spPr>
        <p:txBody>
          <a:bodyPr>
            <a:normAutofit/>
          </a:bodyPr>
          <a:lstStyle/>
          <a:p>
            <a:r>
              <a:rPr lang="en-US" dirty="0"/>
              <a:t>OB production plan</a:t>
            </a:r>
            <a:endParaRPr lang="en-GB" dirty="0"/>
          </a:p>
        </p:txBody>
      </p:sp>
      <p:sp>
        <p:nvSpPr>
          <p:cNvPr id="5" name="Subtitle 4">
            <a:extLst>
              <a:ext uri="{FF2B5EF4-FFF2-40B4-BE49-F238E27FC236}">
                <a16:creationId xmlns:a16="http://schemas.microsoft.com/office/drawing/2014/main" id="{30B12164-02BD-45A4-A9E4-59BAD969272C}"/>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08031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C1AAC-0A92-40D9-ABD2-1642B888C748}"/>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823D8762-7088-41B5-9A10-B58CBBAF38B5}"/>
              </a:ext>
            </a:extLst>
          </p:cNvPr>
          <p:cNvSpPr>
            <a:spLocks noGrp="1"/>
          </p:cNvSpPr>
          <p:nvPr>
            <p:ph idx="1"/>
          </p:nvPr>
        </p:nvSpPr>
        <p:spPr>
          <a:xfrm>
            <a:off x="838200" y="1579336"/>
            <a:ext cx="10515600" cy="5000369"/>
          </a:xfrm>
        </p:spPr>
        <p:txBody>
          <a:bodyPr>
            <a:normAutofit/>
          </a:bodyPr>
          <a:lstStyle/>
          <a:p>
            <a:r>
              <a:rPr lang="en-US" dirty="0"/>
              <a:t>Production plan has been discussed within the UK institutes</a:t>
            </a:r>
          </a:p>
          <a:p>
            <a:r>
              <a:rPr lang="en-US" dirty="0"/>
              <a:t>Developed as google doc (no aimed at PPT, apologies for small font)</a:t>
            </a:r>
          </a:p>
          <a:p>
            <a:r>
              <a:rPr lang="en-US" dirty="0"/>
              <a:t>This is very much system production focused</a:t>
            </a:r>
          </a:p>
          <a:p>
            <a:pPr lvl="1"/>
            <a:r>
              <a:rPr lang="en-US" dirty="0"/>
              <a:t>There are some overlaps with other WP, which are not carefully delineated</a:t>
            </a:r>
          </a:p>
          <a:p>
            <a:pPr lvl="1"/>
            <a:r>
              <a:rPr lang="en-US" dirty="0"/>
              <a:t>Needs further coordination</a:t>
            </a:r>
          </a:p>
          <a:p>
            <a:r>
              <a:rPr lang="en-US" dirty="0"/>
              <a:t>Obviously still many unknowns in the project (production steps and numbers, in numbers </a:t>
            </a:r>
            <a:r>
              <a:rPr lang="en-US"/>
              <a:t>of different tooling </a:t>
            </a:r>
            <a:r>
              <a:rPr lang="en-US" dirty="0"/>
              <a:t>sets)</a:t>
            </a:r>
          </a:p>
          <a:p>
            <a:r>
              <a:rPr lang="en-US" dirty="0"/>
              <a:t>In principle have two groups for most of the production steps</a:t>
            </a:r>
            <a:endParaRPr lang="en-GB" dirty="0"/>
          </a:p>
        </p:txBody>
      </p:sp>
      <p:sp>
        <p:nvSpPr>
          <p:cNvPr id="4" name="Slide Number Placeholder 3">
            <a:extLst>
              <a:ext uri="{FF2B5EF4-FFF2-40B4-BE49-F238E27FC236}">
                <a16:creationId xmlns:a16="http://schemas.microsoft.com/office/drawing/2014/main" id="{F3834555-1486-40DD-B97B-D039DC0CC1F1}"/>
              </a:ext>
            </a:extLst>
          </p:cNvPr>
          <p:cNvSpPr>
            <a:spLocks noGrp="1"/>
          </p:cNvSpPr>
          <p:nvPr>
            <p:ph type="sldNum" sz="quarter" idx="12"/>
          </p:nvPr>
        </p:nvSpPr>
        <p:spPr/>
        <p:txBody>
          <a:bodyPr/>
          <a:lstStyle/>
          <a:p>
            <a:fld id="{1CA36EEA-5A28-4A70-BCAC-0B68DA8D366C}" type="slidenum">
              <a:rPr lang="en-GB" smtClean="0"/>
              <a:pPr/>
              <a:t>2</a:t>
            </a:fld>
            <a:endParaRPr lang="en-GB" dirty="0"/>
          </a:p>
        </p:txBody>
      </p:sp>
    </p:spTree>
    <p:extLst>
      <p:ext uri="{BB962C8B-B14F-4D97-AF65-F5344CB8AC3E}">
        <p14:creationId xmlns:p14="http://schemas.microsoft.com/office/powerpoint/2010/main" val="140290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2EC03-0603-464B-A902-BE75942F6918}"/>
              </a:ext>
            </a:extLst>
          </p:cNvPr>
          <p:cNvSpPr>
            <a:spLocks noGrp="1"/>
          </p:cNvSpPr>
          <p:nvPr>
            <p:ph type="title"/>
          </p:nvPr>
        </p:nvSpPr>
        <p:spPr/>
        <p:txBody>
          <a:bodyPr/>
          <a:lstStyle/>
          <a:p>
            <a:r>
              <a:rPr lang="en-US" dirty="0"/>
              <a:t>Production plan</a:t>
            </a:r>
            <a:endParaRPr lang="en-GB" dirty="0"/>
          </a:p>
        </p:txBody>
      </p:sp>
      <p:graphicFrame>
        <p:nvGraphicFramePr>
          <p:cNvPr id="5" name="Content Placeholder 4">
            <a:extLst>
              <a:ext uri="{FF2B5EF4-FFF2-40B4-BE49-F238E27FC236}">
                <a16:creationId xmlns:a16="http://schemas.microsoft.com/office/drawing/2014/main" id="{BB9CB2F5-2D6D-4E01-810F-9513AA641279}"/>
              </a:ext>
            </a:extLst>
          </p:cNvPr>
          <p:cNvGraphicFramePr>
            <a:graphicFrameLocks noGrp="1"/>
          </p:cNvGraphicFramePr>
          <p:nvPr>
            <p:ph idx="1"/>
            <p:extLst>
              <p:ext uri="{D42A27DB-BD31-4B8C-83A1-F6EECF244321}">
                <p14:modId xmlns:p14="http://schemas.microsoft.com/office/powerpoint/2010/main" val="371912723"/>
              </p:ext>
            </p:extLst>
          </p:nvPr>
        </p:nvGraphicFramePr>
        <p:xfrm>
          <a:off x="239333" y="1367047"/>
          <a:ext cx="11852481" cy="3937729"/>
        </p:xfrm>
        <a:graphic>
          <a:graphicData uri="http://schemas.openxmlformats.org/drawingml/2006/table">
            <a:tbl>
              <a:tblPr/>
              <a:tblGrid>
                <a:gridCol w="1741824">
                  <a:extLst>
                    <a:ext uri="{9D8B030D-6E8A-4147-A177-3AD203B41FA5}">
                      <a16:colId xmlns:a16="http://schemas.microsoft.com/office/drawing/2014/main" val="2527648374"/>
                    </a:ext>
                  </a:extLst>
                </a:gridCol>
                <a:gridCol w="2019019">
                  <a:extLst>
                    <a:ext uri="{9D8B030D-6E8A-4147-A177-3AD203B41FA5}">
                      <a16:colId xmlns:a16="http://schemas.microsoft.com/office/drawing/2014/main" val="675448536"/>
                    </a:ext>
                  </a:extLst>
                </a:gridCol>
                <a:gridCol w="1506874">
                  <a:extLst>
                    <a:ext uri="{9D8B030D-6E8A-4147-A177-3AD203B41FA5}">
                      <a16:colId xmlns:a16="http://schemas.microsoft.com/office/drawing/2014/main" val="286158325"/>
                    </a:ext>
                  </a:extLst>
                </a:gridCol>
                <a:gridCol w="1571962">
                  <a:extLst>
                    <a:ext uri="{9D8B030D-6E8A-4147-A177-3AD203B41FA5}">
                      <a16:colId xmlns:a16="http://schemas.microsoft.com/office/drawing/2014/main" val="3906680674"/>
                    </a:ext>
                  </a:extLst>
                </a:gridCol>
                <a:gridCol w="1196985">
                  <a:extLst>
                    <a:ext uri="{9D8B030D-6E8A-4147-A177-3AD203B41FA5}">
                      <a16:colId xmlns:a16="http://schemas.microsoft.com/office/drawing/2014/main" val="2595661330"/>
                    </a:ext>
                  </a:extLst>
                </a:gridCol>
                <a:gridCol w="1335375">
                  <a:extLst>
                    <a:ext uri="{9D8B030D-6E8A-4147-A177-3AD203B41FA5}">
                      <a16:colId xmlns:a16="http://schemas.microsoft.com/office/drawing/2014/main" val="999057446"/>
                    </a:ext>
                  </a:extLst>
                </a:gridCol>
                <a:gridCol w="1159212">
                  <a:extLst>
                    <a:ext uri="{9D8B030D-6E8A-4147-A177-3AD203B41FA5}">
                      <a16:colId xmlns:a16="http://schemas.microsoft.com/office/drawing/2014/main" val="855857901"/>
                    </a:ext>
                  </a:extLst>
                </a:gridCol>
                <a:gridCol w="1321230">
                  <a:extLst>
                    <a:ext uri="{9D8B030D-6E8A-4147-A177-3AD203B41FA5}">
                      <a16:colId xmlns:a16="http://schemas.microsoft.com/office/drawing/2014/main" val="2215854275"/>
                    </a:ext>
                  </a:extLst>
                </a:gridCol>
              </a:tblGrid>
              <a:tr h="174614">
                <a:tc>
                  <a:txBody>
                    <a:bodyPr/>
                    <a:lstStyle/>
                    <a:p>
                      <a:pPr fontAlgn="b"/>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dirty="0">
                          <a:solidFill>
                            <a:srgbClr val="FFFFFF"/>
                          </a:solidFill>
                          <a:effectLst/>
                          <a:latin typeface="Arial" panose="020B0604020202020204" pitchFamily="34" charset="0"/>
                        </a:rPr>
                        <a:t>Estimated number </a:t>
                      </a:r>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a:solidFill>
                            <a:srgbClr val="FFFFFF"/>
                          </a:solidFill>
                          <a:effectLst/>
                          <a:latin typeface="Arial" panose="020B0604020202020204" pitchFamily="34" charset="0"/>
                        </a:rPr>
                        <a:t>Design</a:t>
                      </a:r>
                      <a:endParaRPr lang="en-GB" sz="100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dirty="0">
                          <a:solidFill>
                            <a:srgbClr val="FFFFFF"/>
                          </a:solidFill>
                          <a:effectLst/>
                          <a:latin typeface="Arial" panose="020B0604020202020204" pitchFamily="34" charset="0"/>
                        </a:rPr>
                        <a:t>Prototyping</a:t>
                      </a:r>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dirty="0">
                          <a:solidFill>
                            <a:srgbClr val="FFFFFF"/>
                          </a:solidFill>
                          <a:effectLst/>
                          <a:latin typeface="Arial" panose="020B0604020202020204" pitchFamily="34" charset="0"/>
                        </a:rPr>
                        <a:t>QA (to be defined)</a:t>
                      </a:r>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a:solidFill>
                            <a:srgbClr val="FFFFFF"/>
                          </a:solidFill>
                          <a:effectLst/>
                          <a:latin typeface="Arial" panose="020B0604020202020204" pitchFamily="34" charset="0"/>
                        </a:rPr>
                        <a:t>Production/assembly</a:t>
                      </a:r>
                      <a:endParaRPr lang="en-GB" sz="100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dirty="0">
                          <a:solidFill>
                            <a:srgbClr val="FFFFFF"/>
                          </a:solidFill>
                          <a:effectLst/>
                          <a:latin typeface="Arial" panose="020B0604020202020204" pitchFamily="34" charset="0"/>
                        </a:rPr>
                        <a:t>Wire/tab bonding</a:t>
                      </a:r>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rtl="0" fontAlgn="b">
                        <a:spcBef>
                          <a:spcPts val="0"/>
                        </a:spcBef>
                        <a:spcAft>
                          <a:spcPts val="0"/>
                        </a:spcAft>
                      </a:pPr>
                      <a:r>
                        <a:rPr lang="en-GB" sz="1000" b="0" i="0" u="none" strike="noStrike" dirty="0">
                          <a:solidFill>
                            <a:srgbClr val="FFFFFF"/>
                          </a:solidFill>
                          <a:effectLst/>
                          <a:latin typeface="Arial" panose="020B0604020202020204" pitchFamily="34" charset="0"/>
                        </a:rPr>
                        <a:t>QC</a:t>
                      </a:r>
                      <a:endParaRPr lang="en-GB" sz="1000" dirty="0">
                        <a:effectLst/>
                      </a:endParaRPr>
                    </a:p>
                  </a:txBody>
                  <a:tcPr marL="35887" marR="35887" marT="25839" marB="25839"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a16="http://schemas.microsoft.com/office/drawing/2014/main" val="1197122772"/>
                  </a:ext>
                </a:extLst>
              </a:tr>
              <a:tr h="327291">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Sensors</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1654 (incl. 10% spare)</a:t>
                      </a:r>
                      <a:r>
                        <a:rPr lang="en-GB" sz="1000" b="0" i="0" u="none" strike="noStrike">
                          <a:solidFill>
                            <a:srgbClr val="FFFFFF"/>
                          </a:solidFill>
                          <a:effectLst/>
                          <a:latin typeface="Arial" panose="020B0604020202020204" pitchFamily="34" charset="0"/>
                        </a:rPr>
                        <a:t>(incl. 10% spare)</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RAL-TD</a:t>
                      </a:r>
                      <a:endParaRPr lang="en-US" sz="1000">
                        <a:effectLst/>
                      </a:endParaRPr>
                    </a:p>
                    <a:p>
                      <a:pPr rtl="0" fontAlgn="t">
                        <a:spcBef>
                          <a:spcPts val="0"/>
                        </a:spcBef>
                        <a:spcAft>
                          <a:spcPts val="0"/>
                        </a:spcAft>
                      </a:pPr>
                      <a:r>
                        <a:rPr lang="en-US" sz="1000" b="0" i="0" u="none" strike="noStrike">
                          <a:solidFill>
                            <a:srgbClr val="000000"/>
                          </a:solidFill>
                          <a:effectLst/>
                          <a:latin typeface="Arial" panose="020B0604020202020204" pitchFamily="34" charset="0"/>
                        </a:rPr>
                        <a:t>testing: DL -TD BHM BRU</a:t>
                      </a:r>
                      <a:endParaRPr lang="en-US"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BRU 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Foundry</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BHM BRU</a:t>
                      </a:r>
                      <a:endParaRPr lang="en-GB" sz="1000" dirty="0">
                        <a:effectLst/>
                      </a:endParaRPr>
                    </a:p>
                    <a:p>
                      <a:pPr rtl="0" fontAlgn="t">
                        <a:spcBef>
                          <a:spcPts val="0"/>
                        </a:spcBef>
                        <a:spcAft>
                          <a:spcPts val="0"/>
                        </a:spcAft>
                      </a:pPr>
                      <a:r>
                        <a:rPr lang="en-GB" sz="1000" b="0" i="0" u="none" strike="noStrike" dirty="0">
                          <a:solidFill>
                            <a:srgbClr val="000000"/>
                          </a:solidFill>
                          <a:effectLst/>
                          <a:latin typeface="Arial" panose="020B0604020202020204" pitchFamily="34" charset="0"/>
                        </a:rPr>
                        <a:t>(probing)</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922720"/>
                  </a:ext>
                </a:extLst>
              </a:tr>
              <a:tr h="327291">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Anc ASIC (powering etc)</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1654  (incl. 10% spare)</a:t>
                      </a:r>
                      <a:r>
                        <a:rPr lang="en-GB" sz="1000" b="0" i="0" u="none" strike="noStrike">
                          <a:solidFill>
                            <a:srgbClr val="FFFFFF"/>
                          </a:solidFill>
                          <a:effectLst/>
                          <a:latin typeface="Arial" panose="020B0604020202020204" pitchFamily="34" charset="0"/>
                        </a:rPr>
                        <a:t>(i</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BHM (advising on specs)</a:t>
                      </a:r>
                      <a:endParaRPr lang="en-US" sz="1000">
                        <a:effectLst/>
                      </a:endParaRPr>
                    </a:p>
                    <a:p>
                      <a:pPr rtl="0" fontAlgn="t">
                        <a:spcBef>
                          <a:spcPts val="0"/>
                        </a:spcBef>
                        <a:spcAft>
                          <a:spcPts val="0"/>
                        </a:spcAft>
                      </a:pPr>
                      <a:r>
                        <a:rPr lang="en-US" sz="1000" b="0" i="0" u="none" strike="noStrike">
                          <a:solidFill>
                            <a:srgbClr val="000000"/>
                          </a:solidFill>
                          <a:effectLst/>
                          <a:latin typeface="Arial" panose="020B0604020202020204" pitchFamily="34" charset="0"/>
                        </a:rPr>
                        <a:t>RAL-TD OX</a:t>
                      </a:r>
                      <a:endParaRPr lang="en-US"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RAL-TD</a:t>
                      </a:r>
                      <a:endParaRPr lang="en-US" sz="1000">
                        <a:effectLst/>
                      </a:endParaRPr>
                    </a:p>
                    <a:p>
                      <a:pPr rtl="0" fontAlgn="t">
                        <a:spcBef>
                          <a:spcPts val="0"/>
                        </a:spcBef>
                        <a:spcAft>
                          <a:spcPts val="0"/>
                        </a:spcAft>
                      </a:pPr>
                      <a:r>
                        <a:rPr lang="en-US" sz="1000" b="0" i="0" u="none" strike="noStrike">
                          <a:solidFill>
                            <a:srgbClr val="000000"/>
                          </a:solidFill>
                          <a:effectLst/>
                          <a:latin typeface="Arial" panose="020B0604020202020204" pitchFamily="34" charset="0"/>
                        </a:rPr>
                        <a:t>testing: DL -TD BHM BRU</a:t>
                      </a:r>
                      <a:endParaRPr lang="en-US"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BRU 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Foundry</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BRU</a:t>
                      </a:r>
                      <a:endParaRPr lang="en-GB" sz="1000">
                        <a:effectLst/>
                      </a:endParaRPr>
                    </a:p>
                    <a:p>
                      <a:pPr rtl="0" fontAlgn="t">
                        <a:spcBef>
                          <a:spcPts val="0"/>
                        </a:spcBef>
                        <a:spcAft>
                          <a:spcPts val="0"/>
                        </a:spcAft>
                      </a:pPr>
                      <a:r>
                        <a:rPr lang="en-GB" sz="1000" b="0" i="0" u="none" strike="noStrike">
                          <a:solidFill>
                            <a:srgbClr val="000000"/>
                          </a:solidFill>
                          <a:effectLst/>
                          <a:latin typeface="Arial" panose="020B0604020202020204" pitchFamily="34" charset="0"/>
                        </a:rPr>
                        <a:t>(probing)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7540528"/>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Module production tooling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3  (incl. 1 spare)</a:t>
                      </a:r>
                      <a:r>
                        <a:rPr lang="en-GB" sz="1000" b="0" i="0" u="none" strike="noStrike">
                          <a:solidFill>
                            <a:srgbClr val="FFFFFF"/>
                          </a:solidFill>
                          <a:effectLst/>
                          <a:latin typeface="Arial" panose="020B0604020202020204" pitchFamily="34" charset="0"/>
                        </a:rPr>
                        <a:t>(i</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External or university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7909889"/>
                  </a:ext>
                </a:extLst>
              </a:tr>
              <a:tr h="258387">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Module</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194 L3, 634 L4 (incl. 10% spare)</a:t>
                      </a:r>
                      <a:r>
                        <a:rPr lang="en-GB" sz="1000" b="0" i="0" u="none" strike="noStrike">
                          <a:solidFill>
                            <a:srgbClr val="FFFFFF"/>
                          </a:solidFill>
                          <a:effectLst/>
                          <a:latin typeface="Arial" panose="020B0604020202020204" pitchFamily="34" charset="0"/>
                        </a:rPr>
                        <a:t>(i</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BHM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DL-TD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BHM 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97871"/>
                  </a:ext>
                </a:extLst>
              </a:tr>
              <a:tr h="258387">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Flexible Printed Circuit (FPC)</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194 L3, 317 L4 (incl. 10% spare)</a:t>
                      </a:r>
                      <a:r>
                        <a:rPr lang="en-US" sz="1000" b="0" i="0" u="none" strike="noStrike">
                          <a:solidFill>
                            <a:srgbClr val="FFFFFF"/>
                          </a:solidFill>
                          <a:effectLst/>
                          <a:latin typeface="Arial" panose="020B0604020202020204" pitchFamily="34" charset="0"/>
                        </a:rPr>
                        <a:t>(</a:t>
                      </a:r>
                      <a:endParaRPr lang="en-US"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Ukraine</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DL-TD Ukraine</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BHM DL-TD</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797652"/>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Stave production tooling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4  (incl. 1 spare)</a:t>
                      </a:r>
                      <a:r>
                        <a:rPr lang="en-GB" sz="1000" b="0" i="0" u="none" strike="noStrike">
                          <a:solidFill>
                            <a:srgbClr val="FFFFFF"/>
                          </a:solidFill>
                          <a:effectLst/>
                          <a:latin typeface="Arial" panose="020B0604020202020204" pitchFamily="34" charset="0"/>
                        </a:rPr>
                        <a:t>(i</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750295"/>
                  </a:ext>
                </a:extLst>
              </a:tr>
              <a:tr h="258387">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Stave</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48 L3, 80 L4 (incl. 10% spare)</a:t>
                      </a:r>
                      <a:endParaRPr lang="en-US"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OX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LIV RAL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062425"/>
                  </a:ext>
                </a:extLst>
              </a:tr>
              <a:tr h="204754">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Module loading tooling</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4  (incl. 1 spare)</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OX LIV RAL</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OX LIV RAL</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OX LIV </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OX LIV RAL</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6136736"/>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Module loading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827 (incl. 10% spare)</a:t>
                      </a:r>
                      <a:r>
                        <a:rPr lang="en-GB" sz="1000" b="0" i="0" u="none" strike="noStrike">
                          <a:solidFill>
                            <a:srgbClr val="FFFFFF"/>
                          </a:solidFill>
                          <a:effectLst/>
                          <a:latin typeface="Arial" panose="020B0604020202020204" pitchFamily="34" charset="0"/>
                        </a:rPr>
                        <a:t>(i</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LIV</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LIV</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LIV</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OX LIV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629093"/>
                  </a:ext>
                </a:extLst>
              </a:tr>
              <a:tr h="203898">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DAQ before integration</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BHM</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363128"/>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Half-barrel integration tooling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1</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060721"/>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Half-barrel integration</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2</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or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DL-TD OX RAL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198805"/>
                  </a:ext>
                </a:extLst>
              </a:tr>
              <a:tr h="189484">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Half-barrel integration testing</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2</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or OX</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3180617"/>
                  </a:ext>
                </a:extLst>
              </a:tr>
              <a:tr h="203956">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Shipping and its preparation</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OX</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OX</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OX</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OX</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441125"/>
                  </a:ext>
                </a:extLst>
              </a:tr>
              <a:tr h="188722">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Reception @ BNL</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RAL </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a:solidFill>
                            <a:srgbClr val="000000"/>
                          </a:solidFill>
                          <a:effectLst/>
                          <a:latin typeface="Arial" panose="020B0604020202020204" pitchFamily="34" charset="0"/>
                        </a:rPr>
                        <a:t>-</a:t>
                      </a:r>
                      <a:endParaRPr lang="en-GB" sz="100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96781"/>
                  </a:ext>
                </a:extLst>
              </a:tr>
              <a:tr h="166354">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Integration into SVT @ BNL</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RAL </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000" b="0" i="0" u="none" strike="noStrike" dirty="0">
                          <a:solidFill>
                            <a:srgbClr val="000000"/>
                          </a:solidFill>
                          <a:effectLst/>
                          <a:latin typeface="Arial" panose="020B0604020202020204" pitchFamily="34" charset="0"/>
                        </a:rPr>
                        <a:t>-</a:t>
                      </a:r>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GB" sz="1000" dirty="0">
                        <a:effectLst/>
                      </a:endParaRPr>
                    </a:p>
                  </a:txBody>
                  <a:tcPr marL="35887" marR="35887" marT="25839" marB="2583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274960"/>
                  </a:ext>
                </a:extLst>
              </a:tr>
            </a:tbl>
          </a:graphicData>
        </a:graphic>
      </p:graphicFrame>
      <p:sp>
        <p:nvSpPr>
          <p:cNvPr id="4" name="Slide Number Placeholder 3">
            <a:extLst>
              <a:ext uri="{FF2B5EF4-FFF2-40B4-BE49-F238E27FC236}">
                <a16:creationId xmlns:a16="http://schemas.microsoft.com/office/drawing/2014/main" id="{5EC293A1-4DBE-4C6A-9571-9552E3C605BA}"/>
              </a:ext>
            </a:extLst>
          </p:cNvPr>
          <p:cNvSpPr>
            <a:spLocks noGrp="1"/>
          </p:cNvSpPr>
          <p:nvPr>
            <p:ph type="sldNum" sz="quarter" idx="12"/>
          </p:nvPr>
        </p:nvSpPr>
        <p:spPr/>
        <p:txBody>
          <a:bodyPr/>
          <a:lstStyle/>
          <a:p>
            <a:fld id="{1CA36EEA-5A28-4A70-BCAC-0B68DA8D366C}" type="slidenum">
              <a:rPr lang="en-GB" smtClean="0"/>
              <a:pPr/>
              <a:t>3</a:t>
            </a:fld>
            <a:endParaRPr lang="en-GB" dirty="0"/>
          </a:p>
        </p:txBody>
      </p:sp>
      <p:sp>
        <p:nvSpPr>
          <p:cNvPr id="6" name="Rectangle 5">
            <a:extLst>
              <a:ext uri="{FF2B5EF4-FFF2-40B4-BE49-F238E27FC236}">
                <a16:creationId xmlns:a16="http://schemas.microsoft.com/office/drawing/2014/main" id="{6D73F8E3-706B-4482-88F9-CD05BBED411F}"/>
              </a:ext>
            </a:extLst>
          </p:cNvPr>
          <p:cNvSpPr/>
          <p:nvPr/>
        </p:nvSpPr>
        <p:spPr>
          <a:xfrm>
            <a:off x="308906" y="5380672"/>
            <a:ext cx="11713333" cy="1477328"/>
          </a:xfrm>
          <a:prstGeom prst="rect">
            <a:avLst/>
          </a:prstGeom>
        </p:spPr>
        <p:txBody>
          <a:bodyPr wrap="square">
            <a:spAutoFit/>
          </a:bodyPr>
          <a:lstStyle/>
          <a:p>
            <a:pPr marL="179388" indent="-179388" fontAlgn="base">
              <a:spcBef>
                <a:spcPts val="1200"/>
              </a:spcBef>
              <a:buFont typeface="Arial" panose="020B0604020202020204" pitchFamily="34" charset="0"/>
              <a:buChar char="•"/>
            </a:pPr>
            <a:r>
              <a:rPr lang="en-US" sz="1000" dirty="0">
                <a:solidFill>
                  <a:srgbClr val="002060"/>
                </a:solidFill>
                <a:latin typeface="Arial" panose="020B0604020202020204" pitchFamily="34" charset="0"/>
              </a:rPr>
              <a:t>Wire bonding has been factored out because it does need a very specific infrastructure not everybody has. </a:t>
            </a:r>
          </a:p>
          <a:p>
            <a:pPr marL="179388" indent="-179388" fontAlgn="base">
              <a:buFont typeface="Arial" panose="020B0604020202020204" pitchFamily="34" charset="0"/>
              <a:buChar char="•"/>
            </a:pPr>
            <a:r>
              <a:rPr lang="en-US" sz="1000" dirty="0">
                <a:solidFill>
                  <a:srgbClr val="002060"/>
                </a:solidFill>
                <a:latin typeface="Arial" panose="020B0604020202020204" pitchFamily="34" charset="0"/>
              </a:rPr>
              <a:t>QA is short for quality assurance and comprises tests and performance verification on non-production items, including tests at elevated stress levels. QC is for quality control and comprises tests and performance verification on production items, typically at stress levels below or up to nominal.</a:t>
            </a:r>
          </a:p>
          <a:p>
            <a:pPr marL="179388" indent="-179388" fontAlgn="base">
              <a:buFont typeface="Arial" panose="020B0604020202020204" pitchFamily="34" charset="0"/>
              <a:buChar char="•"/>
            </a:pPr>
            <a:r>
              <a:rPr lang="en-US" sz="1000" dirty="0">
                <a:solidFill>
                  <a:srgbClr val="002060"/>
                </a:solidFill>
                <a:latin typeface="Arial" panose="020B0604020202020204" pitchFamily="34" charset="0"/>
              </a:rPr>
              <a:t>Half-barrel integration testing has been taken out because there will be a lot more and much more diverse infrastructure required for that including equipment that will not be otherwise present at the site doing that. It also will likely require people from other institutions going to the integration site to set up and run some of these tests. Institutions should indicate participation even if integration will take place at another location.</a:t>
            </a:r>
          </a:p>
          <a:p>
            <a:pPr marL="179388" indent="-179388" fontAlgn="base">
              <a:buFont typeface="Arial" panose="020B0604020202020204" pitchFamily="34" charset="0"/>
              <a:buChar char="•"/>
            </a:pPr>
            <a:r>
              <a:rPr lang="en-US" sz="1000" dirty="0">
                <a:solidFill>
                  <a:srgbClr val="002060"/>
                </a:solidFill>
                <a:latin typeface="Arial" panose="020B0604020202020204" pitchFamily="34" charset="0"/>
              </a:rPr>
              <a:t>RAL = RAL TD + PPD + logistics + finance </a:t>
            </a:r>
          </a:p>
          <a:p>
            <a:pPr marL="179388" indent="-179388" fontAlgn="base">
              <a:buFont typeface="Arial" panose="020B0604020202020204" pitchFamily="34" charset="0"/>
              <a:buChar char="•"/>
            </a:pPr>
            <a:r>
              <a:rPr lang="en-US" sz="1000" dirty="0">
                <a:solidFill>
                  <a:srgbClr val="002060"/>
                </a:solidFill>
                <a:latin typeface="Arial" panose="020B0604020202020204" pitchFamily="34" charset="0"/>
              </a:rPr>
              <a:t>Half barrel integration readout system needs to be defined (optical/electrical)</a:t>
            </a:r>
          </a:p>
          <a:p>
            <a:pPr marL="179388" indent="-179388" fontAlgn="base">
              <a:buFont typeface="Arial" panose="020B0604020202020204" pitchFamily="34" charset="0"/>
              <a:buChar char="•"/>
            </a:pPr>
            <a:r>
              <a:rPr lang="en-US" sz="1000" dirty="0">
                <a:solidFill>
                  <a:srgbClr val="002060"/>
                </a:solidFill>
                <a:latin typeface="Arial" panose="020B0604020202020204" pitchFamily="34" charset="0"/>
              </a:rPr>
              <a:t>Order is random, fractions still need to be allocated</a:t>
            </a:r>
          </a:p>
        </p:txBody>
      </p:sp>
    </p:spTree>
    <p:extLst>
      <p:ext uri="{BB962C8B-B14F-4D97-AF65-F5344CB8AC3E}">
        <p14:creationId xmlns:p14="http://schemas.microsoft.com/office/powerpoint/2010/main" val="2402368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32922</TotalTime>
  <Words>638</Words>
  <Application>Microsoft Office PowerPoint</Application>
  <PresentationFormat>Widescreen</PresentationFormat>
  <Paragraphs>145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Palatino Linotype</vt:lpstr>
      <vt:lpstr>Verdana</vt:lpstr>
      <vt:lpstr>Office Theme</vt:lpstr>
      <vt:lpstr>OB production plan</vt:lpstr>
      <vt:lpstr>Introduction</vt:lpstr>
      <vt:lpstr>Production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 Viehhauser</dc:creator>
  <cp:lastModifiedBy>Georg Viehhauser</cp:lastModifiedBy>
  <cp:revision>1186</cp:revision>
  <dcterms:created xsi:type="dcterms:W3CDTF">2018-10-16T11:54:38Z</dcterms:created>
  <dcterms:modified xsi:type="dcterms:W3CDTF">2024-04-30T14:37:30Z</dcterms:modified>
</cp:coreProperties>
</file>