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2" r:id="rId2"/>
    <p:sldId id="276" r:id="rId3"/>
    <p:sldId id="280" r:id="rId4"/>
    <p:sldId id="277" r:id="rId5"/>
    <p:sldId id="278" r:id="rId6"/>
    <p:sldId id="27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Landgraf" userId="367c8676d18b2324" providerId="LiveId" clId="{484FD7BF-99C0-49A3-BCAC-30239FDF0215}"/>
    <pc:docChg chg="undo custSel addSld delSld modSld">
      <pc:chgData name="Jeff Landgraf" userId="367c8676d18b2324" providerId="LiveId" clId="{484FD7BF-99C0-49A3-BCAC-30239FDF0215}" dt="2024-04-25T11:31:23.754" v="7042" actId="20577"/>
      <pc:docMkLst>
        <pc:docMk/>
      </pc:docMkLst>
      <pc:sldChg chg="modSp mod">
        <pc:chgData name="Jeff Landgraf" userId="367c8676d18b2324" providerId="LiveId" clId="{484FD7BF-99C0-49A3-BCAC-30239FDF0215}" dt="2024-04-25T11:28:09.900" v="7013" actId="20577"/>
        <pc:sldMkLst>
          <pc:docMk/>
          <pc:sldMk cId="3977495141" sldId="262"/>
        </pc:sldMkLst>
        <pc:spChg chg="mod">
          <ac:chgData name="Jeff Landgraf" userId="367c8676d18b2324" providerId="LiveId" clId="{484FD7BF-99C0-49A3-BCAC-30239FDF0215}" dt="2024-04-25T07:32:44.106" v="7" actId="20577"/>
          <ac:spMkLst>
            <pc:docMk/>
            <pc:sldMk cId="3977495141" sldId="262"/>
            <ac:spMk id="2" creationId="{F620B80A-4FFC-09AC-7502-04D180479223}"/>
          </ac:spMkLst>
        </pc:spChg>
        <pc:spChg chg="mod">
          <ac:chgData name="Jeff Landgraf" userId="367c8676d18b2324" providerId="LiveId" clId="{484FD7BF-99C0-49A3-BCAC-30239FDF0215}" dt="2024-04-25T11:28:09.900" v="7013" actId="20577"/>
          <ac:spMkLst>
            <pc:docMk/>
            <pc:sldMk cId="3977495141" sldId="262"/>
            <ac:spMk id="3" creationId="{2AC19588-B653-7459-D98C-A595C5BDB5BA}"/>
          </ac:spMkLst>
        </pc:spChg>
      </pc:sldChg>
      <pc:sldChg chg="modSp mod">
        <pc:chgData name="Jeff Landgraf" userId="367c8676d18b2324" providerId="LiveId" clId="{484FD7BF-99C0-49A3-BCAC-30239FDF0215}" dt="2024-04-25T08:16:21.600" v="2226" actId="20577"/>
        <pc:sldMkLst>
          <pc:docMk/>
          <pc:sldMk cId="1342758951" sldId="276"/>
        </pc:sldMkLst>
        <pc:spChg chg="mod">
          <ac:chgData name="Jeff Landgraf" userId="367c8676d18b2324" providerId="LiveId" clId="{484FD7BF-99C0-49A3-BCAC-30239FDF0215}" dt="2024-04-25T08:16:21.600" v="2226" actId="20577"/>
          <ac:spMkLst>
            <pc:docMk/>
            <pc:sldMk cId="1342758951" sldId="276"/>
            <ac:spMk id="3" creationId="{2CDFA13B-AA82-7D12-77A0-4E1323794058}"/>
          </ac:spMkLst>
        </pc:spChg>
      </pc:sldChg>
      <pc:sldChg chg="addSp modSp add mod">
        <pc:chgData name="Jeff Landgraf" userId="367c8676d18b2324" providerId="LiveId" clId="{484FD7BF-99C0-49A3-BCAC-30239FDF0215}" dt="2024-04-25T11:31:23.754" v="7042" actId="20577"/>
        <pc:sldMkLst>
          <pc:docMk/>
          <pc:sldMk cId="1326375229" sldId="277"/>
        </pc:sldMkLst>
        <pc:spChg chg="mod">
          <ac:chgData name="Jeff Landgraf" userId="367c8676d18b2324" providerId="LiveId" clId="{484FD7BF-99C0-49A3-BCAC-30239FDF0215}" dt="2024-04-25T09:24:03.748" v="4863" actId="20577"/>
          <ac:spMkLst>
            <pc:docMk/>
            <pc:sldMk cId="1326375229" sldId="277"/>
            <ac:spMk id="2" creationId="{9181158C-9166-CF7D-328D-21F8DF7FEDC8}"/>
          </ac:spMkLst>
        </pc:spChg>
        <pc:spChg chg="mod">
          <ac:chgData name="Jeff Landgraf" userId="367c8676d18b2324" providerId="LiveId" clId="{484FD7BF-99C0-49A3-BCAC-30239FDF0215}" dt="2024-04-25T11:30:43.789" v="7040" actId="313"/>
          <ac:spMkLst>
            <pc:docMk/>
            <pc:sldMk cId="1326375229" sldId="277"/>
            <ac:spMk id="3" creationId="{2CDFA13B-AA82-7D12-77A0-4E1323794058}"/>
          </ac:spMkLst>
        </pc:spChg>
        <pc:spChg chg="add mod">
          <ac:chgData name="Jeff Landgraf" userId="367c8676d18b2324" providerId="LiveId" clId="{484FD7BF-99C0-49A3-BCAC-30239FDF0215}" dt="2024-04-25T09:22:20.376" v="4861" actId="20577"/>
          <ac:spMkLst>
            <pc:docMk/>
            <pc:sldMk cId="1326375229" sldId="277"/>
            <ac:spMk id="8" creationId="{18121CAC-27CD-DC9B-9928-1D2A92BA4B81}"/>
          </ac:spMkLst>
        </pc:spChg>
        <pc:graphicFrameChg chg="add mod modGraphic">
          <ac:chgData name="Jeff Landgraf" userId="367c8676d18b2324" providerId="LiveId" clId="{484FD7BF-99C0-49A3-BCAC-30239FDF0215}" dt="2024-04-25T11:31:23.754" v="7042" actId="20577"/>
          <ac:graphicFrameMkLst>
            <pc:docMk/>
            <pc:sldMk cId="1326375229" sldId="277"/>
            <ac:graphicFrameMk id="7" creationId="{C738D425-84FB-CD8B-EEDE-4E31DEAAA899}"/>
          </ac:graphicFrameMkLst>
        </pc:graphicFrameChg>
      </pc:sldChg>
      <pc:sldChg chg="del">
        <pc:chgData name="Jeff Landgraf" userId="367c8676d18b2324" providerId="LiveId" clId="{484FD7BF-99C0-49A3-BCAC-30239FDF0215}" dt="2024-04-25T08:14:07.757" v="2165" actId="47"/>
        <pc:sldMkLst>
          <pc:docMk/>
          <pc:sldMk cId="2670846876" sldId="277"/>
        </pc:sldMkLst>
      </pc:sldChg>
      <pc:sldChg chg="addSp modSp new mod">
        <pc:chgData name="Jeff Landgraf" userId="367c8676d18b2324" providerId="LiveId" clId="{484FD7BF-99C0-49A3-BCAC-30239FDF0215}" dt="2024-04-25T10:25:23.912" v="6994" actId="20577"/>
        <pc:sldMkLst>
          <pc:docMk/>
          <pc:sldMk cId="3536113733" sldId="278"/>
        </pc:sldMkLst>
        <pc:spChg chg="mod">
          <ac:chgData name="Jeff Landgraf" userId="367c8676d18b2324" providerId="LiveId" clId="{484FD7BF-99C0-49A3-BCAC-30239FDF0215}" dt="2024-04-25T09:25:02.997" v="4922" actId="20577"/>
          <ac:spMkLst>
            <pc:docMk/>
            <pc:sldMk cId="3536113733" sldId="278"/>
            <ac:spMk id="2" creationId="{4E42A83F-B4B1-84B8-DD63-B529F7B30BAA}"/>
          </ac:spMkLst>
        </pc:spChg>
        <pc:spChg chg="add mod">
          <ac:chgData name="Jeff Landgraf" userId="367c8676d18b2324" providerId="LiveId" clId="{484FD7BF-99C0-49A3-BCAC-30239FDF0215}" dt="2024-04-25T10:12:28.122" v="6465" actId="1035"/>
          <ac:spMkLst>
            <pc:docMk/>
            <pc:sldMk cId="3536113733" sldId="278"/>
            <ac:spMk id="6" creationId="{F62BD568-32DD-F66F-7622-108430F5374D}"/>
          </ac:spMkLst>
        </pc:spChg>
        <pc:spChg chg="add mod">
          <ac:chgData name="Jeff Landgraf" userId="367c8676d18b2324" providerId="LiveId" clId="{484FD7BF-99C0-49A3-BCAC-30239FDF0215}" dt="2024-04-25T10:25:23.912" v="6994" actId="20577"/>
          <ac:spMkLst>
            <pc:docMk/>
            <pc:sldMk cId="3536113733" sldId="278"/>
            <ac:spMk id="7" creationId="{A82E0A52-0ECD-2178-6323-4D42E25C5348}"/>
          </ac:spMkLst>
        </pc:spChg>
        <pc:graphicFrameChg chg="add mod modGraphic">
          <ac:chgData name="Jeff Landgraf" userId="367c8676d18b2324" providerId="LiveId" clId="{484FD7BF-99C0-49A3-BCAC-30239FDF0215}" dt="2024-04-25T10:17:11.881" v="6685" actId="20577"/>
          <ac:graphicFrameMkLst>
            <pc:docMk/>
            <pc:sldMk cId="3536113733" sldId="278"/>
            <ac:graphicFrameMk id="8" creationId="{2E2B9956-317D-0A7C-85CB-CBA7EE15C588}"/>
          </ac:graphicFrameMkLst>
        </pc:graphicFrameChg>
      </pc:sldChg>
      <pc:sldChg chg="modSp new mod">
        <pc:chgData name="Jeff Landgraf" userId="367c8676d18b2324" providerId="LiveId" clId="{484FD7BF-99C0-49A3-BCAC-30239FDF0215}" dt="2024-04-25T10:10:18.411" v="6290" actId="20577"/>
        <pc:sldMkLst>
          <pc:docMk/>
          <pc:sldMk cId="1317700922" sldId="279"/>
        </pc:sldMkLst>
        <pc:spChg chg="mod">
          <ac:chgData name="Jeff Landgraf" userId="367c8676d18b2324" providerId="LiveId" clId="{484FD7BF-99C0-49A3-BCAC-30239FDF0215}" dt="2024-04-25T10:10:18.411" v="6290" actId="20577"/>
          <ac:spMkLst>
            <pc:docMk/>
            <pc:sldMk cId="1317700922" sldId="279"/>
            <ac:spMk id="2" creationId="{E6136E07-1017-DFD3-7E7A-BA008E3E7FC1}"/>
          </ac:spMkLst>
        </pc:spChg>
      </pc:sldChg>
      <pc:sldChg chg="modSp add mod">
        <pc:chgData name="Jeff Landgraf" userId="367c8676d18b2324" providerId="LiveId" clId="{484FD7BF-99C0-49A3-BCAC-30239FDF0215}" dt="2024-04-25T10:23:26.538" v="6906" actId="20577"/>
        <pc:sldMkLst>
          <pc:docMk/>
          <pc:sldMk cId="2579102617" sldId="280"/>
        </pc:sldMkLst>
        <pc:spChg chg="mod">
          <ac:chgData name="Jeff Landgraf" userId="367c8676d18b2324" providerId="LiveId" clId="{484FD7BF-99C0-49A3-BCAC-30239FDF0215}" dt="2024-04-25T10:23:26.538" v="6906" actId="20577"/>
          <ac:spMkLst>
            <pc:docMk/>
            <pc:sldMk cId="2579102617" sldId="280"/>
            <ac:spMk id="3" creationId="{2CDFA13B-AA82-7D12-77A0-4E13237940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7A753-87B3-47FE-971D-E9D7E1FD2B7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0276C-6B7F-4146-85EC-A095E0ECC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97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D422-CF21-5F4B-9F3C-D943F67A9B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2920" y="1174478"/>
            <a:ext cx="10962105" cy="1240412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100000"/>
              </a:lnSpc>
              <a:defRPr sz="4000" b="1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Title from Agenda</a:t>
            </a:r>
            <a:br>
              <a:rPr lang="en-US"/>
            </a:br>
            <a:r>
              <a:rPr lang="en-US"/>
              <a:t>Continuation of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5F0DF-C789-3B48-88B2-EEF178B168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2920" y="5074920"/>
            <a:ext cx="4363736" cy="1019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SC-x Identifier</a:t>
            </a:r>
          </a:p>
          <a:p>
            <a:r>
              <a:rPr lang="en-US"/>
              <a:t>EIC CD-3A Review</a:t>
            </a:r>
          </a:p>
          <a:p>
            <a:r>
              <a:rPr lang="en-US"/>
              <a:t>November 14-16,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7851E-C1E1-6E46-8D1B-95D6C18885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2920" y="3288714"/>
            <a:ext cx="10962105" cy="4489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2F870F-A3EC-0442-4A49-50365EE5DD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2920" y="2423582"/>
            <a:ext cx="10962105" cy="50165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z="2800"/>
              <a:t>Secondary title if needed</a:t>
            </a:r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D74062-0C2E-090F-07DF-75D428DE15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920" y="4233687"/>
            <a:ext cx="10962105" cy="3795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WBS 6.0x.xxx WBS Name (Exact from WBS)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DFAD954-7DFC-3150-35B3-444AB26BD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3738425"/>
            <a:ext cx="10962105" cy="47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Project Role or Organizational Role if not Project</a:t>
            </a:r>
          </a:p>
        </p:txBody>
      </p:sp>
    </p:spTree>
    <p:extLst>
      <p:ext uri="{BB962C8B-B14F-4D97-AF65-F5344CB8AC3E}">
        <p14:creationId xmlns:p14="http://schemas.microsoft.com/office/powerpoint/2010/main" val="1732353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2160">
          <p15:clr>
            <a:srgbClr val="FBAE40"/>
          </p15:clr>
        </p15:guide>
        <p15:guide id="8" pos="3840">
          <p15:clr>
            <a:srgbClr val="FBAE40"/>
          </p15:clr>
        </p15:guide>
        <p15:guide id="9" orient="horz" pos="3888">
          <p15:clr>
            <a:srgbClr val="FBAE40"/>
          </p15:clr>
        </p15:guide>
        <p15:guide id="10" pos="360">
          <p15:clr>
            <a:srgbClr val="FBAE40"/>
          </p15:clr>
        </p15:guide>
        <p15:guide id="11" pos="7320">
          <p15:clr>
            <a:srgbClr val="FBAE40"/>
          </p15:clr>
        </p15:guide>
        <p15:guide id="12" orient="horz" pos="398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- Bulleted">
    <p:bg>
      <p:bgPr>
        <a:gradFill flip="none" rotWithShape="1">
          <a:gsLst>
            <a:gs pos="100000">
              <a:srgbClr val="CBCBCB"/>
            </a:gs>
            <a:gs pos="55000">
              <a:schemeClr val="bg1"/>
            </a:gs>
            <a:gs pos="3000">
              <a:srgbClr val="0A384A"/>
            </a:gs>
            <a:gs pos="3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56E40-B484-1283-A234-15FBD88553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70" y="-20791"/>
            <a:ext cx="11499234" cy="8148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Slide Title [Layout: Content 1 – Bulleted]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7E89AC-E876-D4E3-122F-C3259C467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1963" y="930274"/>
            <a:ext cx="11521440" cy="521208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515938" indent="-228600">
              <a:defRPr/>
            </a:lvl2pPr>
            <a:lvl3pPr marL="744538" indent="-169863">
              <a:defRPr/>
            </a:lvl3pPr>
            <a:lvl4pPr marL="973138" indent="-169863">
              <a:defRPr/>
            </a:lvl4pPr>
            <a:lvl5pPr marL="1201738" indent="-169863">
              <a:defRPr/>
            </a:lvl5pPr>
          </a:lstStyle>
          <a:p>
            <a:pPr lvl="0"/>
            <a:r>
              <a:rPr lang="en-US"/>
              <a:t>Level 1 – Arial 24</a:t>
            </a:r>
          </a:p>
          <a:p>
            <a:pPr lvl="1"/>
            <a:r>
              <a:rPr lang="en-US"/>
              <a:t>Level 2 – Arial 20</a:t>
            </a:r>
          </a:p>
          <a:p>
            <a:pPr lvl="2"/>
            <a:r>
              <a:rPr lang="en-US"/>
              <a:t>Level 3 – Arial 18</a:t>
            </a:r>
          </a:p>
          <a:p>
            <a:pPr lvl="3"/>
            <a:r>
              <a:rPr lang="en-US"/>
              <a:t>Level 4 – Arial 16</a:t>
            </a:r>
          </a:p>
          <a:p>
            <a:pPr lvl="4"/>
            <a:r>
              <a:rPr lang="en-US"/>
              <a:t>Level 5 – Arial 16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2B8F7-1782-9F8C-954E-F8EE7CC8DA6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4/25/24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21D66B-F601-3A0E-BC32-8FF54861B41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Electronics &amp; DAQ WG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21794F-98B3-B49E-D3DA-245F3268121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58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gradFill flip="none" rotWithShape="1">
          <a:gsLst>
            <a:gs pos="100000">
              <a:srgbClr val="CBCBCB"/>
            </a:gs>
            <a:gs pos="46000">
              <a:schemeClr val="bg1"/>
            </a:gs>
            <a:gs pos="3000">
              <a:srgbClr val="0A384A"/>
            </a:gs>
            <a:gs pos="3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D91B-7801-B3EC-7CA4-44C5BF1D94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1963" y="0"/>
            <a:ext cx="11499234" cy="8148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Only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C4243-AC4B-E0B6-0CF8-E074892D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Electronics &amp; DAQ WG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4A2BD-D415-34E7-CE5C-C5EECEAC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3F305C-2602-4CA9-A2B7-0F73DAFE7D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8CB2DF-DA3C-2865-BFB2-9FD5CAAB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4/25/24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4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 flip="none" rotWithShape="1">
          <a:gsLst>
            <a:gs pos="100000">
              <a:srgbClr val="CBCBCB"/>
            </a:gs>
            <a:gs pos="3000">
              <a:srgbClr val="0A384A"/>
            </a:gs>
            <a:gs pos="49000">
              <a:schemeClr val="bg1"/>
            </a:gs>
            <a:gs pos="3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E7747BA-6145-3552-2339-5F4BF5DF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579" y="0"/>
            <a:ext cx="11499925" cy="8251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4C6E50E-3840-229D-97E9-6585956B4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1963" y="981075"/>
            <a:ext cx="11499850" cy="5065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E35FA-DCD0-B187-DEE9-FA40BA80FF9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3F305C-2602-4CA9-A2B7-0F73DAFE7D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77413-F1AB-7FA8-35A8-B1856893035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4/25/24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1E2DB-928D-EB03-4EC5-E942512188E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Electronics &amp; DAQ 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77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DB027-975B-9DAA-9ABB-C1479DDA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/>
              <a:t>4/25/24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57713A-2D70-5C82-B9ED-72D7B322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Electronics &amp; DAQ WG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2CBFF-0EF1-857A-0186-CA85AD8C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651CC1-2A7B-4698-AD80-058BA0F6F6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3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B701-A73C-FEDB-11AC-DE47A8911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D55D4-DC03-570C-392A-1C8BE798B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E60B0-2478-5D90-3C25-E21BA9D8F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4/25/24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FEC71-31D6-E200-6578-B84AA8647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&amp; DAQ WG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88728-0C5D-F5A9-C4E2-3DD0EFCA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372B-8B8F-4836-995D-C983BF465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5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rgbClr val="242424"/>
            </a:gs>
            <a:gs pos="13000">
              <a:srgbClr val="0A384A"/>
            </a:gs>
            <a:gs pos="76000">
              <a:schemeClr val="tx2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AB150B5-704F-CF21-3183-8DB97C07706C}"/>
              </a:ext>
            </a:extLst>
          </p:cNvPr>
          <p:cNvCxnSpPr>
            <a:cxnSpLocks/>
          </p:cNvCxnSpPr>
          <p:nvPr userDrawn="1"/>
        </p:nvCxnSpPr>
        <p:spPr>
          <a:xfrm>
            <a:off x="462579" y="825178"/>
            <a:ext cx="11499925" cy="0"/>
          </a:xfrm>
          <a:prstGeom prst="line">
            <a:avLst/>
          </a:prstGeom>
          <a:ln w="25400">
            <a:gradFill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893395C-F7F6-5A6A-DA24-169AA14F65DF}"/>
              </a:ext>
            </a:extLst>
          </p:cNvPr>
          <p:cNvCxnSpPr/>
          <p:nvPr userDrawn="1"/>
        </p:nvCxnSpPr>
        <p:spPr>
          <a:xfrm>
            <a:off x="461963" y="6260638"/>
            <a:ext cx="11499234" cy="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DEAD18-CE36-B494-3670-0FD662BF6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4/25/24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F18D2-2C4B-2295-9778-285EFD26E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Electronics &amp; DAQ WG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A98E4-5887-4078-2BC3-6B66821B6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D3F305C-2602-4CA9-A2B7-0F73DAFE7D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56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u="none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375" indent="-23336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7388" indent="-22701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701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1413" indent="-22701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orient="horz" pos="2160">
          <p15:clr>
            <a:srgbClr val="F26B43"/>
          </p15:clr>
        </p15:guide>
        <p15:guide id="8" pos="3840">
          <p15:clr>
            <a:srgbClr val="F26B43"/>
          </p15:clr>
        </p15:guide>
        <p15:guide id="9" pos="360">
          <p15:clr>
            <a:srgbClr val="F26B43"/>
          </p15:clr>
        </p15:guide>
        <p15:guide id="10" orient="horz" pos="3888">
          <p15:clr>
            <a:srgbClr val="F26B43"/>
          </p15:clr>
        </p15:guide>
        <p15:guide id="11" pos="7320">
          <p15:clr>
            <a:srgbClr val="F26B43"/>
          </p15:clr>
        </p15:guide>
        <p15:guide id="12" orient="horz" pos="412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0B80A-4FFC-09AC-7502-04D180479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Electronics &amp; DAQ WG – 4/25/2024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F5CD2-6235-0E4C-B2F0-18D267A8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&amp; DAQ WG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75A12-8C47-2F12-11E8-377DA9F2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2D3-CD61-4A7E-9437-7C5C9AEB1EFF}" type="slidenum">
              <a:rPr lang="en-US" smtClean="0"/>
              <a:t>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E26C9-2C3E-9B4B-0CD2-2F0DC0DD6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4/25/24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19588-B653-7459-D98C-A595C5BDB5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92150" y="981075"/>
            <a:ext cx="11499850" cy="50657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Agenda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Announcements</a:t>
            </a:r>
          </a:p>
          <a:p>
            <a:r>
              <a:rPr lang="en-US" dirty="0"/>
              <a:t>Comments regarding Threshold / Radiation Damage / Noise for </a:t>
            </a:r>
            <a:r>
              <a:rPr lang="en-US" dirty="0" err="1"/>
              <a:t>SiPM</a:t>
            </a:r>
            <a:r>
              <a:rPr lang="en-US" dirty="0"/>
              <a:t> detectors</a:t>
            </a:r>
          </a:p>
          <a:p>
            <a:r>
              <a:rPr lang="en-US" dirty="0"/>
              <a:t>Full timing resolution clarification by detector</a:t>
            </a:r>
          </a:p>
          <a:p>
            <a:r>
              <a:rPr lang="en-US" dirty="0"/>
              <a:t>Other business</a:t>
            </a:r>
          </a:p>
        </p:txBody>
      </p:sp>
    </p:spTree>
    <p:extLst>
      <p:ext uri="{BB962C8B-B14F-4D97-AF65-F5344CB8AC3E}">
        <p14:creationId xmlns:p14="http://schemas.microsoft.com/office/powerpoint/2010/main" val="397749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B9E841-92F1-52D3-7D55-6B8A1A50E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1158C-9166-CF7D-328D-21F8DF7FE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FA13B-AA82-7D12-77A0-4E13237940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2614" y="919139"/>
            <a:ext cx="11521440" cy="482671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Electronics and DAQ 2</a:t>
            </a:r>
            <a:r>
              <a:rPr lang="en-US" baseline="30000" dirty="0"/>
              <a:t>nd</a:t>
            </a:r>
            <a:r>
              <a:rPr lang="en-US" dirty="0"/>
              <a:t> preliminary design review</a:t>
            </a:r>
          </a:p>
          <a:p>
            <a:pPr lvl="2"/>
            <a:r>
              <a:rPr lang="en-US" dirty="0"/>
              <a:t>Expect for the week of June 10</a:t>
            </a:r>
            <a:r>
              <a:rPr lang="en-US" baseline="30000" dirty="0"/>
              <a:t>th</a:t>
            </a:r>
            <a:r>
              <a:rPr lang="en-US" dirty="0"/>
              <a:t> – June 14</a:t>
            </a:r>
            <a:r>
              <a:rPr lang="en-US" baseline="30000" dirty="0"/>
              <a:t>th</a:t>
            </a:r>
            <a:r>
              <a:rPr lang="en-US" dirty="0"/>
              <a:t>:  6 weeks to prepare</a:t>
            </a:r>
          </a:p>
          <a:p>
            <a:pPr lvl="2"/>
            <a:r>
              <a:rPr lang="en-US" dirty="0"/>
              <a:t>Will be 2 day PDR for the DAQ, ASICs, RDO</a:t>
            </a:r>
          </a:p>
          <a:p>
            <a:pPr lvl="4"/>
            <a:r>
              <a:rPr lang="en-US" dirty="0"/>
              <a:t>Include status presentations from each eRD109 project</a:t>
            </a:r>
          </a:p>
          <a:p>
            <a:pPr lvl="4"/>
            <a:r>
              <a:rPr lang="en-US" dirty="0"/>
              <a:t>Relevant descriptions of SRO WG plans (time frame definition/contents, calibration dependency map, double copy of data) but make it clear that the reconstruction is off project… and in particular 3-week schedule not a KPM</a:t>
            </a:r>
          </a:p>
          <a:p>
            <a:pPr lvl="2"/>
            <a:r>
              <a:rPr lang="en-US" dirty="0"/>
              <a:t>Will be FDR for the VTRX+ and </a:t>
            </a:r>
            <a:r>
              <a:rPr lang="en-US" dirty="0" err="1"/>
              <a:t>lpGBT</a:t>
            </a:r>
            <a:endParaRPr lang="en-US" dirty="0"/>
          </a:p>
          <a:p>
            <a:pPr lvl="4"/>
            <a:r>
              <a:rPr lang="en-US" dirty="0"/>
              <a:t>How should this be structured?</a:t>
            </a:r>
          </a:p>
          <a:p>
            <a:pPr lvl="4"/>
            <a:r>
              <a:rPr lang="en-US" dirty="0"/>
              <a:t>We have solid counts from Tracking/</a:t>
            </a:r>
            <a:r>
              <a:rPr lang="en-US" dirty="0" err="1"/>
              <a:t>dRICH</a:t>
            </a:r>
            <a:endParaRPr lang="en-US" dirty="0"/>
          </a:p>
          <a:p>
            <a:pPr lvl="4"/>
            <a:r>
              <a:rPr lang="en-US" dirty="0"/>
              <a:t>We have documentation of the chips and their cost, we will need to be able to satisfy “drill-down” (Does P6 match?  Do we need/have a detailed plan for procurement/QA, delivery, testing?)</a:t>
            </a:r>
          </a:p>
          <a:p>
            <a:pPr lvl="4"/>
            <a:r>
              <a:rPr lang="en-US" dirty="0"/>
              <a:t>What talks/descriptions do we need of their use?  Use plan?  Justification?</a:t>
            </a:r>
          </a:p>
          <a:p>
            <a:pPr lvl="5"/>
            <a:r>
              <a:rPr lang="en-US" sz="1400" dirty="0"/>
              <a:t>Tracking</a:t>
            </a:r>
          </a:p>
          <a:p>
            <a:pPr lvl="6"/>
            <a:r>
              <a:rPr lang="en-US" sz="1400" dirty="0"/>
              <a:t>“ITS3 architecture requires it for slow controls”</a:t>
            </a:r>
          </a:p>
          <a:p>
            <a:pPr lvl="5"/>
            <a:r>
              <a:rPr lang="en-US" sz="1400" dirty="0" err="1"/>
              <a:t>dRICH</a:t>
            </a:r>
            <a:endParaRPr lang="en-US" sz="1400" dirty="0"/>
          </a:p>
          <a:p>
            <a:pPr lvl="6"/>
            <a:r>
              <a:rPr lang="en-US" sz="1400" dirty="0"/>
              <a:t>“Space used”</a:t>
            </a:r>
          </a:p>
          <a:p>
            <a:pPr lvl="5"/>
            <a:r>
              <a:rPr lang="en-US" sz="1400" dirty="0"/>
              <a:t>Prepare answer for question,   “Why not needed in other regions?”</a:t>
            </a:r>
          </a:p>
          <a:p>
            <a:pPr lvl="6"/>
            <a:r>
              <a:rPr lang="en-US" sz="1400" dirty="0"/>
              <a:t>“Obsolete (production-wise, if not technology-wise)”</a:t>
            </a:r>
          </a:p>
          <a:p>
            <a:pPr lvl="6"/>
            <a:r>
              <a:rPr lang="en-US" sz="1400" dirty="0"/>
              <a:t>“40Mhz issues for </a:t>
            </a:r>
            <a:r>
              <a:rPr lang="en-US" sz="1400" dirty="0" err="1"/>
              <a:t>lpGBT</a:t>
            </a:r>
            <a:r>
              <a:rPr lang="en-US" sz="1400" dirty="0"/>
              <a:t>”</a:t>
            </a:r>
          </a:p>
          <a:p>
            <a:pPr marL="2743200" lvl="6" indent="0">
              <a:buNone/>
            </a:pPr>
            <a:endParaRPr lang="en-US" sz="1400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marL="574675" lvl="2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FC415-7A83-AB86-E509-9938CB1899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4/25/24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4876E-6E3A-3E23-ECF2-C32A04DF8AC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Electronics &amp; DAQ WG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E3743-1168-6462-CC74-B9B2AC71D5D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5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B9E841-92F1-52D3-7D55-6B8A1A50E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1158C-9166-CF7D-328D-21F8DF7FE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FA13B-AA82-7D12-77A0-4E13237940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2614" y="919139"/>
            <a:ext cx="11521440" cy="1176698"/>
          </a:xfrm>
        </p:spPr>
        <p:txBody>
          <a:bodyPr>
            <a:normAutofit/>
          </a:bodyPr>
          <a:lstStyle/>
          <a:p>
            <a:r>
              <a:rPr lang="en-US" sz="2000" dirty="0"/>
              <a:t>Technology options for the </a:t>
            </a:r>
            <a:r>
              <a:rPr lang="en-US" sz="2000" dirty="0" err="1"/>
              <a:t>pfRICH</a:t>
            </a:r>
            <a:r>
              <a:rPr lang="en-US" sz="2000" dirty="0"/>
              <a:t> and DIRC are (and have been for a long time)</a:t>
            </a:r>
          </a:p>
          <a:p>
            <a:pPr lvl="1"/>
            <a:r>
              <a:rPr lang="en-US" sz="1600" dirty="0"/>
              <a:t>FCFD</a:t>
            </a:r>
          </a:p>
          <a:p>
            <a:pPr lvl="1"/>
            <a:r>
              <a:rPr lang="en-US" sz="1600" dirty="0" err="1"/>
              <a:t>EICROCx</a:t>
            </a:r>
            <a:r>
              <a:rPr lang="en-US" sz="1600" dirty="0"/>
              <a:t>  (Barrel TOF version of EICROC)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marL="574675" lvl="2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FC415-7A83-AB86-E509-9938CB1899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4/25/24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4876E-6E3A-3E23-ECF2-C32A04DF8AC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Electronics &amp; DAQ WG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E3743-1168-6462-CC74-B9B2AC71D5D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0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B9E841-92F1-52D3-7D55-6B8A1A50E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1158C-9166-CF7D-328D-21F8DF7FE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14" y="202621"/>
            <a:ext cx="11499234" cy="814866"/>
          </a:xfrm>
        </p:spPr>
        <p:txBody>
          <a:bodyPr/>
          <a:lstStyle/>
          <a:p>
            <a:r>
              <a:rPr lang="en-US" sz="2800" dirty="0"/>
              <a:t>Noise/ threshold / radiation damage connection for </a:t>
            </a:r>
            <a:r>
              <a:rPr lang="en-US" sz="2800" dirty="0" err="1"/>
              <a:t>SiPMs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FA13B-AA82-7D12-77A0-4E13237940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2614" y="2957693"/>
            <a:ext cx="11521440" cy="317008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Has been explicitly considered in context of </a:t>
            </a:r>
            <a:r>
              <a:rPr lang="en-US" dirty="0" err="1"/>
              <a:t>dRICH</a:t>
            </a:r>
            <a:r>
              <a:rPr lang="en-US" dirty="0"/>
              <a:t>, but no so much in context of calorimeters</a:t>
            </a:r>
          </a:p>
          <a:p>
            <a:r>
              <a:rPr lang="en-US" dirty="0"/>
              <a:t>Talk from Akio Ogawa (STAR FCS) in project electronics meeting (posted to today’s indico)</a:t>
            </a:r>
          </a:p>
          <a:p>
            <a:pPr lvl="2"/>
            <a:r>
              <a:rPr lang="en-US" dirty="0"/>
              <a:t>Significant effects from damage to voltage regulator chip</a:t>
            </a:r>
          </a:p>
          <a:p>
            <a:pPr lvl="2"/>
            <a:r>
              <a:rPr lang="en-US" dirty="0"/>
              <a:t>The effects were qualitatively different in </a:t>
            </a:r>
            <a:r>
              <a:rPr lang="en-US" dirty="0" err="1"/>
              <a:t>eCAL</a:t>
            </a:r>
            <a:r>
              <a:rPr lang="en-US" dirty="0"/>
              <a:t> vs </a:t>
            </a:r>
            <a:r>
              <a:rPr lang="en-US" dirty="0" err="1"/>
              <a:t>hCAL</a:t>
            </a:r>
            <a:endParaRPr lang="en-US" dirty="0"/>
          </a:p>
          <a:p>
            <a:pPr lvl="3"/>
            <a:r>
              <a:rPr lang="en-US" sz="1000" dirty="0"/>
              <a:t>Different overvoltage, different gain</a:t>
            </a:r>
          </a:p>
          <a:p>
            <a:pPr lvl="3"/>
            <a:r>
              <a:rPr lang="en-US" sz="1000" dirty="0"/>
              <a:t>Different radiation environment</a:t>
            </a:r>
          </a:p>
          <a:p>
            <a:pPr lvl="3"/>
            <a:r>
              <a:rPr lang="en-US" sz="1000" dirty="0"/>
              <a:t>Different light levels</a:t>
            </a:r>
          </a:p>
          <a:p>
            <a:pPr lvl="3"/>
            <a:r>
              <a:rPr lang="en-US" sz="1000" dirty="0"/>
              <a:t>Different thresholds</a:t>
            </a:r>
          </a:p>
          <a:p>
            <a:pPr lvl="3"/>
            <a:r>
              <a:rPr lang="en-US" sz="1000" dirty="0"/>
              <a:t>(in context of </a:t>
            </a:r>
            <a:r>
              <a:rPr lang="en-US" sz="1000" dirty="0" err="1"/>
              <a:t>ePIC</a:t>
            </a:r>
            <a:r>
              <a:rPr lang="en-US" sz="1000" dirty="0"/>
              <a:t> different aggregation of the </a:t>
            </a:r>
            <a:r>
              <a:rPr lang="en-US" sz="1000" dirty="0" err="1"/>
              <a:t>SiPMs</a:t>
            </a:r>
            <a:r>
              <a:rPr lang="en-US" sz="1000" dirty="0"/>
              <a:t>)</a:t>
            </a:r>
          </a:p>
          <a:p>
            <a:pPr lvl="3"/>
            <a:r>
              <a:rPr lang="en-US" sz="1000" dirty="0"/>
              <a:t>Dynamic range requirements</a:t>
            </a:r>
          </a:p>
          <a:p>
            <a:r>
              <a:rPr lang="en-US" dirty="0"/>
              <a:t>Need simulations of the response to signal and the response to radiation damage</a:t>
            </a:r>
          </a:p>
          <a:p>
            <a:pPr lvl="2"/>
            <a:r>
              <a:rPr lang="en-US" dirty="0"/>
              <a:t>“Simple” simulations modeling electronics, not “Finalize software framework” simulations</a:t>
            </a:r>
          </a:p>
          <a:p>
            <a:pPr lvl="2"/>
            <a:r>
              <a:rPr lang="en-US" dirty="0"/>
              <a:t>But for each detector!</a:t>
            </a:r>
          </a:p>
          <a:p>
            <a:pPr marL="2743200" lvl="6" indent="0">
              <a:buNone/>
            </a:pPr>
            <a:endParaRPr lang="en-US" sz="1400" dirty="0"/>
          </a:p>
          <a:p>
            <a:pPr lvl="4"/>
            <a:endParaRPr lang="en-US" dirty="0"/>
          </a:p>
          <a:p>
            <a:pPr marL="1031875" lvl="4" indent="0">
              <a:buNone/>
            </a:pPr>
            <a:endParaRPr lang="en-US" dirty="0"/>
          </a:p>
          <a:p>
            <a:pPr lvl="4"/>
            <a:endParaRPr lang="en-US" dirty="0"/>
          </a:p>
          <a:p>
            <a:pPr marL="574675" lvl="2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FC415-7A83-AB86-E509-9938CB1899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4/25/24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4876E-6E3A-3E23-ECF2-C32A04DF8AC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Electronics &amp; DAQ WG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E3743-1168-6462-CC74-B9B2AC71D5D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738D425-84FB-CD8B-EEDE-4E31DEAAA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79470"/>
              </p:ext>
            </p:extLst>
          </p:nvPr>
        </p:nvGraphicFramePr>
        <p:xfrm>
          <a:off x="1820317" y="970928"/>
          <a:ext cx="594645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571">
                  <a:extLst>
                    <a:ext uri="{9D8B030D-6E8A-4147-A177-3AD203B41FA5}">
                      <a16:colId xmlns:a16="http://schemas.microsoft.com/office/drawing/2014/main" val="3325476843"/>
                    </a:ext>
                  </a:extLst>
                </a:gridCol>
                <a:gridCol w="734514">
                  <a:extLst>
                    <a:ext uri="{9D8B030D-6E8A-4147-A177-3AD203B41FA5}">
                      <a16:colId xmlns:a16="http://schemas.microsoft.com/office/drawing/2014/main" val="475156434"/>
                    </a:ext>
                  </a:extLst>
                </a:gridCol>
                <a:gridCol w="1116229">
                  <a:extLst>
                    <a:ext uri="{9D8B030D-6E8A-4147-A177-3AD203B41FA5}">
                      <a16:colId xmlns:a16="http://schemas.microsoft.com/office/drawing/2014/main" val="290459308"/>
                    </a:ext>
                  </a:extLst>
                </a:gridCol>
                <a:gridCol w="1933748">
                  <a:extLst>
                    <a:ext uri="{9D8B030D-6E8A-4147-A177-3AD203B41FA5}">
                      <a16:colId xmlns:a16="http://schemas.microsoft.com/office/drawing/2014/main" val="3912364074"/>
                    </a:ext>
                  </a:extLst>
                </a:gridCol>
                <a:gridCol w="975388">
                  <a:extLst>
                    <a:ext uri="{9D8B030D-6E8A-4147-A177-3AD203B41FA5}">
                      <a16:colId xmlns:a16="http://schemas.microsoft.com/office/drawing/2014/main" val="38274597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Detector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Noise Target (Gb/s)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Channel Rate (Hz)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Sigma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591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LFHCAL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63k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4.5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513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HCAL insert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4.2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891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err="1"/>
                        <a:t>Fwd</a:t>
                      </a:r>
                      <a:r>
                        <a:rPr lang="en-US" sz="800" dirty="0"/>
                        <a:t> ECAL W/</a:t>
                      </a:r>
                      <a:r>
                        <a:rPr lang="en-US" sz="800" dirty="0" err="1"/>
                        <a:t>SciFi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4.3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932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Barrel HCAL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7k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144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Barrel </a:t>
                      </a:r>
                      <a:r>
                        <a:rPr lang="en-US" sz="800" dirty="0" err="1"/>
                        <a:t>Ecal</a:t>
                      </a:r>
                      <a:r>
                        <a:rPr lang="en-US" sz="800" dirty="0"/>
                        <a:t> </a:t>
                      </a:r>
                      <a:r>
                        <a:rPr lang="en-US" sz="800" dirty="0" err="1"/>
                        <a:t>SciFi</a:t>
                      </a:r>
                      <a:r>
                        <a:rPr lang="en-US" sz="800"/>
                        <a:t>/Pb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2604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188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NHCAL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3.2k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4882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7952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NECAL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2.8k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5580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65471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8121CAC-27CD-DC9B-9928-1D2A92BA4B81}"/>
              </a:ext>
            </a:extLst>
          </p:cNvPr>
          <p:cNvSpPr txBox="1"/>
          <p:nvPr/>
        </p:nvSpPr>
        <p:spPr>
          <a:xfrm>
            <a:off x="8153400" y="1370826"/>
            <a:ext cx="25362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Assumptions: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128 bit hits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98.5MHz clock</a:t>
            </a:r>
          </a:p>
          <a:p>
            <a:endParaRPr lang="en-US" sz="1200" dirty="0"/>
          </a:p>
          <a:p>
            <a:r>
              <a:rPr lang="en-US" sz="1200" dirty="0"/>
              <a:t>Are these consistent with</a:t>
            </a:r>
          </a:p>
          <a:p>
            <a:r>
              <a:rPr lang="en-US" sz="1200" dirty="0"/>
              <a:t>5-15 MeV per-channel thresholds?</a:t>
            </a:r>
          </a:p>
        </p:txBody>
      </p:sp>
    </p:spTree>
    <p:extLst>
      <p:ext uri="{BB962C8B-B14F-4D97-AF65-F5344CB8AC3E}">
        <p14:creationId xmlns:p14="http://schemas.microsoft.com/office/powerpoint/2010/main" val="1326375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2A83F-B4B1-84B8-DD63-B529F7B3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timing resolution for each detector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CB0B8F-970C-78D2-1A56-12ADAE35C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&amp; DAQ 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43702-D932-4BE0-F4E3-DCE63D90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18A48-CCD4-9987-29AC-0F8F8F2BD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4/25/24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2BD568-32DD-F66F-7622-108430F5374D}"/>
              </a:ext>
            </a:extLst>
          </p:cNvPr>
          <p:cNvSpPr txBox="1"/>
          <p:nvPr/>
        </p:nvSpPr>
        <p:spPr>
          <a:xfrm>
            <a:off x="545415" y="1841986"/>
            <a:ext cx="59586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https://docs.google.com/spreadsheets/d/1s8oXj36SqIh7TJeHFH89gQ_ayU1_SVEpWQNkx6sETKs/edit?pli=1#gid=238482234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2E0A52-0ECD-2178-6323-4D42E25C5348}"/>
              </a:ext>
            </a:extLst>
          </p:cNvPr>
          <p:cNvSpPr txBox="1"/>
          <p:nvPr/>
        </p:nvSpPr>
        <p:spPr>
          <a:xfrm>
            <a:off x="591449" y="948756"/>
            <a:ext cx="109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Kolja</a:t>
            </a:r>
            <a:r>
              <a:rPr lang="en-US" dirty="0"/>
              <a:t> needs the measured timing resolution for each detector (after digitization) for a reasonable evaluation of reconstructing time frames.   The document listing time resolutions is not trivial to interpret!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E2B9956-317D-0A7C-85CB-CBA7EE15C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73002"/>
              </p:ext>
            </p:extLst>
          </p:nvPr>
        </p:nvGraphicFramePr>
        <p:xfrm>
          <a:off x="591449" y="2167551"/>
          <a:ext cx="8127999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456">
                  <a:extLst>
                    <a:ext uri="{9D8B030D-6E8A-4147-A177-3AD203B41FA5}">
                      <a16:colId xmlns:a16="http://schemas.microsoft.com/office/drawing/2014/main" val="3906608659"/>
                    </a:ext>
                  </a:extLst>
                </a:gridCol>
                <a:gridCol w="1513210">
                  <a:extLst>
                    <a:ext uri="{9D8B030D-6E8A-4147-A177-3AD203B41FA5}">
                      <a16:colId xmlns:a16="http://schemas.microsoft.com/office/drawing/2014/main" val="676068721"/>
                    </a:ext>
                  </a:extLst>
                </a:gridCol>
                <a:gridCol w="5280333">
                  <a:extLst>
                    <a:ext uri="{9D8B030D-6E8A-4147-A177-3AD203B41FA5}">
                      <a16:colId xmlns:a16="http://schemas.microsoft.com/office/drawing/2014/main" val="1200579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Detector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Time resolution (physics hit measured)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47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ITS-3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45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MPGD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20ns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500 ns shaping, 20ns target, 20ns total,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678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Barrel TOF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30ps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5ns shaping, 30ps total, 10ps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03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Endcap TOF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25ps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5ns shaping, 25ps total, 10ps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898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err="1"/>
                        <a:t>pfRICH</a:t>
                      </a:r>
                      <a:r>
                        <a:rPr lang="en-US" sz="800" dirty="0"/>
                        <a:t> / DIRC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50ps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~50ps in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519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err="1"/>
                        <a:t>dRICH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50ps  (digitizer)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648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CALOROC </a:t>
                      </a:r>
                      <a:r>
                        <a:rPr lang="en-US" sz="800" dirty="0" err="1"/>
                        <a:t>ECal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100ns shaping, few ns, time resolution 100ps Time resolution, 25ps TOA,  50ps 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974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CALOROC </a:t>
                      </a:r>
                      <a:r>
                        <a:rPr lang="en-US" sz="800" dirty="0" err="1"/>
                        <a:t>Hcal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25ns shaping, 25ns target, 100ps Time resolution, 25ps TOA, 50 </a:t>
                      </a:r>
                      <a:r>
                        <a:rPr lang="en-US" sz="800" dirty="0" err="1"/>
                        <a:t>ps</a:t>
                      </a:r>
                      <a:r>
                        <a:rPr lang="en-US" sz="800" dirty="0"/>
                        <a:t> TOT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854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Discrete Calorimeter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25ns shaping, 25ns target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949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FF AC-LGAD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50ps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750ps shaping, 30ps target, 30-50ps total, 15-20ps jitter,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111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B0 calorimeter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No 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833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ZDC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No timing entries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695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FB: low Q tagger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100ps?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100ps time resolution, =50ps in time bits column  (</a:t>
                      </a:r>
                      <a:r>
                        <a:rPr lang="en-US" sz="800" dirty="0" err="1"/>
                        <a:t>timepix</a:t>
                      </a:r>
                      <a:r>
                        <a:rPr lang="en-US" sz="8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82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FB: low Q calorimeter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No entry  (forward </a:t>
                      </a:r>
                      <a:r>
                        <a:rPr lang="en-US" sz="800" dirty="0" err="1"/>
                        <a:t>ecal</a:t>
                      </a:r>
                      <a:r>
                        <a:rPr lang="en-US" sz="800" dirty="0"/>
                        <a:t> tech?)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209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FB: Pair Spec 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No entry (forward </a:t>
                      </a:r>
                      <a:r>
                        <a:rPr lang="en-US" sz="800" dirty="0" err="1"/>
                        <a:t>ecal</a:t>
                      </a:r>
                      <a:r>
                        <a:rPr lang="en-US" sz="800" dirty="0"/>
                        <a:t> tech?)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913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FB: Pair Spec tracker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30ps?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No entry  (FCFD – as per barrel </a:t>
                      </a:r>
                      <a:r>
                        <a:rPr lang="en-US" sz="800" dirty="0" err="1"/>
                        <a:t>etof</a:t>
                      </a:r>
                      <a:r>
                        <a:rPr lang="en-US" sz="8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296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FB: Direct Photon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060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11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36E07-1017-DFD3-7E7A-BA008E3E7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B82914-D512-5C16-681C-D8EE497F0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&amp; DAQ 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EEA47-342E-F1F7-B6F2-86CF61A0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3281D-A5EE-0E9C-3069-AF5F6386E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4/25/24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00922"/>
      </p:ext>
    </p:extLst>
  </p:cSld>
  <p:clrMapOvr>
    <a:masterClrMapping/>
  </p:clrMapOvr>
</p:sld>
</file>

<file path=ppt/theme/theme1.xml><?xml version="1.0" encoding="utf-8"?>
<a:theme xmlns:a="http://schemas.openxmlformats.org/drawingml/2006/main" name="1_BNL">
  <a:themeElements>
    <a:clrScheme name="BNL_NSLS-II">
      <a:dk1>
        <a:srgbClr val="000000"/>
      </a:dk1>
      <a:lt1>
        <a:srgbClr val="FFFFFF"/>
      </a:lt1>
      <a:dk2>
        <a:srgbClr val="105B78"/>
      </a:dk2>
      <a:lt2>
        <a:srgbClr val="00ACDB"/>
      </a:lt2>
      <a:accent1>
        <a:srgbClr val="B2D33A"/>
      </a:accent1>
      <a:accent2>
        <a:srgbClr val="F68A1F"/>
      </a:accent2>
      <a:accent3>
        <a:srgbClr val="B62466"/>
      </a:accent3>
      <a:accent4>
        <a:srgbClr val="FFCC33"/>
      </a:accent4>
      <a:accent5>
        <a:srgbClr val="DA3525"/>
      </a:accent5>
      <a:accent6>
        <a:srgbClr val="50489D"/>
      </a:accent6>
      <a:hlink>
        <a:srgbClr val="4881C3"/>
      </a:hlink>
      <a:folHlink>
        <a:srgbClr val="24B57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IC_PPT_Template_Widescreen_0923" id="{B3C6C6E8-A343-9F46-9C14-8D262507CB52}" vid="{B0F72776-BFD3-D14D-97CB-9DB1BA4DAE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</TotalTime>
  <Words>767</Words>
  <Application>Microsoft Office PowerPoint</Application>
  <PresentationFormat>Widescreen</PresentationFormat>
  <Paragraphs>171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1_BNL</vt:lpstr>
      <vt:lpstr>Electronics &amp; DAQ WG – 4/25/2024</vt:lpstr>
      <vt:lpstr>Announcements</vt:lpstr>
      <vt:lpstr>Announcements</vt:lpstr>
      <vt:lpstr>Noise/ threshold / radiation damage connection for SiPMs </vt:lpstr>
      <vt:lpstr>Full timing resolution for each detector</vt:lpstr>
      <vt:lpstr>Other business?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Landgraf</dc:creator>
  <cp:lastModifiedBy>Jeff Landgraf</cp:lastModifiedBy>
  <cp:revision>7</cp:revision>
  <dcterms:created xsi:type="dcterms:W3CDTF">2023-10-17T04:31:58Z</dcterms:created>
  <dcterms:modified xsi:type="dcterms:W3CDTF">2024-04-25T11:31:29Z</dcterms:modified>
</cp:coreProperties>
</file>