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1" r:id="rId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4440" userDrawn="1">
          <p15:clr>
            <a:srgbClr val="A4A3A4"/>
          </p15:clr>
        </p15:guide>
        <p15:guide id="3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5161" autoAdjust="0"/>
  </p:normalViewPr>
  <p:slideViewPr>
    <p:cSldViewPr snapToGrid="0" showGuides="1">
      <p:cViewPr varScale="1">
        <p:scale>
          <a:sx n="118" d="100"/>
          <a:sy n="118" d="100"/>
        </p:scale>
        <p:origin x="114" y="198"/>
      </p:cViewPr>
      <p:guideLst>
        <p:guide orient="horz" pos="1416"/>
        <p:guide pos="4440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5/2/2024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cid:3FB7BCDA-A53E-4A78-A934-055C22192EC8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12D99-1249-9109-01F0-E92D7B464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 PCB R&amp;D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F9C36-6369-46E8-BB6A-0FAB76044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74762"/>
            <a:ext cx="7338587" cy="392597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LFHCAL Flexes assembled by vendor, will be included in CERN HGCROC Test campaign</a:t>
            </a:r>
          </a:p>
          <a:p>
            <a:pPr lvl="1"/>
            <a:r>
              <a:rPr lang="en-US" dirty="0"/>
              <a:t>Not yet tested, on their way back</a:t>
            </a:r>
          </a:p>
          <a:p>
            <a:r>
              <a:rPr lang="en-US" dirty="0"/>
              <a:t>First barrel TOF mechanics test structures produced at Purdue</a:t>
            </a:r>
          </a:p>
          <a:p>
            <a:pPr lvl="1"/>
            <a:r>
              <a:rPr lang="en-US" dirty="0"/>
              <a:t>Next step: co-cure Kapton flex into 12” carbon fiber structure, bond sensors and Si-heaters onto structure</a:t>
            </a:r>
          </a:p>
          <a:p>
            <a:r>
              <a:rPr lang="en-US" dirty="0"/>
              <a:t>Designing test flex for co-curing:</a:t>
            </a:r>
          </a:p>
          <a:p>
            <a:pPr lvl="1"/>
            <a:r>
              <a:rPr lang="en-US" dirty="0"/>
              <a:t>LV, HV, maybe some temperature sensors</a:t>
            </a:r>
          </a:p>
          <a:p>
            <a:pPr lvl="1"/>
            <a:r>
              <a:rPr lang="en-US" dirty="0"/>
              <a:t>2 layers first, multi layer for exploration later</a:t>
            </a:r>
          </a:p>
          <a:p>
            <a:pPr lvl="1"/>
            <a:r>
              <a:rPr lang="en-US" dirty="0"/>
              <a:t>Produce in different </a:t>
            </a:r>
            <a:r>
              <a:rPr lang="en-US" dirty="0" err="1"/>
              <a:t>stackups</a:t>
            </a:r>
            <a:r>
              <a:rPr lang="en-US" dirty="0"/>
              <a:t> to test mechanical stability and precision (12” within reach of all standard manufacturers)</a:t>
            </a:r>
          </a:p>
          <a:p>
            <a:pPr lvl="1"/>
            <a:r>
              <a:rPr lang="en-US" dirty="0"/>
              <a:t>Ideally produced with peel-off </a:t>
            </a:r>
            <a:r>
              <a:rPr lang="en-US" dirty="0" err="1"/>
              <a:t>kapton</a:t>
            </a:r>
            <a:r>
              <a:rPr lang="en-US"/>
              <a:t> film </a:t>
            </a:r>
            <a:r>
              <a:rPr lang="en-US" dirty="0"/>
              <a:t>on top to keep ENIG pads clean from resins etc.</a:t>
            </a:r>
          </a:p>
          <a:p>
            <a:pPr lvl="1"/>
            <a:endParaRPr lang="en-US" dirty="0"/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3F945C31-936F-9B58-6286-501AFC2E57E0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181" y="3796663"/>
            <a:ext cx="1266586" cy="26081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DBB6EE-8E2D-F919-375B-A1F5E5E6B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40" r="10078" b="14769"/>
          <a:stretch/>
        </p:blipFill>
        <p:spPr>
          <a:xfrm>
            <a:off x="8011743" y="672120"/>
            <a:ext cx="3882700" cy="1366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058C6A-D27F-555E-899E-4A6D77F140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987" r="6484"/>
          <a:stretch/>
        </p:blipFill>
        <p:spPr>
          <a:xfrm>
            <a:off x="8011743" y="2191892"/>
            <a:ext cx="3882700" cy="1451984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A9AFE93-014A-551B-185A-231CE32CD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0D0A9A18-A2C8-411E-977D-45CE6526148F">
            <a:extLst>
              <a:ext uri="{FF2B5EF4-FFF2-40B4-BE49-F238E27FC236}">
                <a16:creationId xmlns:a16="http://schemas.microsoft.com/office/drawing/2014/main" id="{7DCFA103-54D2-5ECF-B530-D43465F2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100741"/>
            <a:ext cx="6096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33538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1695</TotalTime>
  <Words>115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Century Gothic</vt:lpstr>
      <vt:lpstr>ORNL</vt:lpstr>
      <vt:lpstr>Flex PCB R&amp;D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Hartbrich, Oskar</dc:creator>
  <cp:keywords/>
  <dc:description/>
  <cp:lastModifiedBy>Hartbrich, Oskar</cp:lastModifiedBy>
  <cp:revision>13</cp:revision>
  <dcterms:created xsi:type="dcterms:W3CDTF">2022-05-09T15:00:03Z</dcterms:created>
  <dcterms:modified xsi:type="dcterms:W3CDTF">2024-05-02T12:38:57Z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