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9C7B3-50DD-E02F-874E-421B14EBE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333F1-302E-B188-8CD7-F48794E89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4803-49F5-E5B5-3C91-3E8C381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CBA66-6786-BBB6-BE45-E85838AA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A26F2-E6A9-1EEB-5705-EC6E3505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BEE2-9741-0F25-7936-A1B616C1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EB9E8-F619-E62A-DB91-6DC1D7E17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CCFA0-DDB9-1D3C-7E31-A9D3BE24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74CFA-4E83-1799-40FF-80E9023F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82B8-5277-3D7A-CC9E-80E1B2F0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AEF14-426E-2715-E418-3F3CCFC0F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69406-4E73-243A-B196-6096C1C13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0A5F-B5D5-C11B-E113-65B9F40D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B0E8-9CE5-5E7E-57E2-FFE9B35A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B55E4-D35B-6CCB-BEF0-87E59BEF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EA44-7167-49A3-3C49-737F581D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78E0-2579-91BB-8BD6-A01F4A519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D888F-9D8E-43F8-F202-6C357B48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C1924-8129-F66D-E2E0-7F629C55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DF3D-6E47-0CC1-5881-ED1FEA3C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8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5ECF-D7C1-1852-9391-0E7A7692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A3305-4189-8956-A1FA-52ED1304A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0BE4B-F12C-CC86-D471-788688BB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6D42B-A267-81F6-64DB-203558D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8BBF-E58F-B2A8-219F-B55F1B57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A798-D021-CDBD-5924-0D68DCD4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0741C-5520-9502-5B95-37F046DD9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F36BC-6F72-E462-EB4E-ECCF6E76B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D434B-7FF1-4B8F-D54E-1294C1E4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D8080-6A95-2B11-C3C6-F04A3B36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2D62D-66B9-FB66-736E-76D98406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ADAE-CB74-B964-AD55-5D451243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04E1F-9F04-F5F8-D939-EC0F74542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BBE94-B4FB-BD46-CCD3-3BC2B5E97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D1647-40F8-E75A-408B-811E27482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FB611-B8F3-8975-C3AC-4C573CFB0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64541-AE0F-CDCB-82C7-380682C8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D1B37-1C1A-1DA9-9D68-5CF6246E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AC008-81FA-52FF-F4AC-24782F38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0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4E53-F4BA-08A6-AF39-30163CA4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A0C5C-EBDA-B1AE-6E20-ADACF24A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DF48C-C5F1-E92E-9CCB-2A86B285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2EE8E-2138-92F1-D688-0504E29C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5EB0F-3715-D978-DE29-2EA2CE5F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CA390-9AA2-02CF-073F-87DC0682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BD78-F8DC-CDC2-B509-71BB1E40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14EE-A345-A303-80CD-2D112B54B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79BC4-5C4E-5644-DC5E-738281C33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F9837-00AC-ACA0-A21E-9000875BF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5D319-2B54-758F-0686-66CB6ADD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BA3B0-3AF4-553A-1D7B-A38BB593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372E0-CFDD-6DAF-C134-6977FD7B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CC1F-8410-15BB-D015-7F64C27D3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C2EB4-D693-16C0-52CD-78C0D4DB6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8DEF7-FD5C-235A-B7FF-C9DD6BC28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7EDB4-489B-6086-FA29-10D92E06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B1A15-5D5E-E83C-921B-D2F21806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36A0F-AF27-405A-4085-BCCD2CC2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39504-A146-1A92-59B8-94D6FBD1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C55AC-039A-E976-5B4E-ED69201DE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3D4BE-94C2-761D-0346-69146B25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0ECBD-543F-4065-924F-2B507E6974FA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23E4-D2E6-F8F9-22A5-F40E96010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D3DE-2EF2-38BA-A2E1-17D281FFB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6677B1-2B27-433C-AFAA-F053A98D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9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406-88F0-57DF-A83D-5A1A4FCB01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 and Talks Policy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02027-93B0-5BD7-3131-5104E392A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2A8955-630F-3267-4ED4-3928BE20FC17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9B386-0D58-9DB8-0944-72E2D108636F}"/>
              </a:ext>
            </a:extLst>
          </p:cNvPr>
          <p:cNvSpPr txBox="1"/>
          <p:nvPr/>
        </p:nvSpPr>
        <p:spPr>
          <a:xfrm>
            <a:off x="609600" y="1136822"/>
            <a:ext cx="109728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First public draft of the </a:t>
            </a:r>
            <a:r>
              <a:rPr lang="en-US" dirty="0" err="1"/>
              <a:t>ePIC</a:t>
            </a:r>
            <a:r>
              <a:rPr lang="en-US" dirty="0"/>
              <a:t> Conference Policy was released April 24</a:t>
            </a:r>
            <a:r>
              <a:rPr lang="en-US" baseline="30000" dirty="0"/>
              <a:t>th</a:t>
            </a:r>
            <a:r>
              <a:rPr lang="en-US" dirty="0"/>
              <a:t> via an email to the Collaboration mailing list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Comments and suggestions requested by May 13</a:t>
            </a:r>
            <a:r>
              <a:rPr lang="en-US" baseline="30000" dirty="0"/>
              <a:t>th</a:t>
            </a:r>
            <a:r>
              <a:rPr lang="en-US" dirty="0"/>
              <a:t> – to be coordinated through the CC representative(s) for each group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Purpose of this meeting: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Review policy and answer any questions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Explain rational behind policy choices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Collect initial comments and feedback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Please send comments to the list and/or to the reps (even if you make your comment at this meeting) by May 10</a:t>
            </a:r>
            <a:r>
              <a:rPr lang="en-US" baseline="30000" dirty="0"/>
              <a:t>th</a:t>
            </a:r>
            <a:r>
              <a:rPr lang="en-US" dirty="0"/>
              <a:t> so we have time to compile everything and submit by the deadline which is unfortunately on a Monday</a:t>
            </a:r>
          </a:p>
        </p:txBody>
      </p:sp>
    </p:spTree>
    <p:extLst>
      <p:ext uri="{BB962C8B-B14F-4D97-AF65-F5344CB8AC3E}">
        <p14:creationId xmlns:p14="http://schemas.microsoft.com/office/powerpoint/2010/main" val="254612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01BC5B-44F1-30D7-C8DF-4B1FAA53D724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55089-75BA-9903-B0F3-4FED7C967CEE}"/>
              </a:ext>
            </a:extLst>
          </p:cNvPr>
          <p:cNvSpPr txBox="1"/>
          <p:nvPr/>
        </p:nvSpPr>
        <p:spPr>
          <a:xfrm>
            <a:off x="130629" y="1110343"/>
            <a:ext cx="59653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 I: Introduction</a:t>
            </a:r>
          </a:p>
          <a:p>
            <a:pPr marL="857250" lvl="1" indent="-400050">
              <a:buFont typeface="+mj-lt"/>
              <a:buAutoNum type="arabicPeriod"/>
            </a:pPr>
            <a:r>
              <a:rPr lang="en-US" dirty="0"/>
              <a:t>Policy Scope and Goals</a:t>
            </a:r>
          </a:p>
          <a:p>
            <a:pPr marL="857250" lvl="1" indent="-400050">
              <a:buFont typeface="+mj-lt"/>
              <a:buAutoNum type="arabicPeriod"/>
            </a:pPr>
            <a:r>
              <a:rPr lang="en-US" dirty="0"/>
              <a:t>Definition of terms</a:t>
            </a:r>
          </a:p>
          <a:p>
            <a:pPr marL="857250" lvl="1" indent="-400050">
              <a:buFont typeface="+mj-lt"/>
              <a:buAutoNum type="arabicPeriod"/>
            </a:pPr>
            <a:r>
              <a:rPr lang="en-US" dirty="0"/>
              <a:t>Policy Revision</a:t>
            </a:r>
          </a:p>
          <a:p>
            <a:pPr marL="857250" lvl="1" indent="-4000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Section II: </a:t>
            </a:r>
            <a:r>
              <a:rPr lang="en-US" dirty="0" err="1"/>
              <a:t>ePIC</a:t>
            </a:r>
            <a:r>
              <a:rPr lang="en-US" dirty="0"/>
              <a:t> Conference and Talks Committee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Responsibilities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Chair and Vice Chair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Full Committee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Interactions with Other Standing committees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DEI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Membership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Publication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93586-8D64-DDA7-7E67-282A13B20EDD}"/>
              </a:ext>
            </a:extLst>
          </p:cNvPr>
          <p:cNvSpPr txBox="1"/>
          <p:nvPr/>
        </p:nvSpPr>
        <p:spPr>
          <a:xfrm>
            <a:off x="6096000" y="1110343"/>
            <a:ext cx="5965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 III: </a:t>
            </a:r>
            <a:r>
              <a:rPr lang="en-US" dirty="0" err="1"/>
              <a:t>ePIC</a:t>
            </a:r>
            <a:r>
              <a:rPr lang="en-US" dirty="0"/>
              <a:t> Conference Presentations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Selection of Speakers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Direct Invitations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Conference Material Approval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Approving Entities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Approval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Presentation Rehearsal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Conference Material Archival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Other Presentations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Section IV: </a:t>
            </a:r>
            <a:r>
              <a:rPr lang="en-US" dirty="0" err="1"/>
              <a:t>ePIC</a:t>
            </a:r>
            <a:r>
              <a:rPr lang="en-US" dirty="0"/>
              <a:t> Results and Technical Drawings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Designation of </a:t>
            </a:r>
            <a:r>
              <a:rPr lang="en-US" dirty="0" err="1"/>
              <a:t>ePIC</a:t>
            </a:r>
            <a:r>
              <a:rPr lang="en-US" dirty="0"/>
              <a:t> Results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Labeling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Labeling of </a:t>
            </a:r>
            <a:r>
              <a:rPr lang="en-US" dirty="0" err="1"/>
              <a:t>ePIC</a:t>
            </a:r>
            <a:r>
              <a:rPr lang="en-US" dirty="0"/>
              <a:t> Results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Labeling of </a:t>
            </a:r>
            <a:r>
              <a:rPr lang="en-US" dirty="0" err="1"/>
              <a:t>ePIC</a:t>
            </a:r>
            <a:r>
              <a:rPr lang="en-US" dirty="0"/>
              <a:t> Technical Drawings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ePIC</a:t>
            </a:r>
            <a:r>
              <a:rPr lang="en-US" dirty="0"/>
              <a:t> Results and Technical Drawing Archival</a:t>
            </a:r>
          </a:p>
        </p:txBody>
      </p:sp>
    </p:spTree>
    <p:extLst>
      <p:ext uri="{BB962C8B-B14F-4D97-AF65-F5344CB8AC3E}">
        <p14:creationId xmlns:p14="http://schemas.microsoft.com/office/powerpoint/2010/main" val="256859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F20357-5986-D900-0F44-E3CF38A5D6E6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Policy: 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953DEB-1B28-F159-A1EF-FFE2AF952A2F}"/>
              </a:ext>
            </a:extLst>
          </p:cNvPr>
          <p:cNvSpPr txBox="1"/>
          <p:nvPr/>
        </p:nvSpPr>
        <p:spPr>
          <a:xfrm>
            <a:off x="320754" y="1338943"/>
            <a:ext cx="112725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Pretty straightforward – layout the scope and goals of the policy and define terms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Explicit call to review and revise (if necessary) the policy within two years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Note: The exact definition of an ‘</a:t>
            </a:r>
            <a:r>
              <a:rPr lang="en-US" dirty="0" err="1"/>
              <a:t>ePIC</a:t>
            </a:r>
            <a:r>
              <a:rPr lang="en-US" dirty="0"/>
              <a:t> Result’ is still being discussed with the Publication Committee but feel free to add comments on this aspect if you wish – both groups will take into account feedback and suggestions as we converge on a joint definition</a:t>
            </a:r>
          </a:p>
        </p:txBody>
      </p:sp>
    </p:spTree>
    <p:extLst>
      <p:ext uri="{BB962C8B-B14F-4D97-AF65-F5344CB8AC3E}">
        <p14:creationId xmlns:p14="http://schemas.microsoft.com/office/powerpoint/2010/main" val="233786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C0FC9-5115-01B7-F20C-F58EE4598451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Policy: </a:t>
            </a:r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CTC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306C8A-5CE7-CBC8-F558-FDF93D132EBE}"/>
              </a:ext>
            </a:extLst>
          </p:cNvPr>
          <p:cNvSpPr txBox="1"/>
          <p:nvPr/>
        </p:nvSpPr>
        <p:spPr>
          <a:xfrm>
            <a:off x="320754" y="1338943"/>
            <a:ext cx="1127253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List the responsibilities of the (Vice) Chair and Committee and the interaction of the Committee with other standing Committees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(Vice) Chair Responsibilities: PoC and outreach to conference organizers; Liaisons to </a:t>
            </a:r>
            <a:r>
              <a:rPr lang="en-US" dirty="0" err="1"/>
              <a:t>ePIC</a:t>
            </a:r>
            <a:r>
              <a:rPr lang="en-US" dirty="0"/>
              <a:t> Collaboration and EICUG; Maintain and report speaker stats; ensure a diverse committee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Full Committee Responsibilities: Review policy; Maintain list of relevant conferences; Speaker nominations and selection; Maintain a list of speakers; Assist with the review of presentations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Interactions with other </a:t>
            </a:r>
            <a:r>
              <a:rPr lang="en-US" dirty="0" err="1"/>
              <a:t>ePIC</a:t>
            </a:r>
            <a:r>
              <a:rPr lang="en-US" dirty="0"/>
              <a:t> Committees: 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DEI: Support with selecting an inclusive and diverse slate of speakers; Speaker demographic review; Feedback and improvement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Membership Committee: Ensure alignment between speaker selection and membership policy; Queries on status of potential speakers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/>
              <a:t>Publication Committee: Coordinate presentations and subsequent conference publications (proceedings); Coordinate info on public results and archival efforts; Alignment between Conference and Publications policies</a:t>
            </a:r>
          </a:p>
        </p:txBody>
      </p:sp>
    </p:spTree>
    <p:extLst>
      <p:ext uri="{BB962C8B-B14F-4D97-AF65-F5344CB8AC3E}">
        <p14:creationId xmlns:p14="http://schemas.microsoft.com/office/powerpoint/2010/main" val="192753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C0FC9-5115-01B7-F20C-F58EE4598451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Policy: Presentations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306C8A-5CE7-CBC8-F558-FDF93D132EBE}"/>
              </a:ext>
            </a:extLst>
          </p:cNvPr>
          <p:cNvSpPr txBox="1"/>
          <p:nvPr/>
        </p:nvSpPr>
        <p:spPr>
          <a:xfrm>
            <a:off x="320754" y="1338943"/>
            <a:ext cx="1127253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Procedures pertaining to the selection of speakers, approval of conference materials, archival of materials, and enumeration of presentations which do not fall under these review procedures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Speaker Nomination/Selection: Speakers must have good standing; CTC will consider several conditions when selecting a speaker (knowledge of topic, diversity, career status, prior presentations); Nominations for a speaker may come from any collaborator (including self nominations)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Approval Process: Abstracts / presentations will undergo a 2-step approval process which should start no later than 14 work days before the beginning of the conference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Step 1: Initial review by “closest” working group (PWG conveners, Software WG conveners, or Cross-cutting / DSL conveners). Broad overview talks on physics, computing, or detector would go immediately to Analysis Coordinators, S&amp;C Coordinators, or Technical Coordinator for review, respectively. It is understood that the bulk of the review will be done in this first “expert” stage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/>
              <a:t>Step 2: After approval by Step 1 reviewer, the abstract / presentation should be sent to the talks list (or future document management service) no later than 7 working days before the conference for review and comment from the entire Collaboration. The Analysis, S&amp;C, or Technical coordinator(s) are responsible for ensuring Collaboration feedback is incorporated and ultimately approving the abstract / presentation for public release. The CTC provides feedback during this Step 2 phase.</a:t>
            </a:r>
          </a:p>
        </p:txBody>
      </p:sp>
    </p:spTree>
    <p:extLst>
      <p:ext uri="{BB962C8B-B14F-4D97-AF65-F5344CB8AC3E}">
        <p14:creationId xmlns:p14="http://schemas.microsoft.com/office/powerpoint/2010/main" val="63170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C0FC9-5115-01B7-F20C-F58EE4598451}"/>
              </a:ext>
            </a:extLst>
          </p:cNvPr>
          <p:cNvSpPr txBox="1"/>
          <p:nvPr/>
        </p:nvSpPr>
        <p:spPr>
          <a:xfrm>
            <a:off x="320754" y="206571"/>
            <a:ext cx="112725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ePIC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Conference Policy: Results and Technical Drawings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306C8A-5CE7-CBC8-F558-FDF93D132EBE}"/>
              </a:ext>
            </a:extLst>
          </p:cNvPr>
          <p:cNvSpPr txBox="1"/>
          <p:nvPr/>
        </p:nvSpPr>
        <p:spPr>
          <a:xfrm>
            <a:off x="320754" y="1338943"/>
            <a:ext cx="112725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Definition of the current scope of </a:t>
            </a:r>
            <a:r>
              <a:rPr lang="en-US" dirty="0" err="1"/>
              <a:t>ePIC</a:t>
            </a:r>
            <a:r>
              <a:rPr lang="en-US" dirty="0"/>
              <a:t> results for the purposes of this policy along with labeling and archiving standards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Currently, </a:t>
            </a:r>
            <a:r>
              <a:rPr lang="en-US" dirty="0" err="1"/>
              <a:t>ePIC</a:t>
            </a:r>
            <a:r>
              <a:rPr lang="en-US" dirty="0"/>
              <a:t> results consist of simulations and beam/bench test data (will encompass larger range in the future). Designation of a result as a public result will be made according to the presentation approval process described in section III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Public results should be labeled as “</a:t>
            </a:r>
            <a:r>
              <a:rPr lang="en-US" dirty="0" err="1"/>
              <a:t>ePIC</a:t>
            </a:r>
            <a:r>
              <a:rPr lang="en-US" dirty="0"/>
              <a:t> Simulation” or “</a:t>
            </a:r>
            <a:r>
              <a:rPr lang="en-US" dirty="0" err="1"/>
              <a:t>ePIC</a:t>
            </a:r>
            <a:r>
              <a:rPr lang="en-US" dirty="0"/>
              <a:t> Beam (Bench) Test” as appropriate along with the month and year of release. Technical drawings should similarly be labeled as “</a:t>
            </a:r>
            <a:r>
              <a:rPr lang="en-US" dirty="0" err="1"/>
              <a:t>ePIC</a:t>
            </a:r>
            <a:r>
              <a:rPr lang="en-US" dirty="0"/>
              <a:t> Technical Drawing”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All public results must be archived in a central location with appropriate metadata. This is the responsibility of the PWG conveners and DSLs (with help from the CTC). Currently, storage will be on the appropriate group Wiki page. 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Archival includes a high-res image and metadata. Metadata includes name of individual/group responsible for producing the result, date of production, and a brief description of the result including source of data, simulation details, detector setup, experimental setup (for beam/bench tests), and any relevant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99827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930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Wingdings</vt:lpstr>
      <vt:lpstr>Office Theme</vt:lpstr>
      <vt:lpstr>Conferences and Talks Policy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Conferences and Talks Policy Discussion</dc:title>
  <dc:creator>Page, Brian</dc:creator>
  <cp:lastModifiedBy>Page, Brian</cp:lastModifiedBy>
  <cp:revision>5</cp:revision>
  <dcterms:created xsi:type="dcterms:W3CDTF">2024-05-01T07:23:42Z</dcterms:created>
  <dcterms:modified xsi:type="dcterms:W3CDTF">2024-05-01T22:10:44Z</dcterms:modified>
</cp:coreProperties>
</file>