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02" r:id="rId3"/>
    <p:sldId id="278" r:id="rId4"/>
    <p:sldId id="258" r:id="rId5"/>
    <p:sldId id="267" r:id="rId6"/>
    <p:sldId id="297" r:id="rId7"/>
    <p:sldId id="294" r:id="rId8"/>
    <p:sldId id="280" r:id="rId9"/>
    <p:sldId id="281" r:id="rId10"/>
    <p:sldId id="279" r:id="rId11"/>
    <p:sldId id="301" r:id="rId12"/>
    <p:sldId id="265" r:id="rId13"/>
    <p:sldId id="273" r:id="rId14"/>
    <p:sldId id="283" r:id="rId15"/>
    <p:sldId id="293" r:id="rId16"/>
    <p:sldId id="284" r:id="rId17"/>
    <p:sldId id="298" r:id="rId18"/>
    <p:sldId id="296" r:id="rId19"/>
    <p:sldId id="295" r:id="rId20"/>
    <p:sldId id="274" r:id="rId21"/>
    <p:sldId id="285" r:id="rId22"/>
    <p:sldId id="286" r:id="rId23"/>
    <p:sldId id="287" r:id="rId24"/>
    <p:sldId id="288" r:id="rId25"/>
    <p:sldId id="29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1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6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66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0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70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94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13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09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92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8534CC-B6A1-4956-9A62-5613AC6B9571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19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34CC-B6A1-4956-9A62-5613AC6B9571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8534CC-B6A1-4956-9A62-5613AC6B9571}" type="datetimeFigureOut">
              <a:rPr lang="tr-TR" smtClean="0"/>
              <a:t>16.09.2024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702906-0637-4113-BAA0-759CCAF4DBFB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1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696CFC-D2E1-4967-9095-18517CA5F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Using CAD in Detector Simulations</a:t>
            </a:r>
          </a:p>
        </p:txBody>
      </p:sp>
      <p:pic>
        <p:nvPicPr>
          <p:cNvPr id="2056" name="Picture 8" descr="Oxford University Logo | Oxford University Tours">
            <a:extLst>
              <a:ext uri="{FF2B5EF4-FFF2-40B4-BE49-F238E27FC236}">
                <a16:creationId xmlns:a16="http://schemas.microsoft.com/office/drawing/2014/main" id="{6E736A63-943A-4383-9D33-3B034D15F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06" y="3429000"/>
            <a:ext cx="2225674" cy="22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 8">
            <a:extLst>
              <a:ext uri="{FF2B5EF4-FFF2-40B4-BE49-F238E27FC236}">
                <a16:creationId xmlns:a16="http://schemas.microsoft.com/office/drawing/2014/main" id="{DE2D1C17-F0C3-4181-AC88-0B6C9BFE5794}"/>
              </a:ext>
            </a:extLst>
          </p:cNvPr>
          <p:cNvGrpSpPr/>
          <p:nvPr/>
        </p:nvGrpSpPr>
        <p:grpSpPr>
          <a:xfrm>
            <a:off x="6336873" y="4537717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11DAD9FA-BFE1-48DF-AD97-B2481E233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F23033DE-918C-4E2D-BFFD-4F474BB65DD4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29DD2091-E539-4E1A-8107-17D15F685119}"/>
              </a:ext>
            </a:extLst>
          </p:cNvPr>
          <p:cNvSpPr txBox="1"/>
          <p:nvPr/>
        </p:nvSpPr>
        <p:spPr>
          <a:xfrm>
            <a:off x="1097280" y="4648277"/>
            <a:ext cx="426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Dr.</a:t>
            </a:r>
            <a:r>
              <a:rPr lang="en-GB" dirty="0"/>
              <a:t> Sam Henry, University of Oxford</a:t>
            </a:r>
          </a:p>
          <a:p>
            <a:r>
              <a:rPr lang="en-GB" dirty="0"/>
              <a:t>Tuna Tasali,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55177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FBD702-4DC8-4D7D-A491-5A84D79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3" y="1499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New Method: Everything Is Automated!</a:t>
            </a:r>
            <a:br>
              <a:rPr lang="tr-TR" dirty="0"/>
            </a:br>
            <a:r>
              <a:rPr lang="en-GB" dirty="0">
                <a:solidFill>
                  <a:srgbClr val="0070C0"/>
                </a:solidFill>
              </a:rPr>
              <a:t>Except…</a:t>
            </a:r>
            <a:r>
              <a:rPr lang="tr-TR" dirty="0">
                <a:solidFill>
                  <a:srgbClr val="0070C0"/>
                </a:solidFill>
              </a:rPr>
              <a:t> Dictionary/JSON?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43" name="Grup 42">
            <a:extLst>
              <a:ext uri="{FF2B5EF4-FFF2-40B4-BE49-F238E27FC236}">
                <a16:creationId xmlns:a16="http://schemas.microsoft.com/office/drawing/2014/main" id="{AE219AC6-5F3F-4A15-8E0F-A77D2F55AF18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45" name="Picture 2" descr="ePIC (Public) · The ePIC Collaboration Website">
              <a:extLst>
                <a:ext uri="{FF2B5EF4-FFF2-40B4-BE49-F238E27FC236}">
                  <a16:creationId xmlns:a16="http://schemas.microsoft.com/office/drawing/2014/main" id="{1C8A4E82-7E67-48B3-A438-99357C50F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Metin kutusu 46">
              <a:extLst>
                <a:ext uri="{FF2B5EF4-FFF2-40B4-BE49-F238E27FC236}">
                  <a16:creationId xmlns:a16="http://schemas.microsoft.com/office/drawing/2014/main" id="{5FF84ACE-C31D-4A19-9769-6E26AAEFDF4D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9AD44573-DDB0-4F32-9C02-8F706D0C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80" y="1733746"/>
            <a:ext cx="10959605" cy="2814967"/>
          </a:xfrm>
          <a:prstGeom prst="rect">
            <a:avLst/>
          </a:prstGeom>
        </p:spPr>
      </p:pic>
      <p:sp>
        <p:nvSpPr>
          <p:cNvPr id="31" name="Metin kutusu 30">
            <a:extLst>
              <a:ext uri="{FF2B5EF4-FFF2-40B4-BE49-F238E27FC236}">
                <a16:creationId xmlns:a16="http://schemas.microsoft.com/office/drawing/2014/main" id="{48A90A3B-384A-4DA7-B222-887B709A8548}"/>
              </a:ext>
            </a:extLst>
          </p:cNvPr>
          <p:cNvSpPr txBox="1"/>
          <p:nvPr/>
        </p:nvSpPr>
        <p:spPr>
          <a:xfrm>
            <a:off x="466880" y="4751294"/>
            <a:ext cx="655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best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way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keep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dictionary</a:t>
            </a:r>
            <a:r>
              <a:rPr lang="tr-TR" dirty="0">
                <a:solidFill>
                  <a:srgbClr val="FF0000"/>
                </a:solidFill>
              </a:rPr>
              <a:t> in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Python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script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will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move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this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</a:t>
            </a:r>
            <a:r>
              <a:rPr lang="tr-TR" dirty="0">
                <a:solidFill>
                  <a:srgbClr val="FF0000"/>
                </a:solidFill>
              </a:rPr>
              <a:t> a YAML file </a:t>
            </a:r>
            <a:r>
              <a:rPr lang="tr-TR" dirty="0" err="1">
                <a:solidFill>
                  <a:srgbClr val="FF0000"/>
                </a:solidFill>
              </a:rPr>
              <a:t>later</a:t>
            </a:r>
            <a:r>
              <a:rPr lang="tr-TR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6130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696CFC-D2E1-4967-9095-18517CA5F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41023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Applications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40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2" y="-326313"/>
            <a:ext cx="10515600" cy="1325563"/>
          </a:xfrm>
        </p:spPr>
        <p:txBody>
          <a:bodyPr/>
          <a:lstStyle/>
          <a:p>
            <a:r>
              <a:rPr lang="en-GB" dirty="0"/>
              <a:t>Setup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2636D17D-D309-43C2-B84F-D2744F5613FC}"/>
              </a:ext>
            </a:extLst>
          </p:cNvPr>
          <p:cNvSpPr txBox="1"/>
          <p:nvPr/>
        </p:nvSpPr>
        <p:spPr>
          <a:xfrm>
            <a:off x="7028331" y="5215881"/>
            <a:ext cx="4437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 The viewer is only able to render </a:t>
            </a:r>
            <a:r>
              <a:rPr lang="tr-TR" dirty="0">
                <a:solidFill>
                  <a:srgbClr val="FF0000"/>
                </a:solidFill>
              </a:rPr>
              <a:t>ENVELOPES</a:t>
            </a:r>
            <a:r>
              <a:rPr lang="en-US" dirty="0">
                <a:solidFill>
                  <a:srgbClr val="FF0000"/>
                </a:solidFill>
              </a:rPr>
              <a:t> and not the volumes themselves.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>
                <a:solidFill>
                  <a:srgbClr val="FF0000"/>
                </a:solidFill>
              </a:rPr>
              <a:t>Note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 err="1">
                <a:solidFill>
                  <a:srgbClr val="FF0000"/>
                </a:solidFill>
              </a:rPr>
              <a:t>Setup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includes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same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detectors</a:t>
            </a:r>
            <a:r>
              <a:rPr lang="tr-TR" dirty="0">
                <a:solidFill>
                  <a:srgbClr val="FF0000"/>
                </a:solidFill>
              </a:rPr>
              <a:t> as in </a:t>
            </a:r>
            <a:r>
              <a:rPr lang="tr-TR" dirty="0" err="1">
                <a:solidFill>
                  <a:srgbClr val="FF0000"/>
                </a:solidFill>
              </a:rPr>
              <a:t>Long’s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design</a:t>
            </a:r>
            <a:r>
              <a:rPr lang="tr-TR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46C81C7A-B2CF-458F-BA60-BA3F90FAD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67"/>
          <a:stretch/>
        </p:blipFill>
        <p:spPr>
          <a:xfrm>
            <a:off x="227916" y="1147482"/>
            <a:ext cx="6386113" cy="5204041"/>
          </a:xfrm>
          <a:prstGeom prst="rect">
            <a:avLst/>
          </a:prstGeom>
        </p:spPr>
      </p:pic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3E44DBEF-C21C-49E7-AA09-E323ABC68299}"/>
              </a:ext>
            </a:extLst>
          </p:cNvPr>
          <p:cNvCxnSpPr>
            <a:cxnSpLocks/>
          </p:cNvCxnSpPr>
          <p:nvPr/>
        </p:nvCxnSpPr>
        <p:spPr>
          <a:xfrm flipH="1">
            <a:off x="842682" y="4877013"/>
            <a:ext cx="1084728" cy="1272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65B4FD4C-7E1F-4466-854B-C6D9E8CF665F}"/>
              </a:ext>
            </a:extLst>
          </p:cNvPr>
          <p:cNvCxnSpPr>
            <a:cxnSpLocks/>
          </p:cNvCxnSpPr>
          <p:nvPr/>
        </p:nvCxnSpPr>
        <p:spPr>
          <a:xfrm flipV="1">
            <a:off x="3666562" y="723269"/>
            <a:ext cx="1228167" cy="2670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45FC60A4-6D82-4BB5-B832-DF2E282F74AA}"/>
              </a:ext>
            </a:extLst>
          </p:cNvPr>
          <p:cNvCxnSpPr>
            <a:cxnSpLocks/>
          </p:cNvCxnSpPr>
          <p:nvPr/>
        </p:nvCxnSpPr>
        <p:spPr>
          <a:xfrm flipV="1">
            <a:off x="3935488" y="1281748"/>
            <a:ext cx="2026041" cy="21822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B5972F5F-27E8-44D2-9CC9-C25743B8876E}"/>
              </a:ext>
            </a:extLst>
          </p:cNvPr>
          <p:cNvCxnSpPr>
            <a:cxnSpLocks/>
          </p:cNvCxnSpPr>
          <p:nvPr/>
        </p:nvCxnSpPr>
        <p:spPr>
          <a:xfrm flipV="1">
            <a:off x="4374759" y="2058614"/>
            <a:ext cx="2359216" cy="1299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60095B7E-6FB2-4B25-A117-FAF71F730533}"/>
              </a:ext>
            </a:extLst>
          </p:cNvPr>
          <p:cNvCxnSpPr>
            <a:cxnSpLocks/>
          </p:cNvCxnSpPr>
          <p:nvPr/>
        </p:nvCxnSpPr>
        <p:spPr>
          <a:xfrm flipV="1">
            <a:off x="4781921" y="3209365"/>
            <a:ext cx="2649820" cy="3889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>
            <a:extLst>
              <a:ext uri="{FF2B5EF4-FFF2-40B4-BE49-F238E27FC236}">
                <a16:creationId xmlns:a16="http://schemas.microsoft.com/office/drawing/2014/main" id="{BBE552CD-2CCE-435E-950C-203EC4D69E51}"/>
              </a:ext>
            </a:extLst>
          </p:cNvPr>
          <p:cNvCxnSpPr>
            <a:cxnSpLocks/>
          </p:cNvCxnSpPr>
          <p:nvPr/>
        </p:nvCxnSpPr>
        <p:spPr>
          <a:xfrm flipV="1">
            <a:off x="5043781" y="3805409"/>
            <a:ext cx="349061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id="{C6A269D8-D70D-4A78-A0F7-41D21AC8E992}"/>
              </a:ext>
            </a:extLst>
          </p:cNvPr>
          <p:cNvCxnSpPr>
            <a:cxnSpLocks/>
          </p:cNvCxnSpPr>
          <p:nvPr/>
        </p:nvCxnSpPr>
        <p:spPr>
          <a:xfrm>
            <a:off x="5248126" y="4063817"/>
            <a:ext cx="3510392" cy="299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>
            <a:extLst>
              <a:ext uri="{FF2B5EF4-FFF2-40B4-BE49-F238E27FC236}">
                <a16:creationId xmlns:a16="http://schemas.microsoft.com/office/drawing/2014/main" id="{EC2875A7-48F4-41F5-88D8-1C4376C6C49D}"/>
              </a:ext>
            </a:extLst>
          </p:cNvPr>
          <p:cNvCxnSpPr>
            <a:cxnSpLocks/>
          </p:cNvCxnSpPr>
          <p:nvPr/>
        </p:nvCxnSpPr>
        <p:spPr>
          <a:xfrm>
            <a:off x="5334925" y="4645154"/>
            <a:ext cx="3423593" cy="2883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58DDFDEB-F5ED-402C-AEA4-C3EE37564F1F}"/>
              </a:ext>
            </a:extLst>
          </p:cNvPr>
          <p:cNvSpPr txBox="1"/>
          <p:nvPr/>
        </p:nvSpPr>
        <p:spPr>
          <a:xfrm>
            <a:off x="227916" y="6166857"/>
            <a:ext cx="199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Beam Pipe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44414C16-C992-4FAD-A276-D80363DC0276}"/>
              </a:ext>
            </a:extLst>
          </p:cNvPr>
          <p:cNvSpPr txBox="1"/>
          <p:nvPr/>
        </p:nvSpPr>
        <p:spPr>
          <a:xfrm>
            <a:off x="4866074" y="423000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SVT L0 &amp; L1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77103EA3-3CCC-439B-8A19-483B6C1877CD}"/>
              </a:ext>
            </a:extLst>
          </p:cNvPr>
          <p:cNvSpPr txBox="1"/>
          <p:nvPr/>
        </p:nvSpPr>
        <p:spPr>
          <a:xfrm>
            <a:off x="6004303" y="969026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SVT L2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BEE04276-9A96-48D5-B309-1ADB3AAB613E}"/>
              </a:ext>
            </a:extLst>
          </p:cNvPr>
          <p:cNvSpPr txBox="1"/>
          <p:nvPr/>
        </p:nvSpPr>
        <p:spPr>
          <a:xfrm>
            <a:off x="6714947" y="1873948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SVT L3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59C53792-36FA-42D6-982D-BBB8251FDB65}"/>
              </a:ext>
            </a:extLst>
          </p:cNvPr>
          <p:cNvSpPr txBox="1"/>
          <p:nvPr/>
        </p:nvSpPr>
        <p:spPr>
          <a:xfrm>
            <a:off x="7454535" y="3009545"/>
            <a:ext cx="14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SVT L4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7C9B3EE6-82B3-4B66-8D3F-299BD5E829D5}"/>
              </a:ext>
            </a:extLst>
          </p:cNvPr>
          <p:cNvSpPr txBox="1"/>
          <p:nvPr/>
        </p:nvSpPr>
        <p:spPr>
          <a:xfrm>
            <a:off x="8534399" y="3564836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MPGD Inner Barrel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5813E328-5CB3-4E7D-A3DA-719A0893B7C6}"/>
              </a:ext>
            </a:extLst>
          </p:cNvPr>
          <p:cNvSpPr txBox="1"/>
          <p:nvPr/>
        </p:nvSpPr>
        <p:spPr>
          <a:xfrm>
            <a:off x="8758518" y="4737696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MPGD Outer </a:t>
            </a:r>
            <a:r>
              <a:rPr lang="tr-TR" dirty="0" err="1"/>
              <a:t>Barrel</a:t>
            </a:r>
            <a:endParaRPr lang="tr-TR" dirty="0"/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971CF352-A9AA-49E6-A18A-F3B9B3A24D11}"/>
              </a:ext>
            </a:extLst>
          </p:cNvPr>
          <p:cNvSpPr txBox="1"/>
          <p:nvPr/>
        </p:nvSpPr>
        <p:spPr>
          <a:xfrm>
            <a:off x="8758517" y="4127741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ToF</a:t>
            </a:r>
            <a:r>
              <a:rPr lang="en-GB" dirty="0"/>
              <a:t> Barrel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3C1F9AD-9E27-4ADE-917B-9D92B5C23510}"/>
              </a:ext>
            </a:extLst>
          </p:cNvPr>
          <p:cNvSpPr txBox="1"/>
          <p:nvPr/>
        </p:nvSpPr>
        <p:spPr>
          <a:xfrm>
            <a:off x="8666042" y="2246932"/>
            <a:ext cx="297391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Note that only </a:t>
            </a:r>
            <a:r>
              <a:rPr lang="tr-TR" b="1" dirty="0" err="1"/>
              <a:t>barrel</a:t>
            </a:r>
            <a:r>
              <a:rPr lang="tr-TR" b="1" dirty="0"/>
              <a:t> </a:t>
            </a:r>
            <a:r>
              <a:rPr lang="en-GB" b="1" dirty="0"/>
              <a:t>envelopes are shown (except for MPGD Outer Barrel)</a:t>
            </a:r>
          </a:p>
        </p:txBody>
      </p:sp>
    </p:spTree>
    <p:extLst>
      <p:ext uri="{BB962C8B-B14F-4D97-AF65-F5344CB8AC3E}">
        <p14:creationId xmlns:p14="http://schemas.microsoft.com/office/powerpoint/2010/main" val="58844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2" y="175716"/>
            <a:ext cx="10515600" cy="1325563"/>
          </a:xfrm>
        </p:spPr>
        <p:txBody>
          <a:bodyPr/>
          <a:lstStyle/>
          <a:p>
            <a:r>
              <a:rPr lang="en-GB" dirty="0"/>
              <a:t>Stave Design</a:t>
            </a:r>
            <a:r>
              <a:rPr lang="tr-TR" dirty="0"/>
              <a:t>: L3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4A16D77-0807-43D1-87F5-B2AF7996A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460" y="1890908"/>
            <a:ext cx="7541080" cy="423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43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2" y="175716"/>
            <a:ext cx="10515600" cy="1325563"/>
          </a:xfrm>
        </p:spPr>
        <p:txBody>
          <a:bodyPr/>
          <a:lstStyle/>
          <a:p>
            <a:r>
              <a:rPr lang="en-GB" dirty="0"/>
              <a:t>Stave Design</a:t>
            </a:r>
            <a:r>
              <a:rPr lang="tr-TR" dirty="0"/>
              <a:t>: L4</a:t>
            </a:r>
            <a:endParaRPr lang="en-GB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A110642-3F66-49F5-A92D-106555ED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16" y="1934223"/>
            <a:ext cx="11408129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5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2" y="175716"/>
            <a:ext cx="10515600" cy="1325563"/>
          </a:xfrm>
        </p:spPr>
        <p:txBody>
          <a:bodyPr/>
          <a:lstStyle/>
          <a:p>
            <a:r>
              <a:rPr lang="tr-TR" dirty="0"/>
              <a:t>6RSUvs5RSU LAS</a:t>
            </a:r>
            <a:endParaRPr lang="en-GB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255B257-FCEC-4AA3-A92F-BEAD028DE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2" y="1730188"/>
            <a:ext cx="6679254" cy="4581239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48FCD098-B73B-4EB1-9AA3-9E0BE94347E1}"/>
              </a:ext>
            </a:extLst>
          </p:cNvPr>
          <p:cNvCxnSpPr/>
          <p:nvPr/>
        </p:nvCxnSpPr>
        <p:spPr>
          <a:xfrm>
            <a:off x="6741459" y="3039035"/>
            <a:ext cx="2070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0C8557F4-0A6C-4CB8-B7D0-D1FFB9AFB611}"/>
              </a:ext>
            </a:extLst>
          </p:cNvPr>
          <p:cNvSpPr txBox="1"/>
          <p:nvPr/>
        </p:nvSpPr>
        <p:spPr>
          <a:xfrm>
            <a:off x="8855116" y="2854369"/>
            <a:ext cx="250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LAS on L4 </a:t>
            </a:r>
            <a:r>
              <a:rPr lang="tr-TR" dirty="0" err="1"/>
              <a:t>Stave</a:t>
            </a:r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B5E9A76-3B3C-4EB6-B053-F688EA35FF4B}"/>
              </a:ext>
            </a:extLst>
          </p:cNvPr>
          <p:cNvSpPr txBox="1"/>
          <p:nvPr/>
        </p:nvSpPr>
        <p:spPr>
          <a:xfrm>
            <a:off x="8855116" y="4684367"/>
            <a:ext cx="2501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 on L3 Stave: Longer due to size constrain</a:t>
            </a:r>
            <a:r>
              <a:rPr lang="tr-TR" dirty="0"/>
              <a:t>t</a:t>
            </a:r>
            <a:r>
              <a:rPr lang="en-GB" dirty="0"/>
              <a:t>s that is the length of the L3 stave. (optimal overlap)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AC034A5-55E0-4C16-882E-4FF578CF69B5}"/>
              </a:ext>
            </a:extLst>
          </p:cNvPr>
          <p:cNvCxnSpPr/>
          <p:nvPr/>
        </p:nvCxnSpPr>
        <p:spPr>
          <a:xfrm>
            <a:off x="6784269" y="5253317"/>
            <a:ext cx="2070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53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18" y="55509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To</a:t>
            </a:r>
            <a:r>
              <a:rPr lang="tr-TR" sz="3600" dirty="0"/>
              <a:t> </a:t>
            </a:r>
            <a:r>
              <a:rPr lang="tr-TR" sz="3600" dirty="0" err="1"/>
              <a:t>veryify</a:t>
            </a:r>
            <a:r>
              <a:rPr lang="tr-TR" sz="3600" dirty="0"/>
              <a:t> </a:t>
            </a:r>
            <a:r>
              <a:rPr lang="tr-TR" sz="3600" dirty="0" err="1"/>
              <a:t>correctly</a:t>
            </a:r>
            <a:r>
              <a:rPr lang="tr-TR" sz="3600" dirty="0"/>
              <a:t> </a:t>
            </a:r>
            <a:r>
              <a:rPr lang="tr-TR" sz="3600" dirty="0" err="1"/>
              <a:t>imported</a:t>
            </a:r>
            <a:r>
              <a:rPr lang="tr-TR" sz="3600" dirty="0"/>
              <a:t> </a:t>
            </a:r>
            <a:r>
              <a:rPr lang="tr-TR" sz="3600" dirty="0" err="1"/>
              <a:t>geometry</a:t>
            </a:r>
            <a:r>
              <a:rPr lang="tr-TR" sz="3600" dirty="0"/>
              <a:t>: Hit </a:t>
            </a:r>
            <a:r>
              <a:rPr lang="tr-TR" sz="3600" dirty="0" err="1"/>
              <a:t>Plots</a:t>
            </a:r>
            <a:r>
              <a:rPr lang="tr-TR" sz="3600" dirty="0"/>
              <a:t> </a:t>
            </a:r>
            <a:br>
              <a:rPr lang="tr-TR" sz="3600" dirty="0"/>
            </a:br>
            <a:r>
              <a:rPr lang="tr-TR" sz="2400" dirty="0"/>
              <a:t>(</a:t>
            </a:r>
            <a:r>
              <a:rPr lang="tr-TR" sz="2400" dirty="0" err="1"/>
              <a:t>from</a:t>
            </a:r>
            <a:r>
              <a:rPr lang="tr-TR" sz="2400" dirty="0"/>
              <a:t> L3 8mm </a:t>
            </a:r>
            <a:r>
              <a:rPr lang="tr-TR" sz="2400" dirty="0" err="1"/>
              <a:t>overlap</a:t>
            </a:r>
            <a:r>
              <a:rPr lang="tr-TR" sz="2400" dirty="0"/>
              <a:t>, p=10GeV/c)</a:t>
            </a:r>
            <a:endParaRPr lang="en-GB" sz="36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7E590A6-2AB1-4CE0-AB41-2ED8D6C86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9" y="1973996"/>
            <a:ext cx="5791200" cy="461864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FF2252C-6783-4B83-ABF6-339C16956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74" y="2126949"/>
            <a:ext cx="6317487" cy="439429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429AF12-0971-40FC-AE27-4ACFE4B05113}"/>
              </a:ext>
            </a:extLst>
          </p:cNvPr>
          <p:cNvSpPr txBox="1"/>
          <p:nvPr/>
        </p:nvSpPr>
        <p:spPr>
          <a:xfrm>
            <a:off x="34095" y="1789330"/>
            <a:ext cx="95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 (mm)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FC8DE5B-718B-447B-AC57-66A7EB4CD01F}"/>
              </a:ext>
            </a:extLst>
          </p:cNvPr>
          <p:cNvSpPr txBox="1"/>
          <p:nvPr/>
        </p:nvSpPr>
        <p:spPr>
          <a:xfrm>
            <a:off x="5247862" y="6262703"/>
            <a:ext cx="95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x (mm)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0A56AA1-2ECC-4E7C-B421-A99781BE6331}"/>
              </a:ext>
            </a:extLst>
          </p:cNvPr>
          <p:cNvSpPr txBox="1"/>
          <p:nvPr/>
        </p:nvSpPr>
        <p:spPr>
          <a:xfrm>
            <a:off x="6417851" y="1817548"/>
            <a:ext cx="16960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err="1"/>
              <a:t>Red</a:t>
            </a:r>
            <a:r>
              <a:rPr lang="tr-TR" dirty="0"/>
              <a:t>: L3 </a:t>
            </a:r>
            <a:r>
              <a:rPr lang="tr-TR" dirty="0" err="1"/>
              <a:t>Hits</a:t>
            </a:r>
            <a:endParaRPr lang="tr-TR" dirty="0"/>
          </a:p>
          <a:p>
            <a:r>
              <a:rPr lang="tr-TR" dirty="0"/>
              <a:t>Blue: L4 </a:t>
            </a:r>
            <a:r>
              <a:rPr lang="tr-TR" dirty="0" err="1"/>
              <a:t>Hits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949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6" y="-23978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verify correctly imported geometry: </a:t>
            </a:r>
            <a:r>
              <a:rPr lang="tr-TR" sz="3600" dirty="0" err="1"/>
              <a:t>Visualisation</a:t>
            </a:r>
            <a:endParaRPr lang="en-GB" sz="36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74CFCF0-3E2A-4C49-A751-353154B70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5" y="1401990"/>
            <a:ext cx="4606269" cy="405401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692FF0D-9CC1-455D-AE8F-CD4E8CA0AA65}"/>
              </a:ext>
            </a:extLst>
          </p:cNvPr>
          <p:cNvSpPr txBox="1"/>
          <p:nvPr/>
        </p:nvSpPr>
        <p:spPr>
          <a:xfrm>
            <a:off x="6945735" y="5558118"/>
            <a:ext cx="46062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best the viewer could do to model a barrel (Only FPC cables rendered, at least shows that we have the correct barrel structure)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C8346EF-A90A-49F7-9BF0-7ACB6C4D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2" t="5051"/>
          <a:stretch/>
        </p:blipFill>
        <p:spPr>
          <a:xfrm>
            <a:off x="952220" y="1401990"/>
            <a:ext cx="4606270" cy="4075868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C3A06080-1FF8-485F-BAE3-D839660F6A48}"/>
              </a:ext>
            </a:extLst>
          </p:cNvPr>
          <p:cNvSpPr txBox="1"/>
          <p:nvPr/>
        </p:nvSpPr>
        <p:spPr>
          <a:xfrm>
            <a:off x="1260849" y="5456009"/>
            <a:ext cx="4437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Note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viewer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crashes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when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trying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render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all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staves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this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rendered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only</a:t>
            </a:r>
            <a:r>
              <a:rPr lang="tr-TR" dirty="0">
                <a:solidFill>
                  <a:srgbClr val="FF0000"/>
                </a:solidFill>
              </a:rPr>
              <a:t> 20 of </a:t>
            </a:r>
            <a:r>
              <a:rPr lang="tr-TR" dirty="0" err="1">
                <a:solidFill>
                  <a:srgbClr val="FF0000"/>
                </a:solidFill>
              </a:rPr>
              <a:t>them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with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carbon</a:t>
            </a:r>
            <a:r>
              <a:rPr lang="tr-TR" dirty="0">
                <a:solidFill>
                  <a:srgbClr val="FF0000"/>
                </a:solidFill>
              </a:rPr>
              <a:t> fiber </a:t>
            </a:r>
            <a:r>
              <a:rPr lang="tr-TR" dirty="0" err="1">
                <a:solidFill>
                  <a:srgbClr val="FF0000"/>
                </a:solidFill>
              </a:rPr>
              <a:t>supports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only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2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6" y="-23978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verify correctly imported geometry: </a:t>
            </a:r>
            <a:r>
              <a:rPr lang="en-GB" sz="3600" dirty="0" err="1"/>
              <a:t>materialScan</a:t>
            </a:r>
            <a:endParaRPr lang="en-GB" sz="36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1EDBD2-3007-426E-8853-F67835D24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569" y="2026023"/>
            <a:ext cx="5436993" cy="382792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9E72815B-9204-405C-9A76-DFC2E0913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628" y="1640231"/>
            <a:ext cx="3785530" cy="4231364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BA6A14FF-147C-48CD-9F82-215BCA7D1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112" y="2908898"/>
            <a:ext cx="3391194" cy="1729890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B03480D2-3787-41A8-88AF-E572EBA224FA}"/>
              </a:ext>
            </a:extLst>
          </p:cNvPr>
          <p:cNvSpPr txBox="1"/>
          <p:nvPr/>
        </p:nvSpPr>
        <p:spPr>
          <a:xfrm>
            <a:off x="9000565" y="4921658"/>
            <a:ext cx="2850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Something is wrong here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too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high</a:t>
            </a:r>
            <a:r>
              <a:rPr lang="tr-TR" dirty="0">
                <a:solidFill>
                  <a:srgbClr val="FF0000"/>
                </a:solidFill>
              </a:rPr>
              <a:t> of a </a:t>
            </a:r>
            <a:r>
              <a:rPr lang="tr-TR" dirty="0" err="1">
                <a:solidFill>
                  <a:srgbClr val="FF0000"/>
                </a:solidFill>
              </a:rPr>
              <a:t>material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budget</a:t>
            </a:r>
            <a:r>
              <a:rPr lang="en-GB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75557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58" y="265364"/>
            <a:ext cx="10515600" cy="1325563"/>
          </a:xfrm>
        </p:spPr>
        <p:txBody>
          <a:bodyPr/>
          <a:lstStyle/>
          <a:p>
            <a:r>
              <a:rPr lang="en-GB" dirty="0"/>
              <a:t>Overlap Study</a:t>
            </a:r>
            <a:r>
              <a:rPr lang="tr-TR" dirty="0"/>
              <a:t> (in L3 </a:t>
            </a:r>
            <a:r>
              <a:rPr lang="tr-TR" dirty="0" err="1"/>
              <a:t>only</a:t>
            </a:r>
            <a:r>
              <a:rPr lang="tr-TR" dirty="0"/>
              <a:t>):</a:t>
            </a:r>
            <a:endParaRPr lang="en-GB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2E276AF-A656-4BA9-8F5D-C61BF66AF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0" b="13855"/>
          <a:stretch/>
        </p:blipFill>
        <p:spPr>
          <a:xfrm>
            <a:off x="2133599" y="1951779"/>
            <a:ext cx="7542142" cy="4018715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9EA4FD51-D3A5-4A02-9EDC-95CC9176BB65}"/>
              </a:ext>
            </a:extLst>
          </p:cNvPr>
          <p:cNvSpPr/>
          <p:nvPr/>
        </p:nvSpPr>
        <p:spPr>
          <a:xfrm>
            <a:off x="3996824" y="2627018"/>
            <a:ext cx="1213104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52992CB6-3E09-4D2C-BE69-C04CCA098ED9}"/>
              </a:ext>
            </a:extLst>
          </p:cNvPr>
          <p:cNvSpPr/>
          <p:nvPr/>
        </p:nvSpPr>
        <p:spPr>
          <a:xfrm>
            <a:off x="7398392" y="4327802"/>
            <a:ext cx="1188719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921E1016-7156-4EB8-A890-0B5B59E00E63}"/>
              </a:ext>
            </a:extLst>
          </p:cNvPr>
          <p:cNvCxnSpPr>
            <a:cxnSpLocks/>
          </p:cNvCxnSpPr>
          <p:nvPr/>
        </p:nvCxnSpPr>
        <p:spPr>
          <a:xfrm>
            <a:off x="5258696" y="1986938"/>
            <a:ext cx="2066544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84CD55F8-EED9-4C0E-9DC0-EA1DF84964E7}"/>
              </a:ext>
            </a:extLst>
          </p:cNvPr>
          <p:cNvCxnSpPr/>
          <p:nvPr/>
        </p:nvCxnSpPr>
        <p:spPr>
          <a:xfrm>
            <a:off x="5258696" y="1645562"/>
            <a:ext cx="0" cy="37063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6E9B2B4D-8617-4F71-AF38-AEB654229900}"/>
              </a:ext>
            </a:extLst>
          </p:cNvPr>
          <p:cNvCxnSpPr/>
          <p:nvPr/>
        </p:nvCxnSpPr>
        <p:spPr>
          <a:xfrm>
            <a:off x="7325240" y="1657754"/>
            <a:ext cx="0" cy="37063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A1BDA3C-D353-43A3-A546-73746D208069}"/>
              </a:ext>
            </a:extLst>
          </p:cNvPr>
          <p:cNvSpPr txBox="1"/>
          <p:nvPr/>
        </p:nvSpPr>
        <p:spPr>
          <a:xfrm>
            <a:off x="5237360" y="1577176"/>
            <a:ext cx="2109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Overlap (in this case 8mm)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76D3F59-DD85-4F81-801D-C596ABD2DD60}"/>
              </a:ext>
            </a:extLst>
          </p:cNvPr>
          <p:cNvSpPr txBox="1"/>
          <p:nvPr/>
        </p:nvSpPr>
        <p:spPr>
          <a:xfrm>
            <a:off x="3591441" y="2208041"/>
            <a:ext cx="12679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Inactive Silicon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2B86D37F-D9C4-4672-9044-FD40D3ACB1AA}"/>
              </a:ext>
            </a:extLst>
          </p:cNvPr>
          <p:cNvSpPr txBox="1"/>
          <p:nvPr/>
        </p:nvSpPr>
        <p:spPr>
          <a:xfrm>
            <a:off x="7953127" y="5140217"/>
            <a:ext cx="12679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Inactive Silicon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59961DB-2172-4CA0-ACAB-24C79B61B694}"/>
              </a:ext>
            </a:extLst>
          </p:cNvPr>
          <p:cNvSpPr txBox="1"/>
          <p:nvPr/>
        </p:nvSpPr>
        <p:spPr>
          <a:xfrm>
            <a:off x="10075028" y="2618925"/>
            <a:ext cx="163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 view of the L3 Stave.</a:t>
            </a:r>
          </a:p>
        </p:txBody>
      </p:sp>
    </p:spTree>
    <p:extLst>
      <p:ext uri="{BB962C8B-B14F-4D97-AF65-F5344CB8AC3E}">
        <p14:creationId xmlns:p14="http://schemas.microsoft.com/office/powerpoint/2010/main" val="321731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696CFC-D2E1-4967-9095-18517CA5F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41023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Importing CAD Designs</a:t>
            </a:r>
          </a:p>
        </p:txBody>
      </p:sp>
    </p:spTree>
    <p:extLst>
      <p:ext uri="{BB962C8B-B14F-4D97-AF65-F5344CB8AC3E}">
        <p14:creationId xmlns:p14="http://schemas.microsoft.com/office/powerpoint/2010/main" val="142739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95" y="-239782"/>
            <a:ext cx="10515600" cy="1325563"/>
          </a:xfrm>
        </p:spPr>
        <p:txBody>
          <a:bodyPr/>
          <a:lstStyle/>
          <a:p>
            <a:r>
              <a:rPr lang="en-GB" dirty="0"/>
              <a:t>Overlap Study</a:t>
            </a:r>
            <a:r>
              <a:rPr lang="tr-TR" dirty="0"/>
              <a:t> (in L3 </a:t>
            </a:r>
            <a:r>
              <a:rPr lang="tr-TR" dirty="0" err="1"/>
              <a:t>only</a:t>
            </a:r>
            <a:r>
              <a:rPr lang="tr-TR" dirty="0"/>
              <a:t>): </a:t>
            </a:r>
            <a:r>
              <a:rPr lang="tr-TR" dirty="0" err="1"/>
              <a:t>deltap</a:t>
            </a:r>
            <a:r>
              <a:rPr lang="tr-TR" dirty="0"/>
              <a:t>/p</a:t>
            </a:r>
            <a:endParaRPr lang="en-GB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ECB4857-1FDB-4B04-9CC8-C0DA242687B2}"/>
              </a:ext>
            </a:extLst>
          </p:cNvPr>
          <p:cNvSpPr txBox="1"/>
          <p:nvPr/>
        </p:nvSpPr>
        <p:spPr>
          <a:xfrm>
            <a:off x="10347521" y="2067560"/>
            <a:ext cx="212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Pion</a:t>
            </a:r>
            <a:r>
              <a:rPr lang="tr-TR" dirty="0"/>
              <a:t> momentum:</a:t>
            </a:r>
          </a:p>
          <a:p>
            <a:r>
              <a:rPr lang="tr-TR" dirty="0"/>
              <a:t>0.5-10GeV/c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26ACF9C-8704-453F-B5E9-934606BD9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7" y="1085781"/>
            <a:ext cx="9571653" cy="56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57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39" y="-272518"/>
            <a:ext cx="10515600" cy="1325563"/>
          </a:xfrm>
        </p:spPr>
        <p:txBody>
          <a:bodyPr/>
          <a:lstStyle/>
          <a:p>
            <a:r>
              <a:rPr lang="en-GB" dirty="0"/>
              <a:t>Overlap Study</a:t>
            </a:r>
            <a:r>
              <a:rPr lang="tr-TR" dirty="0"/>
              <a:t> (in L3 </a:t>
            </a:r>
            <a:r>
              <a:rPr lang="tr-TR" dirty="0" err="1"/>
              <a:t>only</a:t>
            </a:r>
            <a:r>
              <a:rPr lang="tr-TR" dirty="0"/>
              <a:t>): </a:t>
            </a:r>
            <a:r>
              <a:rPr lang="tr-TR" dirty="0" err="1"/>
              <a:t>dca_z</a:t>
            </a:r>
            <a:endParaRPr lang="en-GB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0C76427-E29F-4916-9089-71A767B90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2" y="1146059"/>
            <a:ext cx="9107353" cy="5335423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FA8E7259-E19D-466D-B366-644F57545D9D}"/>
              </a:ext>
            </a:extLst>
          </p:cNvPr>
          <p:cNvCxnSpPr/>
          <p:nvPr/>
        </p:nvCxnSpPr>
        <p:spPr>
          <a:xfrm flipV="1">
            <a:off x="7508240" y="4693920"/>
            <a:ext cx="2489200" cy="100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9F1F12D-0A63-42CA-A7F9-C0F2C2FF9B59}"/>
              </a:ext>
            </a:extLst>
          </p:cNvPr>
          <p:cNvSpPr txBox="1"/>
          <p:nvPr/>
        </p:nvSpPr>
        <p:spPr>
          <a:xfrm>
            <a:off x="10088880" y="4236720"/>
            <a:ext cx="1795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missing datapoints here and there due to empty recon data, perhaps a fault/error/bug?</a:t>
            </a:r>
          </a:p>
        </p:txBody>
      </p:sp>
    </p:spTree>
    <p:extLst>
      <p:ext uri="{BB962C8B-B14F-4D97-AF65-F5344CB8AC3E}">
        <p14:creationId xmlns:p14="http://schemas.microsoft.com/office/powerpoint/2010/main" val="362953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39" y="-155979"/>
            <a:ext cx="10515600" cy="1325563"/>
          </a:xfrm>
        </p:spPr>
        <p:txBody>
          <a:bodyPr/>
          <a:lstStyle/>
          <a:p>
            <a:r>
              <a:rPr lang="en-GB" dirty="0"/>
              <a:t>Overlap Study</a:t>
            </a:r>
            <a:r>
              <a:rPr lang="tr-TR" dirty="0"/>
              <a:t> (in L3 </a:t>
            </a:r>
            <a:r>
              <a:rPr lang="tr-TR" dirty="0" err="1"/>
              <a:t>only</a:t>
            </a:r>
            <a:r>
              <a:rPr lang="tr-TR" dirty="0"/>
              <a:t>): </a:t>
            </a:r>
            <a:r>
              <a:rPr lang="tr-TR" dirty="0" err="1"/>
              <a:t>dca_T</a:t>
            </a:r>
            <a:endParaRPr lang="en-GB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01D4C98-B244-467E-B3C8-17647D625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39" y="1281748"/>
            <a:ext cx="8853892" cy="51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58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1" name="Başlık 1">
            <a:extLst>
              <a:ext uri="{FF2B5EF4-FFF2-40B4-BE49-F238E27FC236}">
                <a16:creationId xmlns:a16="http://schemas.microsoft.com/office/drawing/2014/main" id="{25455DA6-0B80-4B3E-8214-42AC9B3C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39" y="-200798"/>
            <a:ext cx="10515600" cy="1325563"/>
          </a:xfrm>
        </p:spPr>
        <p:txBody>
          <a:bodyPr/>
          <a:lstStyle/>
          <a:p>
            <a:r>
              <a:rPr lang="tr-TR" dirty="0" err="1"/>
              <a:t>Sensitive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en-GB" dirty="0"/>
              <a:t> Study</a:t>
            </a:r>
            <a:r>
              <a:rPr lang="tr-TR" dirty="0"/>
              <a:t> (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layers</a:t>
            </a:r>
            <a:r>
              <a:rPr lang="tr-TR" dirty="0"/>
              <a:t>)</a:t>
            </a:r>
            <a:endParaRPr lang="en-GB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BE7E64B-0ACE-4567-8AC5-EA2D35AC8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9" y="1253997"/>
            <a:ext cx="9017707" cy="52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60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4EC874D1-5D2A-43A3-8DD6-D72675099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9" y="1253997"/>
            <a:ext cx="9017707" cy="5282906"/>
          </a:xfrm>
          <a:prstGeom prst="rect">
            <a:avLst/>
          </a:prstGeom>
        </p:spPr>
      </p:pic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23E02A1-353E-4915-A8D2-0DB1C29A5C7B}"/>
              </a:ext>
            </a:extLst>
          </p:cNvPr>
          <p:cNvSpPr/>
          <p:nvPr/>
        </p:nvSpPr>
        <p:spPr>
          <a:xfrm>
            <a:off x="5984938" y="2898588"/>
            <a:ext cx="4597400" cy="18457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noFill/>
            </a:endParaRP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03AFC638-7690-48FA-B151-F4CBB0F7B888}"/>
              </a:ext>
            </a:extLst>
          </p:cNvPr>
          <p:cNvSpPr txBox="1">
            <a:spLocks/>
          </p:cNvSpPr>
          <p:nvPr/>
        </p:nvSpPr>
        <p:spPr>
          <a:xfrm>
            <a:off x="150639" y="-2007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Sensitive Area</a:t>
            </a:r>
            <a:r>
              <a:rPr lang="en-GB"/>
              <a:t> Study</a:t>
            </a:r>
            <a:r>
              <a:rPr lang="tr-TR"/>
              <a:t> (both layers)</a:t>
            </a:r>
            <a:endParaRPr lang="en-GB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119D3254-B464-4C1C-A788-7F9165251395}"/>
              </a:ext>
            </a:extLst>
          </p:cNvPr>
          <p:cNvCxnSpPr>
            <a:cxnSpLocks/>
          </p:cNvCxnSpPr>
          <p:nvPr/>
        </p:nvCxnSpPr>
        <p:spPr>
          <a:xfrm flipV="1">
            <a:off x="9488816" y="2661920"/>
            <a:ext cx="732144" cy="393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AB16A99-EB91-4E0B-A9D6-3F2D67C4A582}"/>
              </a:ext>
            </a:extLst>
          </p:cNvPr>
          <p:cNvSpPr txBox="1"/>
          <p:nvPr/>
        </p:nvSpPr>
        <p:spPr>
          <a:xfrm>
            <a:off x="10220960" y="1951672"/>
            <a:ext cx="1810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flipped trend?</a:t>
            </a:r>
            <a:endParaRPr lang="tr-TR" dirty="0"/>
          </a:p>
          <a:p>
            <a:r>
              <a:rPr lang="en-GB" dirty="0"/>
              <a:t>(I double checked that I didn’t enter the data wrong.)</a:t>
            </a:r>
          </a:p>
        </p:txBody>
      </p:sp>
    </p:spTree>
    <p:extLst>
      <p:ext uri="{BB962C8B-B14F-4D97-AF65-F5344CB8AC3E}">
        <p14:creationId xmlns:p14="http://schemas.microsoft.com/office/powerpoint/2010/main" val="325040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746A7764-843E-4CDE-AA84-65CA7583699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0" name="Picture 2" descr="ePIC (Public) · The ePIC Collaboration Website">
              <a:extLst>
                <a:ext uri="{FF2B5EF4-FFF2-40B4-BE49-F238E27FC236}">
                  <a16:creationId xmlns:a16="http://schemas.microsoft.com/office/drawing/2014/main" id="{E551B517-4660-4DBD-A8A1-3454BB6A5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7EB8A0D-8A5F-41C8-B5BB-9EB006FCDCF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11" name="Başlık 1">
            <a:extLst>
              <a:ext uri="{FF2B5EF4-FFF2-40B4-BE49-F238E27FC236}">
                <a16:creationId xmlns:a16="http://schemas.microsoft.com/office/drawing/2014/main" id="{03AFC638-7690-48FA-B151-F4CBB0F7B888}"/>
              </a:ext>
            </a:extLst>
          </p:cNvPr>
          <p:cNvSpPr txBox="1">
            <a:spLocks/>
          </p:cNvSpPr>
          <p:nvPr/>
        </p:nvSpPr>
        <p:spPr>
          <a:xfrm>
            <a:off x="150639" y="-2007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/>
              <a:t>Sensitive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en-GB" dirty="0"/>
              <a:t> Study</a:t>
            </a:r>
            <a:r>
              <a:rPr lang="tr-TR" dirty="0"/>
              <a:t>: </a:t>
            </a:r>
            <a:r>
              <a:rPr lang="tr-TR" dirty="0" err="1"/>
              <a:t>Bad</a:t>
            </a:r>
            <a:r>
              <a:rPr lang="tr-TR" dirty="0"/>
              <a:t> News</a:t>
            </a:r>
            <a:endParaRPr lang="en-GB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9E72D5D-9B19-4D6D-A59F-2696A2CC7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5" y="2545976"/>
            <a:ext cx="5674971" cy="408199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F61BA91-5B18-4C07-89F9-88E0AD978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2545975"/>
            <a:ext cx="5674973" cy="4081998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BD06FB22-C523-4FEA-8E6A-BFEC3B04FF05}"/>
              </a:ext>
            </a:extLst>
          </p:cNvPr>
          <p:cNvSpPr txBox="1"/>
          <p:nvPr/>
        </p:nvSpPr>
        <p:spPr>
          <a:xfrm>
            <a:off x="1290917" y="2112078"/>
            <a:ext cx="404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New Design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Dead</a:t>
            </a:r>
            <a:r>
              <a:rPr lang="tr-TR" dirty="0"/>
              <a:t> </a:t>
            </a:r>
            <a:r>
              <a:rPr lang="tr-TR" dirty="0" err="1"/>
              <a:t>Areas</a:t>
            </a:r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EABDDD7-048B-4ED5-994A-41DC7BD6E74F}"/>
              </a:ext>
            </a:extLst>
          </p:cNvPr>
          <p:cNvSpPr txBox="1"/>
          <p:nvPr/>
        </p:nvSpPr>
        <p:spPr>
          <a:xfrm>
            <a:off x="7531116" y="2112078"/>
            <a:ext cx="404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Old Design with No Dead Areas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C4E9529A-1C46-4F67-8AD4-822E4820BB6B}"/>
              </a:ext>
            </a:extLst>
          </p:cNvPr>
          <p:cNvSpPr txBox="1"/>
          <p:nvPr/>
        </p:nvSpPr>
        <p:spPr>
          <a:xfrm>
            <a:off x="251012" y="1034544"/>
            <a:ext cx="90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There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seems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</a:t>
            </a:r>
            <a:r>
              <a:rPr lang="tr-TR" dirty="0">
                <a:solidFill>
                  <a:srgbClr val="FF0000"/>
                </a:solidFill>
              </a:rPr>
              <a:t> be an </a:t>
            </a:r>
            <a:r>
              <a:rPr lang="tr-TR" dirty="0" err="1">
                <a:solidFill>
                  <a:srgbClr val="FF0000"/>
                </a:solidFill>
              </a:rPr>
              <a:t>unexplained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drop</a:t>
            </a:r>
            <a:r>
              <a:rPr lang="tr-TR" dirty="0">
                <a:solidFill>
                  <a:srgbClr val="FF0000"/>
                </a:solidFill>
              </a:rPr>
              <a:t> in </a:t>
            </a:r>
            <a:r>
              <a:rPr lang="tr-TR" dirty="0" err="1">
                <a:solidFill>
                  <a:srgbClr val="FF0000"/>
                </a:solidFill>
              </a:rPr>
              <a:t>recon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efficiency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especially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with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old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design</a:t>
            </a:r>
            <a:r>
              <a:rPr lang="tr-TR" dirty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8818C6-28B3-4B9D-B2E0-826FCA524CD0}"/>
              </a:ext>
            </a:extLst>
          </p:cNvPr>
          <p:cNvSpPr/>
          <p:nvPr/>
        </p:nvSpPr>
        <p:spPr>
          <a:xfrm>
            <a:off x="4052047" y="4381929"/>
            <a:ext cx="1719341" cy="1488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314A0943-6D67-49FA-A3DC-273CF32C4C0A}"/>
              </a:ext>
            </a:extLst>
          </p:cNvPr>
          <p:cNvCxnSpPr/>
          <p:nvPr/>
        </p:nvCxnSpPr>
        <p:spPr>
          <a:xfrm flipH="1" flipV="1">
            <a:off x="3312458" y="4455459"/>
            <a:ext cx="775448" cy="367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8E3FDE2-5F19-45C2-88DB-A8E0E4D8CB39}"/>
              </a:ext>
            </a:extLst>
          </p:cNvPr>
          <p:cNvSpPr txBox="1"/>
          <p:nvPr/>
        </p:nvSpPr>
        <p:spPr>
          <a:xfrm>
            <a:off x="1290917" y="3533288"/>
            <a:ext cx="2259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remember generating these data points on a separate run, hence it might it be something to do with the run and not the old design.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1D64F6EC-4F1C-4CA3-B9AE-282E2CA228A1}"/>
              </a:ext>
            </a:extLst>
          </p:cNvPr>
          <p:cNvSpPr txBox="1"/>
          <p:nvPr/>
        </p:nvSpPr>
        <p:spPr>
          <a:xfrm>
            <a:off x="251012" y="1326482"/>
            <a:ext cx="744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Diagnosis</a:t>
            </a:r>
            <a:r>
              <a:rPr lang="tr-TR" dirty="0">
                <a:solidFill>
                  <a:srgbClr val="FF0000"/>
                </a:solidFill>
              </a:rPr>
              <a:t>: Draw Hit </a:t>
            </a:r>
            <a:r>
              <a:rPr lang="tr-TR" dirty="0" err="1">
                <a:solidFill>
                  <a:srgbClr val="FF0000"/>
                </a:solidFill>
              </a:rPr>
              <a:t>plots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for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these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faulty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runs</a:t>
            </a:r>
            <a:r>
              <a:rPr lang="tr-TR" dirty="0">
                <a:solidFill>
                  <a:srgbClr val="FF0000"/>
                </a:solidFill>
              </a:rPr>
              <a:t> as </a:t>
            </a:r>
            <a:r>
              <a:rPr lang="tr-TR" dirty="0" err="1">
                <a:solidFill>
                  <a:srgbClr val="FF0000"/>
                </a:solidFill>
              </a:rPr>
              <a:t>well</a:t>
            </a:r>
            <a:r>
              <a:rPr lang="tr-TR" dirty="0">
                <a:solidFill>
                  <a:srgbClr val="FF0000"/>
                </a:solidFill>
              </a:rPr>
              <a:t> (had </a:t>
            </a:r>
            <a:r>
              <a:rPr lang="tr-TR" dirty="0" err="1">
                <a:solidFill>
                  <a:srgbClr val="FF0000"/>
                </a:solidFill>
              </a:rPr>
              <a:t>no</a:t>
            </a:r>
            <a:r>
              <a:rPr lang="tr-TR" dirty="0">
                <a:solidFill>
                  <a:srgbClr val="FF0000"/>
                </a:solidFill>
              </a:rPr>
              <a:t> time </a:t>
            </a:r>
            <a:r>
              <a:rPr lang="tr-TR" dirty="0" err="1">
                <a:solidFill>
                  <a:srgbClr val="FF0000"/>
                </a:solidFill>
              </a:rPr>
              <a:t>for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this</a:t>
            </a:r>
            <a:r>
              <a:rPr lang="tr-TR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011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FBD702-4DC8-4D7D-A491-5A84D79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85" y="2493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>Conversion </a:t>
            </a:r>
            <a:r>
              <a:rPr lang="en-GB" dirty="0"/>
              <a:t>Everything Is Automated!</a:t>
            </a:r>
            <a:br>
              <a:rPr lang="tr-TR" dirty="0"/>
            </a:br>
            <a:r>
              <a:rPr lang="en-GB" dirty="0">
                <a:solidFill>
                  <a:srgbClr val="0070C0"/>
                </a:solidFill>
              </a:rPr>
              <a:t>Except…</a:t>
            </a:r>
          </a:p>
        </p:txBody>
      </p:sp>
      <p:grpSp>
        <p:nvGrpSpPr>
          <p:cNvPr id="43" name="Grup 42">
            <a:extLst>
              <a:ext uri="{FF2B5EF4-FFF2-40B4-BE49-F238E27FC236}">
                <a16:creationId xmlns:a16="http://schemas.microsoft.com/office/drawing/2014/main" id="{AE219AC6-5F3F-4A15-8E0F-A77D2F55AF18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45" name="Picture 2" descr="ePIC (Public) · The ePIC Collaboration Website">
              <a:extLst>
                <a:ext uri="{FF2B5EF4-FFF2-40B4-BE49-F238E27FC236}">
                  <a16:creationId xmlns:a16="http://schemas.microsoft.com/office/drawing/2014/main" id="{1C8A4E82-7E67-48B3-A438-99357C50F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Metin kutusu 46">
              <a:extLst>
                <a:ext uri="{FF2B5EF4-FFF2-40B4-BE49-F238E27FC236}">
                  <a16:creationId xmlns:a16="http://schemas.microsoft.com/office/drawing/2014/main" id="{5FF84ACE-C31D-4A19-9769-6E26AAEFDF4D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grpSp>
        <p:nvGrpSpPr>
          <p:cNvPr id="9" name="Grup 8">
            <a:extLst>
              <a:ext uri="{FF2B5EF4-FFF2-40B4-BE49-F238E27FC236}">
                <a16:creationId xmlns:a16="http://schemas.microsoft.com/office/drawing/2014/main" id="{6999D74E-DCC2-4C6B-A752-C651E9F4C2F3}"/>
              </a:ext>
            </a:extLst>
          </p:cNvPr>
          <p:cNvGrpSpPr/>
          <p:nvPr/>
        </p:nvGrpSpPr>
        <p:grpSpPr>
          <a:xfrm>
            <a:off x="947955" y="1787530"/>
            <a:ext cx="10445303" cy="3837452"/>
            <a:chOff x="-3072646" y="991947"/>
            <a:chExt cx="15086471" cy="5542550"/>
          </a:xfrm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75DE1EB3-6B96-4F07-B428-DDF9E1073B1D}"/>
                </a:ext>
              </a:extLst>
            </p:cNvPr>
            <p:cNvSpPr/>
            <p:nvPr/>
          </p:nvSpPr>
          <p:spPr>
            <a:xfrm>
              <a:off x="-3072646" y="2953587"/>
              <a:ext cx="2200835" cy="1470212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6C303B4-E090-4A59-B111-34034D4FDDA1}"/>
                </a:ext>
              </a:extLst>
            </p:cNvPr>
            <p:cNvSpPr/>
            <p:nvPr/>
          </p:nvSpPr>
          <p:spPr>
            <a:xfrm>
              <a:off x="4191001" y="1690688"/>
              <a:ext cx="1474694" cy="73874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636E18F-0AD5-4AD4-BFCF-C5CDF890B4EA}"/>
                </a:ext>
              </a:extLst>
            </p:cNvPr>
            <p:cNvSpPr/>
            <p:nvPr/>
          </p:nvSpPr>
          <p:spPr>
            <a:xfrm>
              <a:off x="4191001" y="2690253"/>
              <a:ext cx="1474694" cy="73874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Dikdörtgen 6">
              <a:extLst>
                <a:ext uri="{FF2B5EF4-FFF2-40B4-BE49-F238E27FC236}">
                  <a16:creationId xmlns:a16="http://schemas.microsoft.com/office/drawing/2014/main" id="{CA336D51-820B-4565-9CC4-EC11367A4A1A}"/>
                </a:ext>
              </a:extLst>
            </p:cNvPr>
            <p:cNvSpPr/>
            <p:nvPr/>
          </p:nvSpPr>
          <p:spPr>
            <a:xfrm>
              <a:off x="4191001" y="3754998"/>
              <a:ext cx="1474694" cy="73874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Dikdörtgen 7">
              <a:extLst>
                <a:ext uri="{FF2B5EF4-FFF2-40B4-BE49-F238E27FC236}">
                  <a16:creationId xmlns:a16="http://schemas.microsoft.com/office/drawing/2014/main" id="{8AE62C7E-D160-497D-9E86-FBB32BA00E46}"/>
                </a:ext>
              </a:extLst>
            </p:cNvPr>
            <p:cNvSpPr/>
            <p:nvPr/>
          </p:nvSpPr>
          <p:spPr>
            <a:xfrm>
              <a:off x="4191001" y="4819743"/>
              <a:ext cx="1474694" cy="73874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DC06A573-0A7D-4ED7-A4DC-D5479A4A404B}"/>
                </a:ext>
              </a:extLst>
            </p:cNvPr>
            <p:cNvSpPr/>
            <p:nvPr/>
          </p:nvSpPr>
          <p:spPr>
            <a:xfrm>
              <a:off x="6526307" y="1690688"/>
              <a:ext cx="1474694" cy="73874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0EFE83CA-A117-4B6D-B2F4-5068D946C394}"/>
                </a:ext>
              </a:extLst>
            </p:cNvPr>
            <p:cNvSpPr/>
            <p:nvPr/>
          </p:nvSpPr>
          <p:spPr>
            <a:xfrm>
              <a:off x="6526307" y="2690253"/>
              <a:ext cx="1474694" cy="73874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26A4D299-B4F6-4E97-B793-1B7613B3C716}"/>
                </a:ext>
              </a:extLst>
            </p:cNvPr>
            <p:cNvSpPr/>
            <p:nvPr/>
          </p:nvSpPr>
          <p:spPr>
            <a:xfrm>
              <a:off x="6526307" y="3754998"/>
              <a:ext cx="1474694" cy="73874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2A7155CA-25A3-48D9-B7DA-FCB968A6B0DD}"/>
                </a:ext>
              </a:extLst>
            </p:cNvPr>
            <p:cNvSpPr/>
            <p:nvPr/>
          </p:nvSpPr>
          <p:spPr>
            <a:xfrm>
              <a:off x="6526307" y="4819743"/>
              <a:ext cx="1474694" cy="738747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CDA57B3C-CE5A-4F07-AE70-38B46F4D7C87}"/>
                </a:ext>
              </a:extLst>
            </p:cNvPr>
            <p:cNvSpPr/>
            <p:nvPr/>
          </p:nvSpPr>
          <p:spPr>
            <a:xfrm>
              <a:off x="9150723" y="3365528"/>
              <a:ext cx="2554941" cy="64633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Metin kutusu 15">
              <a:extLst>
                <a:ext uri="{FF2B5EF4-FFF2-40B4-BE49-F238E27FC236}">
                  <a16:creationId xmlns:a16="http://schemas.microsoft.com/office/drawing/2014/main" id="{74B44976-3D85-4474-8243-FE304B64530E}"/>
                </a:ext>
              </a:extLst>
            </p:cNvPr>
            <p:cNvSpPr txBox="1"/>
            <p:nvPr/>
          </p:nvSpPr>
          <p:spPr>
            <a:xfrm>
              <a:off x="-2657476" y="3336877"/>
              <a:ext cx="1685363" cy="75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/>
                <a:t>.STEP</a:t>
              </a:r>
            </a:p>
          </p:txBody>
        </p:sp>
        <p:sp>
          <p:nvSpPr>
            <p:cNvPr id="17" name="Metin kutusu 16">
              <a:extLst>
                <a:ext uri="{FF2B5EF4-FFF2-40B4-BE49-F238E27FC236}">
                  <a16:creationId xmlns:a16="http://schemas.microsoft.com/office/drawing/2014/main" id="{C3377751-8C53-49F8-A85B-D8320606E852}"/>
                </a:ext>
              </a:extLst>
            </p:cNvPr>
            <p:cNvSpPr txBox="1"/>
            <p:nvPr/>
          </p:nvSpPr>
          <p:spPr>
            <a:xfrm>
              <a:off x="4329951" y="1853591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.STL (mesh)</a:t>
              </a:r>
            </a:p>
          </p:txBody>
        </p:sp>
        <p:sp>
          <p:nvSpPr>
            <p:cNvPr id="18" name="Metin kutusu 17">
              <a:extLst>
                <a:ext uri="{FF2B5EF4-FFF2-40B4-BE49-F238E27FC236}">
                  <a16:creationId xmlns:a16="http://schemas.microsoft.com/office/drawing/2014/main" id="{25BA2BD6-3382-43AF-AF20-61D299BC47B3}"/>
                </a:ext>
              </a:extLst>
            </p:cNvPr>
            <p:cNvSpPr txBox="1"/>
            <p:nvPr/>
          </p:nvSpPr>
          <p:spPr>
            <a:xfrm>
              <a:off x="4329951" y="2885884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.STL (mesh)</a:t>
              </a:r>
            </a:p>
          </p:txBody>
        </p:sp>
        <p:sp>
          <p:nvSpPr>
            <p:cNvPr id="19" name="Metin kutusu 18">
              <a:extLst>
                <a:ext uri="{FF2B5EF4-FFF2-40B4-BE49-F238E27FC236}">
                  <a16:creationId xmlns:a16="http://schemas.microsoft.com/office/drawing/2014/main" id="{AD38434C-3EC4-46B8-8746-5771C49361C1}"/>
                </a:ext>
              </a:extLst>
            </p:cNvPr>
            <p:cNvSpPr txBox="1"/>
            <p:nvPr/>
          </p:nvSpPr>
          <p:spPr>
            <a:xfrm>
              <a:off x="4329951" y="3939705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.STL (mesh)</a:t>
              </a:r>
            </a:p>
          </p:txBody>
        </p:sp>
        <p:sp>
          <p:nvSpPr>
            <p:cNvPr id="20" name="Metin kutusu 19">
              <a:extLst>
                <a:ext uri="{FF2B5EF4-FFF2-40B4-BE49-F238E27FC236}">
                  <a16:creationId xmlns:a16="http://schemas.microsoft.com/office/drawing/2014/main" id="{655B8776-E5CF-468D-8ADE-7E6D4C11066C}"/>
                </a:ext>
              </a:extLst>
            </p:cNvPr>
            <p:cNvSpPr txBox="1"/>
            <p:nvPr/>
          </p:nvSpPr>
          <p:spPr>
            <a:xfrm>
              <a:off x="4329951" y="5004450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.STL (mesh)</a:t>
              </a:r>
            </a:p>
          </p:txBody>
        </p:sp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0900A364-FBB3-4A84-B0C4-F7677AA1AE1F}"/>
                </a:ext>
              </a:extLst>
            </p:cNvPr>
            <p:cNvSpPr txBox="1"/>
            <p:nvPr/>
          </p:nvSpPr>
          <p:spPr>
            <a:xfrm>
              <a:off x="6604747" y="1875395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</a:t>
              </a:r>
              <a:r>
                <a:rPr lang="tr-TR" sz="1200" dirty="0" err="1"/>
                <a:t>gdml</a:t>
              </a:r>
              <a:r>
                <a:rPr lang="tr-TR" sz="1200" dirty="0"/>
                <a:t> (mesh)</a:t>
              </a:r>
            </a:p>
          </p:txBody>
        </p:sp>
        <p:sp>
          <p:nvSpPr>
            <p:cNvPr id="22" name="Metin kutusu 21">
              <a:extLst>
                <a:ext uri="{FF2B5EF4-FFF2-40B4-BE49-F238E27FC236}">
                  <a16:creationId xmlns:a16="http://schemas.microsoft.com/office/drawing/2014/main" id="{A6CD6819-08D0-49BB-838B-F9335AE8F409}"/>
                </a:ext>
              </a:extLst>
            </p:cNvPr>
            <p:cNvSpPr txBox="1"/>
            <p:nvPr/>
          </p:nvSpPr>
          <p:spPr>
            <a:xfrm>
              <a:off x="6557684" y="2874960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</a:t>
              </a:r>
              <a:r>
                <a:rPr lang="tr-TR" sz="1200" dirty="0" err="1"/>
                <a:t>gdml</a:t>
              </a:r>
              <a:r>
                <a:rPr lang="tr-TR" sz="1200" dirty="0"/>
                <a:t> (mesh)</a:t>
              </a:r>
            </a:p>
          </p:txBody>
        </p: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6B5B068D-3505-4E33-9D20-251E116F1596}"/>
                </a:ext>
              </a:extLst>
            </p:cNvPr>
            <p:cNvSpPr txBox="1"/>
            <p:nvPr/>
          </p:nvSpPr>
          <p:spPr>
            <a:xfrm>
              <a:off x="6557684" y="3939705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</a:t>
              </a:r>
              <a:r>
                <a:rPr lang="tr-TR" sz="1200" dirty="0" err="1"/>
                <a:t>gdml</a:t>
              </a:r>
              <a:r>
                <a:rPr lang="tr-TR" sz="1200" dirty="0"/>
                <a:t> (mesh)</a:t>
              </a:r>
            </a:p>
          </p:txBody>
        </p:sp>
        <p:sp>
          <p:nvSpPr>
            <p:cNvPr id="24" name="Metin kutusu 23">
              <a:extLst>
                <a:ext uri="{FF2B5EF4-FFF2-40B4-BE49-F238E27FC236}">
                  <a16:creationId xmlns:a16="http://schemas.microsoft.com/office/drawing/2014/main" id="{65EF2DBD-977B-4D6F-BB7A-B0975503EEDA}"/>
                </a:ext>
              </a:extLst>
            </p:cNvPr>
            <p:cNvSpPr txBox="1"/>
            <p:nvPr/>
          </p:nvSpPr>
          <p:spPr>
            <a:xfrm>
              <a:off x="6557684" y="5004450"/>
              <a:ext cx="1474695" cy="40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.</a:t>
              </a:r>
              <a:r>
                <a:rPr lang="tr-TR" sz="1200" dirty="0" err="1"/>
                <a:t>gdml</a:t>
              </a:r>
              <a:r>
                <a:rPr lang="tr-TR" sz="1200" dirty="0"/>
                <a:t> (mesh)</a:t>
              </a:r>
            </a:p>
          </p:txBody>
        </p:sp>
        <p:sp>
          <p:nvSpPr>
            <p:cNvPr id="25" name="Metin kutusu 24">
              <a:extLst>
                <a:ext uri="{FF2B5EF4-FFF2-40B4-BE49-F238E27FC236}">
                  <a16:creationId xmlns:a16="http://schemas.microsoft.com/office/drawing/2014/main" id="{62B59333-8A25-47F8-AD84-6DB726C6E46C}"/>
                </a:ext>
              </a:extLst>
            </p:cNvPr>
            <p:cNvSpPr txBox="1"/>
            <p:nvPr/>
          </p:nvSpPr>
          <p:spPr>
            <a:xfrm>
              <a:off x="9411476" y="3475418"/>
              <a:ext cx="2285467" cy="44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/>
                <a:t>silicon_barrel.xml</a:t>
              </a:r>
            </a:p>
          </p:txBody>
        </p:sp>
        <p:cxnSp>
          <p:nvCxnSpPr>
            <p:cNvPr id="27" name="Düz Ok Bağlayıcısı 26">
              <a:extLst>
                <a:ext uri="{FF2B5EF4-FFF2-40B4-BE49-F238E27FC236}">
                  <a16:creationId xmlns:a16="http://schemas.microsoft.com/office/drawing/2014/main" id="{40B5C1AF-CBF7-4A0B-9973-08AE83F80C0E}"/>
                </a:ext>
              </a:extLst>
            </p:cNvPr>
            <p:cNvCxnSpPr/>
            <p:nvPr/>
          </p:nvCxnSpPr>
          <p:spPr>
            <a:xfrm flipV="1">
              <a:off x="3146612" y="2222923"/>
              <a:ext cx="932329" cy="14436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Ok Bağlayıcısı 27">
              <a:extLst>
                <a:ext uri="{FF2B5EF4-FFF2-40B4-BE49-F238E27FC236}">
                  <a16:creationId xmlns:a16="http://schemas.microsoft.com/office/drawing/2014/main" id="{112A15F3-653F-4C6D-8F7C-4D7BE543AC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3508" y="3137647"/>
              <a:ext cx="905433" cy="654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Düz Ok Bağlayıcısı 29">
              <a:extLst>
                <a:ext uri="{FF2B5EF4-FFF2-40B4-BE49-F238E27FC236}">
                  <a16:creationId xmlns:a16="http://schemas.microsoft.com/office/drawing/2014/main" id="{52F27181-D237-4D78-B2F5-CA99AB00B2E7}"/>
                </a:ext>
              </a:extLst>
            </p:cNvPr>
            <p:cNvCxnSpPr>
              <a:cxnSpLocks/>
            </p:cNvCxnSpPr>
            <p:nvPr/>
          </p:nvCxnSpPr>
          <p:spPr>
            <a:xfrm>
              <a:off x="3146617" y="3881386"/>
              <a:ext cx="954736" cy="3174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Düz Ok Bağlayıcısı 31">
              <a:extLst>
                <a:ext uri="{FF2B5EF4-FFF2-40B4-BE49-F238E27FC236}">
                  <a16:creationId xmlns:a16="http://schemas.microsoft.com/office/drawing/2014/main" id="{B8806FFC-ECAC-4A7F-959D-4122BA8BFB4B}"/>
                </a:ext>
              </a:extLst>
            </p:cNvPr>
            <p:cNvCxnSpPr>
              <a:cxnSpLocks/>
            </p:cNvCxnSpPr>
            <p:nvPr/>
          </p:nvCxnSpPr>
          <p:spPr>
            <a:xfrm>
              <a:off x="3128690" y="3973719"/>
              <a:ext cx="950251" cy="12885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Düz Ok Bağlayıcısı 34">
              <a:extLst>
                <a:ext uri="{FF2B5EF4-FFF2-40B4-BE49-F238E27FC236}">
                  <a16:creationId xmlns:a16="http://schemas.microsoft.com/office/drawing/2014/main" id="{FD856391-F387-45FF-9991-F7A743457E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5512" y="2118615"/>
              <a:ext cx="6118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Düz Ok Bağlayıcısı 36">
              <a:extLst>
                <a:ext uri="{FF2B5EF4-FFF2-40B4-BE49-F238E27FC236}">
                  <a16:creationId xmlns:a16="http://schemas.microsoft.com/office/drawing/2014/main" id="{8CE8E125-2642-4EE8-A375-C9EAA285AB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5686" y="3070549"/>
              <a:ext cx="6118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Düz Ok Bağlayıcısı 37">
              <a:extLst>
                <a:ext uri="{FF2B5EF4-FFF2-40B4-BE49-F238E27FC236}">
                  <a16:creationId xmlns:a16="http://schemas.microsoft.com/office/drawing/2014/main" id="{8C1CB7B8-3DB8-4438-89AC-1D1E324942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647" y="4124371"/>
              <a:ext cx="6118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Ok Bağlayıcısı 38">
              <a:extLst>
                <a:ext uri="{FF2B5EF4-FFF2-40B4-BE49-F238E27FC236}">
                  <a16:creationId xmlns:a16="http://schemas.microsoft.com/office/drawing/2014/main" id="{E8BA1417-B1AF-456E-B868-AC22887BE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4647" y="5189116"/>
              <a:ext cx="61184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Düz Ok Bağlayıcısı 39">
              <a:extLst>
                <a:ext uri="{FF2B5EF4-FFF2-40B4-BE49-F238E27FC236}">
                  <a16:creationId xmlns:a16="http://schemas.microsoft.com/office/drawing/2014/main" id="{AA488AEC-9801-4F54-BA2B-D8959F887F9B}"/>
                </a:ext>
              </a:extLst>
            </p:cNvPr>
            <p:cNvCxnSpPr>
              <a:cxnSpLocks/>
            </p:cNvCxnSpPr>
            <p:nvPr/>
          </p:nvCxnSpPr>
          <p:spPr>
            <a:xfrm>
              <a:off x="8219514" y="2038258"/>
              <a:ext cx="1552015" cy="120603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Düz Ok Bağlayıcısı 41">
              <a:extLst>
                <a:ext uri="{FF2B5EF4-FFF2-40B4-BE49-F238E27FC236}">
                  <a16:creationId xmlns:a16="http://schemas.microsoft.com/office/drawing/2014/main" id="{C2AA9CD5-1889-448D-92E2-50B679BE4930}"/>
                </a:ext>
              </a:extLst>
            </p:cNvPr>
            <p:cNvCxnSpPr>
              <a:cxnSpLocks/>
            </p:cNvCxnSpPr>
            <p:nvPr/>
          </p:nvCxnSpPr>
          <p:spPr>
            <a:xfrm>
              <a:off x="8097365" y="2901010"/>
              <a:ext cx="898156" cy="6908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Düz Ok Bağlayıcısı 43">
              <a:extLst>
                <a:ext uri="{FF2B5EF4-FFF2-40B4-BE49-F238E27FC236}">
                  <a16:creationId xmlns:a16="http://schemas.microsoft.com/office/drawing/2014/main" id="{30AA4D31-9E4A-4892-98D0-EFEE0726B4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0479" y="3881386"/>
              <a:ext cx="925042" cy="2256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Düz Ok Bağlayıcısı 45">
              <a:extLst>
                <a:ext uri="{FF2B5EF4-FFF2-40B4-BE49-F238E27FC236}">
                  <a16:creationId xmlns:a16="http://schemas.microsoft.com/office/drawing/2014/main" id="{4AB1A2A9-DAB8-4E5E-8186-286610A0D9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0817" y="4198799"/>
              <a:ext cx="1382807" cy="9903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Metin kutusu 47">
              <a:extLst>
                <a:ext uri="{FF2B5EF4-FFF2-40B4-BE49-F238E27FC236}">
                  <a16:creationId xmlns:a16="http://schemas.microsoft.com/office/drawing/2014/main" id="{0376FC82-0526-48ED-A98B-2BE8676105F2}"/>
                </a:ext>
              </a:extLst>
            </p:cNvPr>
            <p:cNvSpPr txBox="1"/>
            <p:nvPr/>
          </p:nvSpPr>
          <p:spPr>
            <a:xfrm>
              <a:off x="5602950" y="991947"/>
              <a:ext cx="1568813" cy="66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solidFill>
                    <a:schemeClr val="accent1"/>
                  </a:solidFill>
                </a:rPr>
                <a:t>Conversion </a:t>
              </a:r>
              <a:r>
                <a:rPr lang="tr-TR" sz="1200" dirty="0" err="1">
                  <a:solidFill>
                    <a:schemeClr val="accent1"/>
                  </a:solidFill>
                </a:rPr>
                <a:t>Script</a:t>
              </a:r>
              <a:endParaRPr lang="tr-T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50" name="Metin kutusu 49">
              <a:extLst>
                <a:ext uri="{FF2B5EF4-FFF2-40B4-BE49-F238E27FC236}">
                  <a16:creationId xmlns:a16="http://schemas.microsoft.com/office/drawing/2014/main" id="{D44397AD-D37A-4F9F-B6F4-EA5132F0AA92}"/>
                </a:ext>
              </a:extLst>
            </p:cNvPr>
            <p:cNvSpPr txBox="1"/>
            <p:nvPr/>
          </p:nvSpPr>
          <p:spPr>
            <a:xfrm>
              <a:off x="9174258" y="2015541"/>
              <a:ext cx="2531406" cy="933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 err="1">
                  <a:solidFill>
                    <a:srgbClr val="FF0000"/>
                  </a:solidFill>
                </a:rPr>
                <a:t>sensitive</a:t>
              </a:r>
              <a:r>
                <a:rPr lang="tr-TR" sz="1200" b="1" dirty="0">
                  <a:solidFill>
                    <a:srgbClr val="FF0000"/>
                  </a:solidFill>
                </a:rPr>
                <a:t>=«</a:t>
              </a:r>
              <a:r>
                <a:rPr lang="tr-TR" sz="1200" b="1" dirty="0" err="1">
                  <a:solidFill>
                    <a:srgbClr val="FF0000"/>
                  </a:solidFill>
                </a:rPr>
                <a:t>true</a:t>
              </a:r>
              <a:r>
                <a:rPr lang="tr-TR" sz="1200" b="1" dirty="0">
                  <a:solidFill>
                    <a:srgbClr val="FF0000"/>
                  </a:solidFill>
                </a:rPr>
                <a:t>»</a:t>
              </a:r>
            </a:p>
            <a:p>
              <a:r>
                <a:rPr lang="tr-TR" sz="1200" b="1" dirty="0">
                  <a:solidFill>
                    <a:srgbClr val="FF0000"/>
                  </a:solidFill>
                </a:rPr>
                <a:t>Set </a:t>
              </a:r>
              <a:r>
                <a:rPr lang="tr-TR" sz="1200" b="1" dirty="0" err="1">
                  <a:solidFill>
                    <a:srgbClr val="FF0000"/>
                  </a:solidFill>
                </a:rPr>
                <a:t>automatically</a:t>
              </a:r>
              <a:r>
                <a:rPr lang="tr-TR" sz="1200" b="1" dirty="0">
                  <a:solidFill>
                    <a:srgbClr val="FF0000"/>
                  </a:solidFill>
                </a:rPr>
                <a:t> </a:t>
              </a:r>
              <a:r>
                <a:rPr lang="tr-TR" sz="1200" b="1" dirty="0" err="1">
                  <a:solidFill>
                    <a:srgbClr val="FF0000"/>
                  </a:solidFill>
                </a:rPr>
                <a:t>by</a:t>
              </a:r>
              <a:r>
                <a:rPr lang="tr-TR" sz="1200" b="1" dirty="0">
                  <a:solidFill>
                    <a:srgbClr val="FF0000"/>
                  </a:solidFill>
                </a:rPr>
                <a:t> </a:t>
              </a:r>
              <a:r>
                <a:rPr lang="tr-TR" sz="1200" b="1" dirty="0" err="1">
                  <a:solidFill>
                    <a:srgbClr val="FF0000"/>
                  </a:solidFill>
                </a:rPr>
                <a:t>the</a:t>
              </a:r>
              <a:r>
                <a:rPr lang="tr-TR" sz="1200" b="1" dirty="0">
                  <a:solidFill>
                    <a:srgbClr val="FF0000"/>
                  </a:solidFill>
                </a:rPr>
                <a:t> .</a:t>
              </a:r>
              <a:r>
                <a:rPr lang="tr-TR" sz="1200" b="1" dirty="0" err="1">
                  <a:solidFill>
                    <a:srgbClr val="FF0000"/>
                  </a:solidFill>
                </a:rPr>
                <a:t>gdml</a:t>
              </a:r>
              <a:r>
                <a:rPr lang="tr-TR" sz="1200" b="1" dirty="0">
                  <a:solidFill>
                    <a:srgbClr val="FF0000"/>
                  </a:solidFill>
                </a:rPr>
                <a:t> file name.</a:t>
              </a:r>
            </a:p>
          </p:txBody>
        </p:sp>
        <p:sp>
          <p:nvSpPr>
            <p:cNvPr id="52" name="Dikdörtgen 51">
              <a:extLst>
                <a:ext uri="{FF2B5EF4-FFF2-40B4-BE49-F238E27FC236}">
                  <a16:creationId xmlns:a16="http://schemas.microsoft.com/office/drawing/2014/main" id="{89C13C42-FAD2-4552-B3CF-149C31E8FA07}"/>
                </a:ext>
              </a:extLst>
            </p:cNvPr>
            <p:cNvSpPr/>
            <p:nvPr/>
          </p:nvSpPr>
          <p:spPr>
            <a:xfrm>
              <a:off x="8842562" y="5884580"/>
              <a:ext cx="3171263" cy="646331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3" name="Metin kutusu 52">
              <a:extLst>
                <a:ext uri="{FF2B5EF4-FFF2-40B4-BE49-F238E27FC236}">
                  <a16:creationId xmlns:a16="http://schemas.microsoft.com/office/drawing/2014/main" id="{67CD64C7-0186-47FE-B664-8AF3C4D919CA}"/>
                </a:ext>
              </a:extLst>
            </p:cNvPr>
            <p:cNvSpPr txBox="1"/>
            <p:nvPr/>
          </p:nvSpPr>
          <p:spPr>
            <a:xfrm>
              <a:off x="8995521" y="5867700"/>
              <a:ext cx="2873188" cy="66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/>
                <a:t>BarrelTrackerOuter_geo_standardized.cpp</a:t>
              </a:r>
            </a:p>
          </p:txBody>
        </p:sp>
        <p:cxnSp>
          <p:nvCxnSpPr>
            <p:cNvPr id="54" name="Düz Ok Bağlayıcısı 53">
              <a:extLst>
                <a:ext uri="{FF2B5EF4-FFF2-40B4-BE49-F238E27FC236}">
                  <a16:creationId xmlns:a16="http://schemas.microsoft.com/office/drawing/2014/main" id="{35F09893-4605-4FD4-A513-63F4DF730DC0}"/>
                </a:ext>
              </a:extLst>
            </p:cNvPr>
            <p:cNvCxnSpPr>
              <a:cxnSpLocks/>
            </p:cNvCxnSpPr>
            <p:nvPr/>
          </p:nvCxnSpPr>
          <p:spPr>
            <a:xfrm>
              <a:off x="9771529" y="4107044"/>
              <a:ext cx="0" cy="1451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Düz Ok Bağlayıcısı 54">
              <a:extLst>
                <a:ext uri="{FF2B5EF4-FFF2-40B4-BE49-F238E27FC236}">
                  <a16:creationId xmlns:a16="http://schemas.microsoft.com/office/drawing/2014/main" id="{15EE2E41-5E45-474C-BB1E-597083EAF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2879" y="4033786"/>
              <a:ext cx="925042" cy="2256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Düz Ok Bağlayıcısı 55">
              <a:extLst>
                <a:ext uri="{FF2B5EF4-FFF2-40B4-BE49-F238E27FC236}">
                  <a16:creationId xmlns:a16="http://schemas.microsoft.com/office/drawing/2014/main" id="{9CEA8F77-4916-4125-8D3D-4CFFC4616840}"/>
                </a:ext>
              </a:extLst>
            </p:cNvPr>
            <p:cNvCxnSpPr>
              <a:cxnSpLocks/>
            </p:cNvCxnSpPr>
            <p:nvPr/>
          </p:nvCxnSpPr>
          <p:spPr>
            <a:xfrm>
              <a:off x="10604686" y="4066053"/>
              <a:ext cx="0" cy="153564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id="{FE38F196-1C13-42A3-946B-8386B732EAD3}"/>
                </a:ext>
              </a:extLst>
            </p:cNvPr>
            <p:cNvSpPr txBox="1"/>
            <p:nvPr/>
          </p:nvSpPr>
          <p:spPr>
            <a:xfrm>
              <a:off x="10740839" y="4124371"/>
              <a:ext cx="1225922" cy="1466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b="1" dirty="0" err="1">
                  <a:solidFill>
                    <a:srgbClr val="FF0000"/>
                  </a:solidFill>
                </a:rPr>
                <a:t>Sensitive</a:t>
              </a:r>
              <a:r>
                <a:rPr lang="tr-TR" sz="1200" b="1" dirty="0">
                  <a:solidFill>
                    <a:srgbClr val="FF0000"/>
                  </a:solidFill>
                </a:rPr>
                <a:t> </a:t>
              </a:r>
              <a:r>
                <a:rPr lang="tr-TR" sz="1200" b="1" dirty="0" err="1">
                  <a:solidFill>
                    <a:srgbClr val="FF0000"/>
                  </a:solidFill>
                </a:rPr>
                <a:t>volume</a:t>
              </a:r>
              <a:r>
                <a:rPr lang="tr-TR" sz="1200" b="1" dirty="0">
                  <a:solidFill>
                    <a:srgbClr val="FF0000"/>
                  </a:solidFill>
                </a:rPr>
                <a:t> </a:t>
              </a:r>
              <a:r>
                <a:rPr lang="tr-TR" sz="1200" b="1" dirty="0" err="1">
                  <a:solidFill>
                    <a:srgbClr val="FF0000"/>
                  </a:solidFill>
                </a:rPr>
                <a:t>handled</a:t>
              </a:r>
              <a:r>
                <a:rPr lang="tr-TR" sz="1200" b="1" dirty="0">
                  <a:solidFill>
                    <a:srgbClr val="FF0000"/>
                  </a:solidFill>
                </a:rPr>
                <a:t> </a:t>
              </a:r>
              <a:r>
                <a:rPr lang="tr-TR" sz="1200" b="1" dirty="0" err="1">
                  <a:solidFill>
                    <a:srgbClr val="FF0000"/>
                  </a:solidFill>
                </a:rPr>
                <a:t>differently</a:t>
              </a:r>
              <a:r>
                <a:rPr lang="tr-TR" sz="1200" b="1" dirty="0">
                  <a:solidFill>
                    <a:srgbClr val="FF0000"/>
                  </a:solidFill>
                </a:rPr>
                <a:t> </a:t>
              </a:r>
              <a:r>
                <a:rPr lang="tr-TR" sz="1200" b="1" dirty="0" err="1">
                  <a:solidFill>
                    <a:srgbClr val="FF0000"/>
                  </a:solidFill>
                </a:rPr>
                <a:t>by</a:t>
              </a:r>
              <a:endParaRPr lang="tr-T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782CAB3-5972-481E-8581-EF880C9FCACC}"/>
                </a:ext>
              </a:extLst>
            </p:cNvPr>
            <p:cNvSpPr/>
            <p:nvPr/>
          </p:nvSpPr>
          <p:spPr>
            <a:xfrm>
              <a:off x="8722662" y="1921055"/>
              <a:ext cx="3039595" cy="1116956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0" name="Dikdörtgen 59">
            <a:extLst>
              <a:ext uri="{FF2B5EF4-FFF2-40B4-BE49-F238E27FC236}">
                <a16:creationId xmlns:a16="http://schemas.microsoft.com/office/drawing/2014/main" id="{DBB52FA1-DA94-4416-9EC0-9A455C0D2383}"/>
              </a:ext>
            </a:extLst>
          </p:cNvPr>
          <p:cNvSpPr/>
          <p:nvPr/>
        </p:nvSpPr>
        <p:spPr>
          <a:xfrm>
            <a:off x="3589653" y="3163624"/>
            <a:ext cx="1523775" cy="101791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0E09A275-5D35-4EB4-AAF6-1FE3B2C987A0}"/>
              </a:ext>
            </a:extLst>
          </p:cNvPr>
          <p:cNvSpPr txBox="1"/>
          <p:nvPr/>
        </p:nvSpPr>
        <p:spPr>
          <a:xfrm>
            <a:off x="3776716" y="3409856"/>
            <a:ext cx="116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.</a:t>
            </a:r>
            <a:r>
              <a:rPr lang="tr-TR" sz="2800" dirty="0" err="1"/>
              <a:t>FCStd</a:t>
            </a:r>
            <a:endParaRPr lang="tr-TR" sz="2800" dirty="0"/>
          </a:p>
        </p:txBody>
      </p: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7657205D-D8DB-4949-B9EF-0930FD28DBA5}"/>
              </a:ext>
            </a:extLst>
          </p:cNvPr>
          <p:cNvCxnSpPr/>
          <p:nvPr/>
        </p:nvCxnSpPr>
        <p:spPr>
          <a:xfrm flipH="1">
            <a:off x="8471647" y="4007833"/>
            <a:ext cx="1264024" cy="16220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9F68EBBF-F777-4B42-9663-C328BD395252}"/>
              </a:ext>
            </a:extLst>
          </p:cNvPr>
          <p:cNvSpPr txBox="1"/>
          <p:nvPr/>
        </p:nvSpPr>
        <p:spPr>
          <a:xfrm>
            <a:off x="7377953" y="5629835"/>
            <a:ext cx="2193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.xml File generated from GDML files automatically</a:t>
            </a:r>
          </a:p>
        </p:txBody>
      </p:sp>
      <p:cxnSp>
        <p:nvCxnSpPr>
          <p:cNvPr id="33" name="Düz Ok Bağlayıcısı 32">
            <a:extLst>
              <a:ext uri="{FF2B5EF4-FFF2-40B4-BE49-F238E27FC236}">
                <a16:creationId xmlns:a16="http://schemas.microsoft.com/office/drawing/2014/main" id="{1ABC4F2A-E058-4BD6-9980-58E5E1789645}"/>
              </a:ext>
            </a:extLst>
          </p:cNvPr>
          <p:cNvCxnSpPr>
            <a:cxnSpLocks/>
            <a:stCxn id="4" idx="3"/>
            <a:endCxn id="60" idx="1"/>
          </p:cNvCxnSpPr>
          <p:nvPr/>
        </p:nvCxnSpPr>
        <p:spPr>
          <a:xfrm>
            <a:off x="2471730" y="3654655"/>
            <a:ext cx="1117923" cy="17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8E236BE6-B45B-406C-A69E-9A8CF19CF7C9}"/>
              </a:ext>
            </a:extLst>
          </p:cNvPr>
          <p:cNvSpPr txBox="1"/>
          <p:nvPr/>
        </p:nvSpPr>
        <p:spPr>
          <a:xfrm>
            <a:off x="2206649" y="4304025"/>
            <a:ext cx="1728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0070C0"/>
                </a:solidFill>
              </a:rPr>
              <a:t>Open </a:t>
            </a:r>
            <a:r>
              <a:rPr lang="tr-TR" sz="1600" dirty="0" err="1">
                <a:solidFill>
                  <a:srgbClr val="0070C0"/>
                </a:solidFill>
              </a:rPr>
              <a:t>and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save</a:t>
            </a:r>
            <a:r>
              <a:rPr lang="tr-TR" sz="1600" dirty="0">
                <a:solidFill>
                  <a:srgbClr val="0070C0"/>
                </a:solidFill>
              </a:rPr>
              <a:t> in </a:t>
            </a:r>
            <a:r>
              <a:rPr lang="tr-TR" sz="1600" dirty="0" err="1">
                <a:solidFill>
                  <a:srgbClr val="0070C0"/>
                </a:solidFill>
              </a:rPr>
              <a:t>FreeCAD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(</a:t>
            </a:r>
            <a:r>
              <a:rPr lang="tr-TR" sz="1600" dirty="0" err="1">
                <a:solidFill>
                  <a:srgbClr val="0070C0"/>
                </a:solidFill>
              </a:rPr>
              <a:t>Will</a:t>
            </a:r>
            <a:r>
              <a:rPr lang="tr-TR" sz="1600" dirty="0">
                <a:solidFill>
                  <a:srgbClr val="0070C0"/>
                </a:solidFill>
              </a:rPr>
              <a:t> be </a:t>
            </a:r>
            <a:r>
              <a:rPr lang="tr-TR" sz="1600" dirty="0" err="1">
                <a:solidFill>
                  <a:srgbClr val="0070C0"/>
                </a:solidFill>
              </a:rPr>
              <a:t>fully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automatd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soon</a:t>
            </a:r>
            <a:r>
              <a:rPr lang="tr-TR" sz="1600" dirty="0">
                <a:solidFill>
                  <a:srgbClr val="0070C0"/>
                </a:solidFill>
              </a:rPr>
              <a:t>.)</a:t>
            </a:r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3DA3AE73-0D62-487E-8ABF-FB115BE9CD27}"/>
              </a:ext>
            </a:extLst>
          </p:cNvPr>
          <p:cNvSpPr txBox="1"/>
          <p:nvPr/>
        </p:nvSpPr>
        <p:spPr>
          <a:xfrm>
            <a:off x="4838080" y="2399196"/>
            <a:ext cx="108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FreeCAD</a:t>
            </a:r>
            <a:r>
              <a:rPr lang="tr-TR" dirty="0"/>
              <a:t> API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DEF5D0B4-890C-4D0D-9A9C-99C36FF7FEF3}"/>
              </a:ext>
            </a:extLst>
          </p:cNvPr>
          <p:cNvSpPr txBox="1"/>
          <p:nvPr/>
        </p:nvSpPr>
        <p:spPr>
          <a:xfrm>
            <a:off x="5623083" y="5091226"/>
            <a:ext cx="1728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0070C0"/>
                </a:solidFill>
              </a:rPr>
              <a:t>Define </a:t>
            </a:r>
            <a:r>
              <a:rPr lang="tr-TR" sz="1600" dirty="0" err="1">
                <a:solidFill>
                  <a:srgbClr val="0070C0"/>
                </a:solidFill>
              </a:rPr>
              <a:t>dictionary</a:t>
            </a:r>
            <a:r>
              <a:rPr lang="tr-TR" sz="1600" dirty="0">
                <a:solidFill>
                  <a:srgbClr val="0070C0"/>
                </a:solidFill>
              </a:rPr>
              <a:t>/YAML </a:t>
            </a:r>
            <a:r>
              <a:rPr lang="tr-TR" sz="1600" dirty="0" err="1">
                <a:solidFill>
                  <a:srgbClr val="0070C0"/>
                </a:solidFill>
              </a:rPr>
              <a:t>for</a:t>
            </a:r>
            <a:r>
              <a:rPr lang="tr-TR" sz="1600" dirty="0">
                <a:solidFill>
                  <a:srgbClr val="0070C0"/>
                </a:solidFill>
              </a:rPr>
              <a:t> file </a:t>
            </a:r>
            <a:r>
              <a:rPr lang="tr-TR" sz="1600" dirty="0" err="1">
                <a:solidFill>
                  <a:srgbClr val="0070C0"/>
                </a:solidFill>
              </a:rPr>
              <a:t>names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with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properties</a:t>
            </a:r>
            <a:r>
              <a:rPr lang="tr-TR" sz="16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8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EEA27F-7933-4104-8B74-148DCF98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5" y="-2110"/>
            <a:ext cx="10058400" cy="1450757"/>
          </a:xfrm>
        </p:spPr>
        <p:txBody>
          <a:bodyPr/>
          <a:lstStyle/>
          <a:p>
            <a:r>
              <a:rPr lang="tr-TR" dirty="0"/>
              <a:t>Compact: silicon_barrel.xml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49427C-CB47-4AB4-918A-6175A5C7A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5" y="2022848"/>
            <a:ext cx="5831541" cy="4351338"/>
          </a:xfrm>
        </p:spPr>
        <p:txBody>
          <a:bodyPr>
            <a:normAutofit/>
          </a:bodyPr>
          <a:lstStyle/>
          <a:p>
            <a:r>
              <a:rPr lang="tr-TR" sz="3200" dirty="0"/>
              <a:t>&lt;</a:t>
            </a:r>
            <a:r>
              <a:rPr lang="tr-TR" sz="3200" dirty="0" err="1"/>
              <a:t>detector</a:t>
            </a:r>
            <a:r>
              <a:rPr lang="tr-TR" sz="3200" dirty="0"/>
              <a:t>/&gt;</a:t>
            </a:r>
          </a:p>
          <a:p>
            <a:pPr lvl="1"/>
            <a:r>
              <a:rPr lang="tr-TR" sz="2800" dirty="0"/>
              <a:t>&lt;</a:t>
            </a:r>
            <a:r>
              <a:rPr lang="tr-TR" sz="2800" dirty="0" err="1"/>
              <a:t>module</a:t>
            </a:r>
            <a:r>
              <a:rPr lang="tr-TR" sz="2800" dirty="0"/>
              <a:t> #n/&gt;</a:t>
            </a:r>
          </a:p>
          <a:p>
            <a:pPr lvl="2"/>
            <a:r>
              <a:rPr lang="tr-TR" sz="2000" dirty="0">
                <a:solidFill>
                  <a:srgbClr val="FF0000"/>
                </a:solidFill>
              </a:rPr>
              <a:t>&lt;</a:t>
            </a:r>
            <a:r>
              <a:rPr lang="tr-TR" sz="2000" dirty="0" err="1">
                <a:solidFill>
                  <a:srgbClr val="FF0000"/>
                </a:solidFill>
              </a:rPr>
              <a:t>module_component</a:t>
            </a:r>
            <a:r>
              <a:rPr lang="tr-TR" sz="2000" dirty="0">
                <a:solidFill>
                  <a:srgbClr val="FF0000"/>
                </a:solidFill>
              </a:rPr>
              <a:t> file=</a:t>
            </a:r>
            <a:r>
              <a:rPr lang="tr-TR" sz="2000" dirty="0" err="1">
                <a:solidFill>
                  <a:srgbClr val="FF0000"/>
                </a:solidFill>
              </a:rPr>
              <a:t>PATH_TO_GDML_File</a:t>
            </a:r>
            <a:r>
              <a:rPr lang="tr-TR" sz="2000" dirty="0">
                <a:solidFill>
                  <a:srgbClr val="FF0000"/>
                </a:solidFill>
              </a:rPr>
              <a:t>/&gt;</a:t>
            </a:r>
          </a:p>
          <a:p>
            <a:pPr lvl="1"/>
            <a:r>
              <a:rPr lang="tr-TR" sz="2800" dirty="0"/>
              <a:t>&lt;</a:t>
            </a:r>
            <a:r>
              <a:rPr lang="tr-TR" sz="2800" dirty="0" err="1"/>
              <a:t>layer</a:t>
            </a:r>
            <a:r>
              <a:rPr lang="tr-TR" sz="2800" dirty="0"/>
              <a:t> #n/&gt;</a:t>
            </a:r>
          </a:p>
          <a:p>
            <a:pPr lvl="2"/>
            <a:r>
              <a:rPr lang="tr-TR" sz="2000" dirty="0" err="1"/>
              <a:t>Where</a:t>
            </a:r>
            <a:r>
              <a:rPr lang="tr-TR" sz="2000" dirty="0"/>
              <a:t> </a:t>
            </a:r>
            <a:r>
              <a:rPr lang="tr-TR" sz="2000" dirty="0" err="1"/>
              <a:t>binning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placement</a:t>
            </a:r>
            <a:r>
              <a:rPr lang="tr-TR" sz="2000" dirty="0"/>
              <a:t> </a:t>
            </a:r>
            <a:r>
              <a:rPr lang="tr-TR" sz="2000" dirty="0" err="1"/>
              <a:t>paremeters</a:t>
            </a:r>
            <a:r>
              <a:rPr lang="tr-TR" sz="2000" dirty="0"/>
              <a:t> </a:t>
            </a:r>
            <a:r>
              <a:rPr lang="tr-TR" sz="2000" dirty="0" err="1"/>
              <a:t>belong</a:t>
            </a:r>
            <a:endParaRPr lang="tr-TR" sz="2000" dirty="0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110C5744-D58A-4250-B867-EA9BCD81D662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11" name="Picture 2" descr="ePIC (Public) · The ePIC Collaboration Website">
              <a:extLst>
                <a:ext uri="{FF2B5EF4-FFF2-40B4-BE49-F238E27FC236}">
                  <a16:creationId xmlns:a16="http://schemas.microsoft.com/office/drawing/2014/main" id="{2340A9AF-72C9-4C37-9836-1C4A2EF4F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Metin kutusu 11">
              <a:extLst>
                <a:ext uri="{FF2B5EF4-FFF2-40B4-BE49-F238E27FC236}">
                  <a16:creationId xmlns:a16="http://schemas.microsoft.com/office/drawing/2014/main" id="{BD2336A3-33D1-4090-BCE5-5586F22E1223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1413A68C-68E4-4AB6-8AE3-8D67B5619BDE}"/>
              </a:ext>
            </a:extLst>
          </p:cNvPr>
          <p:cNvSpPr txBox="1"/>
          <p:nvPr/>
        </p:nvSpPr>
        <p:spPr>
          <a:xfrm>
            <a:off x="786880" y="4428563"/>
            <a:ext cx="3361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Max number of &lt;</a:t>
            </a:r>
            <a:r>
              <a:rPr lang="en-GB" dirty="0" err="1"/>
              <a:t>module_component</a:t>
            </a:r>
            <a:r>
              <a:rPr lang="en-GB" dirty="0"/>
              <a:t>/&gt; per &lt;module/&gt; determined in the python script generating the .xml file. But why?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94791EC-1F9E-4DF0-B859-294A48CB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144" y="1439681"/>
            <a:ext cx="5324576" cy="368449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2500050-B076-41B6-B19B-01C5C69C5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251" y="5167227"/>
            <a:ext cx="7750212" cy="1425063"/>
          </a:xfrm>
          <a:prstGeom prst="rect">
            <a:avLst/>
          </a:prstGeom>
        </p:spPr>
      </p:pic>
      <p:cxnSp>
        <p:nvCxnSpPr>
          <p:cNvPr id="16" name="Bağlayıcı: Dirsek 15">
            <a:extLst>
              <a:ext uri="{FF2B5EF4-FFF2-40B4-BE49-F238E27FC236}">
                <a16:creationId xmlns:a16="http://schemas.microsoft.com/office/drawing/2014/main" id="{717D51D1-61A6-46E8-B482-B96A0C8A196D}"/>
              </a:ext>
            </a:extLst>
          </p:cNvPr>
          <p:cNvCxnSpPr/>
          <p:nvPr/>
        </p:nvCxnSpPr>
        <p:spPr>
          <a:xfrm>
            <a:off x="1839441" y="5822514"/>
            <a:ext cx="2328810" cy="252862"/>
          </a:xfrm>
          <a:prstGeom prst="bentConnector3">
            <a:avLst>
              <a:gd name="adj1" fmla="val -4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kdörtgen 18">
            <a:extLst>
              <a:ext uri="{FF2B5EF4-FFF2-40B4-BE49-F238E27FC236}">
                <a16:creationId xmlns:a16="http://schemas.microsoft.com/office/drawing/2014/main" id="{858C71A2-D26B-4B54-AAFF-31CF0FE28123}"/>
              </a:ext>
            </a:extLst>
          </p:cNvPr>
          <p:cNvSpPr/>
          <p:nvPr/>
        </p:nvSpPr>
        <p:spPr>
          <a:xfrm>
            <a:off x="4419600" y="5948945"/>
            <a:ext cx="4473388" cy="2528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21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E861D3-511F-4C2A-B9C1-5ACACDBB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8" y="164791"/>
            <a:ext cx="10515600" cy="1325563"/>
          </a:xfrm>
        </p:spPr>
        <p:txBody>
          <a:bodyPr/>
          <a:lstStyle/>
          <a:p>
            <a:r>
              <a:rPr lang="tr-TR" dirty="0" err="1"/>
              <a:t>Sensitive</a:t>
            </a:r>
            <a:r>
              <a:rPr lang="tr-TR" dirty="0"/>
              <a:t> Components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24CCDA-EC2A-4579-B358-534543EC2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46" y="1969059"/>
            <a:ext cx="5499847" cy="4351338"/>
          </a:xfrm>
        </p:spPr>
        <p:txBody>
          <a:bodyPr/>
          <a:lstStyle/>
          <a:p>
            <a:r>
              <a:rPr lang="tr-TR" dirty="0" err="1"/>
              <a:t>Instead</a:t>
            </a:r>
            <a:r>
              <a:rPr lang="tr-TR" dirty="0"/>
              <a:t> of </a:t>
            </a:r>
            <a:r>
              <a:rPr lang="tr-TR" dirty="0" err="1"/>
              <a:t>importing</a:t>
            </a:r>
            <a:r>
              <a:rPr lang="tr-TR" dirty="0"/>
              <a:t> a mesh as dd4hep::</a:t>
            </a:r>
            <a:r>
              <a:rPr lang="tr-TR" dirty="0" err="1"/>
              <a:t>TessellatedSolid</a:t>
            </a:r>
            <a:endParaRPr lang="tr-TR" dirty="0"/>
          </a:p>
          <a:p>
            <a:pPr lvl="1"/>
            <a:r>
              <a:rPr lang="tr-TR" dirty="0" err="1"/>
              <a:t>Extrude</a:t>
            </a:r>
            <a:r>
              <a:rPr lang="tr-TR" dirty="0"/>
              <a:t> </a:t>
            </a:r>
            <a:r>
              <a:rPr lang="tr-TR" dirty="0" err="1"/>
              <a:t>appropiate</a:t>
            </a:r>
            <a:r>
              <a:rPr lang="tr-TR" dirty="0"/>
              <a:t> </a:t>
            </a:r>
            <a:r>
              <a:rPr lang="tr-TR" dirty="0" err="1"/>
              <a:t>faces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mesh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construct</a:t>
            </a:r>
            <a:r>
              <a:rPr lang="tr-TR" dirty="0"/>
              <a:t> a </a:t>
            </a:r>
            <a:r>
              <a:rPr lang="tr-TR" dirty="0" err="1"/>
              <a:t>curved</a:t>
            </a:r>
            <a:r>
              <a:rPr lang="tr-TR" dirty="0"/>
              <a:t> </a:t>
            </a:r>
            <a:r>
              <a:rPr lang="tr-TR" dirty="0" err="1"/>
              <a:t>sensitive</a:t>
            </a:r>
            <a:r>
              <a:rPr lang="tr-TR" dirty="0"/>
              <a:t> </a:t>
            </a:r>
            <a:r>
              <a:rPr lang="tr-TR" dirty="0" err="1"/>
              <a:t>surface</a:t>
            </a:r>
            <a:endParaRPr lang="tr-TR" dirty="0"/>
          </a:p>
          <a:p>
            <a:pPr lvl="1"/>
            <a:r>
              <a:rPr lang="tr-TR" dirty="0" err="1"/>
              <a:t>Allows</a:t>
            </a:r>
            <a:r>
              <a:rPr lang="tr-TR" dirty="0"/>
              <a:t> us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attach</a:t>
            </a:r>
            <a:r>
              <a:rPr lang="tr-TR" dirty="0"/>
              <a:t> ACTS </a:t>
            </a:r>
            <a:r>
              <a:rPr lang="tr-TR" dirty="0" err="1"/>
              <a:t>surfaces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mesh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reconstruction</a:t>
            </a:r>
            <a:r>
              <a:rPr lang="tr-TR" dirty="0"/>
              <a:t>?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E01DA993-63D5-447D-972B-7375264B3F9B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4" name="Picture 2" descr="ePIC (Public) · The ePIC Collaboration Website">
              <a:extLst>
                <a:ext uri="{FF2B5EF4-FFF2-40B4-BE49-F238E27FC236}">
                  <a16:creationId xmlns:a16="http://schemas.microsoft.com/office/drawing/2014/main" id="{BB539C69-A573-468A-8B48-4F2261FE1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Metin kutusu 4">
              <a:extLst>
                <a:ext uri="{FF2B5EF4-FFF2-40B4-BE49-F238E27FC236}">
                  <a16:creationId xmlns:a16="http://schemas.microsoft.com/office/drawing/2014/main" id="{D562AB39-E570-4214-ADC5-7129A4EE65E1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8CA4AA06-6A3A-4D19-946A-5E9708BBD629}"/>
              </a:ext>
            </a:extLst>
          </p:cNvPr>
          <p:cNvGrpSpPr/>
          <p:nvPr/>
        </p:nvGrpSpPr>
        <p:grpSpPr>
          <a:xfrm>
            <a:off x="3246178" y="4915834"/>
            <a:ext cx="8170376" cy="1250118"/>
            <a:chOff x="1494863" y="4763434"/>
            <a:chExt cx="8170376" cy="1250118"/>
          </a:xfrm>
        </p:grpSpPr>
        <p:sp>
          <p:nvSpPr>
            <p:cNvPr id="8" name="İkizkenar Üçgen 7">
              <a:extLst>
                <a:ext uri="{FF2B5EF4-FFF2-40B4-BE49-F238E27FC236}">
                  <a16:creationId xmlns:a16="http://schemas.microsoft.com/office/drawing/2014/main" id="{41EA1D3E-C0AD-4E1C-89A9-E063C1E745BA}"/>
                </a:ext>
              </a:extLst>
            </p:cNvPr>
            <p:cNvSpPr/>
            <p:nvPr/>
          </p:nvSpPr>
          <p:spPr>
            <a:xfrm>
              <a:off x="1494863" y="4763434"/>
              <a:ext cx="4061012" cy="95025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İkizkenar Üçgen 8">
              <a:extLst>
                <a:ext uri="{FF2B5EF4-FFF2-40B4-BE49-F238E27FC236}">
                  <a16:creationId xmlns:a16="http://schemas.microsoft.com/office/drawing/2014/main" id="{79E143FB-1CEB-4E16-A762-2F3D12BA8578}"/>
                </a:ext>
              </a:extLst>
            </p:cNvPr>
            <p:cNvSpPr/>
            <p:nvPr/>
          </p:nvSpPr>
          <p:spPr>
            <a:xfrm rot="518786">
              <a:off x="5604227" y="5063293"/>
              <a:ext cx="4061012" cy="95025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İkizkenar Üçgen 9">
              <a:extLst>
                <a:ext uri="{FF2B5EF4-FFF2-40B4-BE49-F238E27FC236}">
                  <a16:creationId xmlns:a16="http://schemas.microsoft.com/office/drawing/2014/main" id="{C406A7A0-4E54-419F-A9E4-CB73E69D2C64}"/>
                </a:ext>
              </a:extLst>
            </p:cNvPr>
            <p:cNvSpPr/>
            <p:nvPr/>
          </p:nvSpPr>
          <p:spPr>
            <a:xfrm rot="11044978">
              <a:off x="3559260" y="4904657"/>
              <a:ext cx="3993230" cy="737003"/>
            </a:xfrm>
            <a:prstGeom prst="triangle">
              <a:avLst>
                <a:gd name="adj" fmla="val 498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683603D6-D974-4723-B6C8-2D654B616652}"/>
              </a:ext>
            </a:extLst>
          </p:cNvPr>
          <p:cNvCxnSpPr/>
          <p:nvPr/>
        </p:nvCxnSpPr>
        <p:spPr>
          <a:xfrm flipV="1">
            <a:off x="5276684" y="4803676"/>
            <a:ext cx="0" cy="7813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İkizkenar Üçgen 13">
            <a:extLst>
              <a:ext uri="{FF2B5EF4-FFF2-40B4-BE49-F238E27FC236}">
                <a16:creationId xmlns:a16="http://schemas.microsoft.com/office/drawing/2014/main" id="{8A00E32C-61F6-430C-A65A-ADBC57AB4435}"/>
              </a:ext>
            </a:extLst>
          </p:cNvPr>
          <p:cNvSpPr/>
          <p:nvPr/>
        </p:nvSpPr>
        <p:spPr>
          <a:xfrm>
            <a:off x="3138599" y="4328547"/>
            <a:ext cx="4061012" cy="950259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İkizkenar Üçgen 14">
            <a:extLst>
              <a:ext uri="{FF2B5EF4-FFF2-40B4-BE49-F238E27FC236}">
                <a16:creationId xmlns:a16="http://schemas.microsoft.com/office/drawing/2014/main" id="{989A7A41-4953-4EE2-96D2-286FEE85BBFC}"/>
              </a:ext>
            </a:extLst>
          </p:cNvPr>
          <p:cNvSpPr/>
          <p:nvPr/>
        </p:nvSpPr>
        <p:spPr>
          <a:xfrm rot="518786">
            <a:off x="7445189" y="4628406"/>
            <a:ext cx="4061012" cy="950259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İkizkenar Üçgen 15">
            <a:extLst>
              <a:ext uri="{FF2B5EF4-FFF2-40B4-BE49-F238E27FC236}">
                <a16:creationId xmlns:a16="http://schemas.microsoft.com/office/drawing/2014/main" id="{E432AAF2-9D20-4618-BCD7-8FD2A15E2F46}"/>
              </a:ext>
            </a:extLst>
          </p:cNvPr>
          <p:cNvSpPr/>
          <p:nvPr/>
        </p:nvSpPr>
        <p:spPr>
          <a:xfrm rot="11044978">
            <a:off x="5310575" y="4469770"/>
            <a:ext cx="3993230" cy="737003"/>
          </a:xfrm>
          <a:prstGeom prst="triangle">
            <a:avLst>
              <a:gd name="adj" fmla="val 4984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FED2F76C-D7C0-4C98-97EC-2120A0696EC1}"/>
              </a:ext>
            </a:extLst>
          </p:cNvPr>
          <p:cNvCxnSpPr>
            <a:cxnSpLocks/>
          </p:cNvCxnSpPr>
          <p:nvPr/>
        </p:nvCxnSpPr>
        <p:spPr>
          <a:xfrm flipV="1">
            <a:off x="7294697" y="4803676"/>
            <a:ext cx="102139" cy="6218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772A142B-B119-4ECF-B42B-A5A9BC8D663E}"/>
              </a:ext>
            </a:extLst>
          </p:cNvPr>
          <p:cNvCxnSpPr>
            <a:cxnSpLocks/>
          </p:cNvCxnSpPr>
          <p:nvPr/>
        </p:nvCxnSpPr>
        <p:spPr>
          <a:xfrm flipV="1">
            <a:off x="9390582" y="5227476"/>
            <a:ext cx="134825" cy="628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FA783FF7-8507-462C-8B2B-6C43882D4618}"/>
              </a:ext>
            </a:extLst>
          </p:cNvPr>
          <p:cNvSpPr txBox="1"/>
          <p:nvPr/>
        </p:nvSpPr>
        <p:spPr>
          <a:xfrm>
            <a:off x="7602770" y="2823467"/>
            <a:ext cx="3520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err="1">
                <a:solidFill>
                  <a:srgbClr val="FF0000"/>
                </a:solidFill>
              </a:rPr>
              <a:t>Notice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no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overlap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between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extruded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prisms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for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convex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surface</a:t>
            </a:r>
            <a:r>
              <a:rPr lang="tr-TR" b="1" u="sng" dirty="0">
                <a:solidFill>
                  <a:srgbClr val="FF0000"/>
                </a:solidFill>
              </a:rPr>
              <a:t>, but how do </a:t>
            </a:r>
            <a:r>
              <a:rPr lang="tr-TR" b="1" u="sng" dirty="0" err="1">
                <a:solidFill>
                  <a:srgbClr val="FF0000"/>
                </a:solidFill>
              </a:rPr>
              <a:t>we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decide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which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facet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to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extrude</a:t>
            </a:r>
            <a:r>
              <a:rPr lang="tr-TR" b="1" u="sng" dirty="0">
                <a:solidFill>
                  <a:srgbClr val="FF0000"/>
                </a:solidFill>
              </a:rPr>
              <a:t>, in </a:t>
            </a:r>
            <a:r>
              <a:rPr lang="tr-TR" b="1" u="sng" dirty="0" err="1">
                <a:solidFill>
                  <a:srgbClr val="FF0000"/>
                </a:solidFill>
              </a:rPr>
              <a:t>what</a:t>
            </a:r>
            <a:r>
              <a:rPr lang="tr-TR" b="1" u="sng" dirty="0">
                <a:solidFill>
                  <a:srgbClr val="FF0000"/>
                </a:solidFill>
              </a:rPr>
              <a:t> </a:t>
            </a:r>
            <a:r>
              <a:rPr lang="tr-TR" b="1" u="sng" dirty="0" err="1">
                <a:solidFill>
                  <a:srgbClr val="FF0000"/>
                </a:solidFill>
              </a:rPr>
              <a:t>direction</a:t>
            </a:r>
            <a:r>
              <a:rPr lang="tr-TR" b="1" u="sng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458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01AD98E-49F7-4F6C-91ED-3B82A198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93" y="1816956"/>
            <a:ext cx="6713802" cy="4389500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3E9C3E76-1FD2-4814-B508-110080454ECC}"/>
              </a:ext>
            </a:extLst>
          </p:cNvPr>
          <p:cNvCxnSpPr/>
          <p:nvPr/>
        </p:nvCxnSpPr>
        <p:spPr>
          <a:xfrm flipH="1" flipV="1">
            <a:off x="7153835" y="4616823"/>
            <a:ext cx="2707341" cy="672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 7">
            <a:extLst>
              <a:ext uri="{FF2B5EF4-FFF2-40B4-BE49-F238E27FC236}">
                <a16:creationId xmlns:a16="http://schemas.microsoft.com/office/drawing/2014/main" id="{9AF919C9-922E-4838-9147-CD289B849CB7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9" name="Picture 2" descr="ePIC (Public) · The ePIC Collaboration Website">
              <a:extLst>
                <a:ext uri="{FF2B5EF4-FFF2-40B4-BE49-F238E27FC236}">
                  <a16:creationId xmlns:a16="http://schemas.microsoft.com/office/drawing/2014/main" id="{98974C24-6C09-4C30-B094-433EE03FA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F028CB66-6D11-4483-882C-F0072AC68D41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11" name="Başlık 1">
            <a:extLst>
              <a:ext uri="{FF2B5EF4-FFF2-40B4-BE49-F238E27FC236}">
                <a16:creationId xmlns:a16="http://schemas.microsoft.com/office/drawing/2014/main" id="{971D7C4A-B1AB-4D99-9A0A-F99B8BD4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8" y="164791"/>
            <a:ext cx="10515600" cy="1325563"/>
          </a:xfrm>
        </p:spPr>
        <p:txBody>
          <a:bodyPr/>
          <a:lstStyle/>
          <a:p>
            <a:r>
              <a:rPr lang="en-GB" dirty="0"/>
              <a:t>Sensitive Components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D9C19E8-5BCE-41B5-95A2-6AF788B66C34}"/>
              </a:ext>
            </a:extLst>
          </p:cNvPr>
          <p:cNvSpPr txBox="1"/>
          <p:nvPr/>
        </p:nvSpPr>
        <p:spPr>
          <a:xfrm>
            <a:off x="9233648" y="5322332"/>
            <a:ext cx="285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Looking from this side</a:t>
            </a:r>
          </a:p>
        </p:txBody>
      </p:sp>
    </p:spTree>
    <p:extLst>
      <p:ext uri="{BB962C8B-B14F-4D97-AF65-F5344CB8AC3E}">
        <p14:creationId xmlns:p14="http://schemas.microsoft.com/office/powerpoint/2010/main" val="311918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E861D3-511F-4C2A-B9C1-5ACACDBB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8" y="164791"/>
            <a:ext cx="10515600" cy="1325563"/>
          </a:xfrm>
        </p:spPr>
        <p:txBody>
          <a:bodyPr/>
          <a:lstStyle/>
          <a:p>
            <a:r>
              <a:rPr lang="tr-TR" dirty="0" err="1"/>
              <a:t>Sensitive</a:t>
            </a:r>
            <a:r>
              <a:rPr lang="tr-TR" dirty="0"/>
              <a:t> Components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E01DA993-63D5-447D-972B-7375264B3F9B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4" name="Picture 2" descr="ePIC (Public) · The ePIC Collaboration Website">
              <a:extLst>
                <a:ext uri="{FF2B5EF4-FFF2-40B4-BE49-F238E27FC236}">
                  <a16:creationId xmlns:a16="http://schemas.microsoft.com/office/drawing/2014/main" id="{BB539C69-A573-468A-8B48-4F2261FE1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Metin kutusu 4">
              <a:extLst>
                <a:ext uri="{FF2B5EF4-FFF2-40B4-BE49-F238E27FC236}">
                  <a16:creationId xmlns:a16="http://schemas.microsoft.com/office/drawing/2014/main" id="{D562AB39-E570-4214-ADC5-7129A4EE65E1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5ADC7946-117E-45E8-9E6E-0ACC458AF6F2}"/>
              </a:ext>
            </a:extLst>
          </p:cNvPr>
          <p:cNvCxnSpPr/>
          <p:nvPr/>
        </p:nvCxnSpPr>
        <p:spPr>
          <a:xfrm flipH="1">
            <a:off x="1004045" y="1724379"/>
            <a:ext cx="1111623" cy="13805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F5A5816B-1F19-4A88-91C2-F50FAD21119D}"/>
              </a:ext>
            </a:extLst>
          </p:cNvPr>
          <p:cNvCxnSpPr>
            <a:cxnSpLocks/>
          </p:cNvCxnSpPr>
          <p:nvPr/>
        </p:nvCxnSpPr>
        <p:spPr>
          <a:xfrm flipH="1">
            <a:off x="744068" y="3176661"/>
            <a:ext cx="259977" cy="13895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3ACC992E-FFFF-4B0C-B1D8-E2816F3BDA8C}"/>
              </a:ext>
            </a:extLst>
          </p:cNvPr>
          <p:cNvCxnSpPr>
            <a:cxnSpLocks/>
          </p:cNvCxnSpPr>
          <p:nvPr/>
        </p:nvCxnSpPr>
        <p:spPr>
          <a:xfrm>
            <a:off x="757515" y="4637909"/>
            <a:ext cx="129988" cy="14657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5D58EDF-13D9-47F1-B0F0-9A12F39F0BBB}"/>
              </a:ext>
            </a:extLst>
          </p:cNvPr>
          <p:cNvSpPr/>
          <p:nvPr/>
        </p:nvSpPr>
        <p:spPr>
          <a:xfrm>
            <a:off x="7431739" y="3710061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7" name="Düz Bağlayıcı 26">
            <a:extLst>
              <a:ext uri="{FF2B5EF4-FFF2-40B4-BE49-F238E27FC236}">
                <a16:creationId xmlns:a16="http://schemas.microsoft.com/office/drawing/2014/main" id="{00FCFA60-C921-404B-BD21-515F8A79F9F5}"/>
              </a:ext>
            </a:extLst>
          </p:cNvPr>
          <p:cNvCxnSpPr/>
          <p:nvPr/>
        </p:nvCxnSpPr>
        <p:spPr>
          <a:xfrm flipH="1">
            <a:off x="2115667" y="1867815"/>
            <a:ext cx="1111623" cy="13805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BD9D4F4A-CA33-461F-8F4A-DE67C8C5E6A5}"/>
              </a:ext>
            </a:extLst>
          </p:cNvPr>
          <p:cNvCxnSpPr>
            <a:cxnSpLocks/>
            <a:stCxn id="26" idx="2"/>
          </p:cNvCxnSpPr>
          <p:nvPr/>
        </p:nvCxnSpPr>
        <p:spPr>
          <a:xfrm flipH="1" flipV="1">
            <a:off x="1559856" y="2455002"/>
            <a:ext cx="5871883" cy="13312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1519E982-2248-46C1-967F-DE6502349339}"/>
              </a:ext>
            </a:extLst>
          </p:cNvPr>
          <p:cNvCxnSpPr>
            <a:cxnSpLocks/>
          </p:cNvCxnSpPr>
          <p:nvPr/>
        </p:nvCxnSpPr>
        <p:spPr>
          <a:xfrm flipH="1">
            <a:off x="1972233" y="3295444"/>
            <a:ext cx="143434" cy="150383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4644400E-82E7-4FA2-9B4F-866400D25BA1}"/>
              </a:ext>
            </a:extLst>
          </p:cNvPr>
          <p:cNvCxnSpPr>
            <a:cxnSpLocks/>
          </p:cNvCxnSpPr>
          <p:nvPr/>
        </p:nvCxnSpPr>
        <p:spPr>
          <a:xfrm>
            <a:off x="1972233" y="4817203"/>
            <a:ext cx="143434" cy="136263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>
            <a:extLst>
              <a:ext uri="{FF2B5EF4-FFF2-40B4-BE49-F238E27FC236}">
                <a16:creationId xmlns:a16="http://schemas.microsoft.com/office/drawing/2014/main" id="{5AEEA84E-BE1B-4E22-9374-CCD59F18CE93}"/>
              </a:ext>
            </a:extLst>
          </p:cNvPr>
          <p:cNvCxnSpPr>
            <a:cxnSpLocks/>
          </p:cNvCxnSpPr>
          <p:nvPr/>
        </p:nvCxnSpPr>
        <p:spPr>
          <a:xfrm flipH="1">
            <a:off x="2043950" y="3797467"/>
            <a:ext cx="5405721" cy="17727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id="{4F4C4EF3-73B7-409E-8F2A-12B75BEF5AF8}"/>
              </a:ext>
            </a:extLst>
          </p:cNvPr>
          <p:cNvCxnSpPr>
            <a:cxnSpLocks/>
          </p:cNvCxnSpPr>
          <p:nvPr/>
        </p:nvCxnSpPr>
        <p:spPr>
          <a:xfrm flipV="1">
            <a:off x="2043950" y="5516450"/>
            <a:ext cx="896472" cy="13447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ikdörtgen 32">
            <a:extLst>
              <a:ext uri="{FF2B5EF4-FFF2-40B4-BE49-F238E27FC236}">
                <a16:creationId xmlns:a16="http://schemas.microsoft.com/office/drawing/2014/main" id="{B28304D0-9C3D-447E-BE42-D9EE66866A74}"/>
              </a:ext>
            </a:extLst>
          </p:cNvPr>
          <p:cNvSpPr/>
          <p:nvPr/>
        </p:nvSpPr>
        <p:spPr>
          <a:xfrm rot="21192029">
            <a:off x="2062727" y="5659890"/>
            <a:ext cx="233083" cy="2061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5" name="Düz Ok Bağlayıcısı 34">
            <a:extLst>
              <a:ext uri="{FF2B5EF4-FFF2-40B4-BE49-F238E27FC236}">
                <a16:creationId xmlns:a16="http://schemas.microsoft.com/office/drawing/2014/main" id="{DA6D867A-7A22-4D39-9B6D-3EBE4E4ADB8C}"/>
              </a:ext>
            </a:extLst>
          </p:cNvPr>
          <p:cNvCxnSpPr>
            <a:cxnSpLocks/>
          </p:cNvCxnSpPr>
          <p:nvPr/>
        </p:nvCxnSpPr>
        <p:spPr>
          <a:xfrm rot="13603098" flipV="1">
            <a:off x="730526" y="2096208"/>
            <a:ext cx="896472" cy="13447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ikdörtgen 35">
            <a:extLst>
              <a:ext uri="{FF2B5EF4-FFF2-40B4-BE49-F238E27FC236}">
                <a16:creationId xmlns:a16="http://schemas.microsoft.com/office/drawing/2014/main" id="{342FEFBA-E34A-4514-AC22-B29E8D44BB9D}"/>
              </a:ext>
            </a:extLst>
          </p:cNvPr>
          <p:cNvSpPr/>
          <p:nvPr/>
        </p:nvSpPr>
        <p:spPr>
          <a:xfrm rot="13195127">
            <a:off x="1407279" y="2165229"/>
            <a:ext cx="233083" cy="2061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7" name="Düz Ok Bağlayıcısı 36">
            <a:extLst>
              <a:ext uri="{FF2B5EF4-FFF2-40B4-BE49-F238E27FC236}">
                <a16:creationId xmlns:a16="http://schemas.microsoft.com/office/drawing/2014/main" id="{1F5E18A0-8116-48BC-93FD-CE5EF43A4063}"/>
              </a:ext>
            </a:extLst>
          </p:cNvPr>
          <p:cNvCxnSpPr/>
          <p:nvPr/>
        </p:nvCxnSpPr>
        <p:spPr>
          <a:xfrm flipV="1">
            <a:off x="7507939" y="2740752"/>
            <a:ext cx="0" cy="10152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AAD19B1A-7150-4672-A33E-F0D13D1EF671}"/>
              </a:ext>
            </a:extLst>
          </p:cNvPr>
          <p:cNvCxnSpPr>
            <a:cxnSpLocks/>
          </p:cNvCxnSpPr>
          <p:nvPr/>
        </p:nvCxnSpPr>
        <p:spPr>
          <a:xfrm flipH="1" flipV="1">
            <a:off x="6436656" y="3786260"/>
            <a:ext cx="1071283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Metin kutusu 38">
                <a:extLst>
                  <a:ext uri="{FF2B5EF4-FFF2-40B4-BE49-F238E27FC236}">
                    <a16:creationId xmlns:a16="http://schemas.microsoft.com/office/drawing/2014/main" id="{E4AEA906-94CF-404B-8C61-4E4302FCF2A2}"/>
                  </a:ext>
                </a:extLst>
              </p:cNvPr>
              <p:cNvSpPr txBox="1"/>
              <p:nvPr/>
            </p:nvSpPr>
            <p:spPr>
              <a:xfrm>
                <a:off x="4019408" y="2558097"/>
                <a:ext cx="3969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9" name="Metin kutusu 38">
                <a:extLst>
                  <a:ext uri="{FF2B5EF4-FFF2-40B4-BE49-F238E27FC236}">
                    <a16:creationId xmlns:a16="http://schemas.microsoft.com/office/drawing/2014/main" id="{E4AEA906-94CF-404B-8C61-4E4302FCF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408" y="2558097"/>
                <a:ext cx="39696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id="{63D9C904-DFDA-4871-B4F6-E82FCB0625CE}"/>
                  </a:ext>
                </a:extLst>
              </p:cNvPr>
              <p:cNvSpPr txBox="1"/>
              <p:nvPr/>
            </p:nvSpPr>
            <p:spPr>
              <a:xfrm>
                <a:off x="4371553" y="4984608"/>
                <a:ext cx="4052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Metin kutusu 39">
                <a:extLst>
                  <a:ext uri="{FF2B5EF4-FFF2-40B4-BE49-F238E27FC236}">
                    <a16:creationId xmlns:a16="http://schemas.microsoft.com/office/drawing/2014/main" id="{63D9C904-DFDA-4871-B4F6-E82FCB062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553" y="4984608"/>
                <a:ext cx="40523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Metin kutusu 40">
            <a:extLst>
              <a:ext uri="{FF2B5EF4-FFF2-40B4-BE49-F238E27FC236}">
                <a16:creationId xmlns:a16="http://schemas.microsoft.com/office/drawing/2014/main" id="{208245BE-DF1D-4309-AEEA-6846034FF4FB}"/>
              </a:ext>
            </a:extLst>
          </p:cNvPr>
          <p:cNvSpPr txBox="1"/>
          <p:nvPr/>
        </p:nvSpPr>
        <p:spPr>
          <a:xfrm>
            <a:off x="2022852" y="1759024"/>
            <a:ext cx="12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Facet 1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B71ACAF3-DBE9-4684-815E-2F0EB8C05168}"/>
              </a:ext>
            </a:extLst>
          </p:cNvPr>
          <p:cNvSpPr txBox="1"/>
          <p:nvPr/>
        </p:nvSpPr>
        <p:spPr>
          <a:xfrm>
            <a:off x="1228846" y="5890819"/>
            <a:ext cx="12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Facet </a:t>
            </a:r>
            <a:r>
              <a:rPr lang="tr-TR" dirty="0">
                <a:solidFill>
                  <a:srgbClr val="00B0F0"/>
                </a:solidFill>
              </a:rPr>
              <a:t>2</a:t>
            </a:r>
            <a:endParaRPr lang="en-GB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Metin kutusu 42">
                <a:extLst>
                  <a:ext uri="{FF2B5EF4-FFF2-40B4-BE49-F238E27FC236}">
                    <a16:creationId xmlns:a16="http://schemas.microsoft.com/office/drawing/2014/main" id="{DB7564B7-4C44-4547-A26E-C0F95A73092F}"/>
                  </a:ext>
                </a:extLst>
              </p:cNvPr>
              <p:cNvSpPr txBox="1"/>
              <p:nvPr/>
            </p:nvSpPr>
            <p:spPr>
              <a:xfrm>
                <a:off x="714794" y="2127210"/>
                <a:ext cx="447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3" name="Metin kutusu 42">
                <a:extLst>
                  <a:ext uri="{FF2B5EF4-FFF2-40B4-BE49-F238E27FC236}">
                    <a16:creationId xmlns:a16="http://schemas.microsoft.com/office/drawing/2014/main" id="{DB7564B7-4C44-4547-A26E-C0F95A730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94" y="2127210"/>
                <a:ext cx="44743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Metin kutusu 43">
                <a:extLst>
                  <a:ext uri="{FF2B5EF4-FFF2-40B4-BE49-F238E27FC236}">
                    <a16:creationId xmlns:a16="http://schemas.microsoft.com/office/drawing/2014/main" id="{4353FC24-CBE5-4780-8C25-23FB29AC64AC}"/>
                  </a:ext>
                </a:extLst>
              </p:cNvPr>
              <p:cNvSpPr txBox="1"/>
              <p:nvPr/>
            </p:nvSpPr>
            <p:spPr>
              <a:xfrm>
                <a:off x="2716918" y="5708980"/>
                <a:ext cx="4557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tr-T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r-TR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4" name="Metin kutusu 43">
                <a:extLst>
                  <a:ext uri="{FF2B5EF4-FFF2-40B4-BE49-F238E27FC236}">
                    <a16:creationId xmlns:a16="http://schemas.microsoft.com/office/drawing/2014/main" id="{4353FC24-CBE5-4780-8C25-23FB29AC6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918" y="5708980"/>
                <a:ext cx="45570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Metin kutusu 44">
                <a:extLst>
                  <a:ext uri="{FF2B5EF4-FFF2-40B4-BE49-F238E27FC236}">
                    <a16:creationId xmlns:a16="http://schemas.microsoft.com/office/drawing/2014/main" id="{7125EB7B-B907-4432-A723-71CCC4441930}"/>
                  </a:ext>
                </a:extLst>
              </p:cNvPr>
              <p:cNvSpPr txBox="1"/>
              <p:nvPr/>
            </p:nvSpPr>
            <p:spPr>
              <a:xfrm>
                <a:off x="7584139" y="3808382"/>
                <a:ext cx="3325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tr-TR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Metin kutusu 44">
                <a:extLst>
                  <a:ext uri="{FF2B5EF4-FFF2-40B4-BE49-F238E27FC236}">
                    <a16:creationId xmlns:a16="http://schemas.microsoft.com/office/drawing/2014/main" id="{7125EB7B-B907-4432-A723-71CCC4441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139" y="3808382"/>
                <a:ext cx="33259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Metin kutusu 45">
                <a:extLst>
                  <a:ext uri="{FF2B5EF4-FFF2-40B4-BE49-F238E27FC236}">
                    <a16:creationId xmlns:a16="http://schemas.microsoft.com/office/drawing/2014/main" id="{449119A7-1604-4770-9FB2-FD2CF1486CA3}"/>
                  </a:ext>
                </a:extLst>
              </p:cNvPr>
              <p:cNvSpPr txBox="1"/>
              <p:nvPr/>
            </p:nvSpPr>
            <p:spPr>
              <a:xfrm>
                <a:off x="7584139" y="2740752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46" name="Metin kutusu 45">
                <a:extLst>
                  <a:ext uri="{FF2B5EF4-FFF2-40B4-BE49-F238E27FC236}">
                    <a16:creationId xmlns:a16="http://schemas.microsoft.com/office/drawing/2014/main" id="{449119A7-1604-4770-9FB2-FD2CF1486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139" y="2740752"/>
                <a:ext cx="183319" cy="276999"/>
              </a:xfrm>
              <a:prstGeom prst="rect">
                <a:avLst/>
              </a:prstGeom>
              <a:blipFill>
                <a:blip r:embed="rId8"/>
                <a:stretch>
                  <a:fillRect l="-20000" t="-26667" r="-8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Metin kutusu 46">
                <a:extLst>
                  <a:ext uri="{FF2B5EF4-FFF2-40B4-BE49-F238E27FC236}">
                    <a16:creationId xmlns:a16="http://schemas.microsoft.com/office/drawing/2014/main" id="{CC89F5F0-1ABF-421E-9F97-D4CD0991B70A}"/>
                  </a:ext>
                </a:extLst>
              </p:cNvPr>
              <p:cNvSpPr txBox="1"/>
              <p:nvPr/>
            </p:nvSpPr>
            <p:spPr>
              <a:xfrm>
                <a:off x="6228457" y="3705886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47" name="Metin kutusu 46">
                <a:extLst>
                  <a:ext uri="{FF2B5EF4-FFF2-40B4-BE49-F238E27FC236}">
                    <a16:creationId xmlns:a16="http://schemas.microsoft.com/office/drawing/2014/main" id="{CC89F5F0-1ABF-421E-9F97-D4CD0991B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457" y="3705886"/>
                <a:ext cx="186718" cy="276999"/>
              </a:xfrm>
              <a:prstGeom prst="rect">
                <a:avLst/>
              </a:prstGeom>
              <a:blipFill>
                <a:blip r:embed="rId9"/>
                <a:stretch>
                  <a:fillRect l="-33333" t="-26667" r="-8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03A58D64-EE15-4A5F-8539-1E14EB472578}"/>
                  </a:ext>
                </a:extLst>
              </p:cNvPr>
              <p:cNvSpPr txBox="1"/>
              <p:nvPr/>
            </p:nvSpPr>
            <p:spPr>
              <a:xfrm>
                <a:off x="8726803" y="2095370"/>
                <a:ext cx="2535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⃗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tr-TR" dirty="0"/>
                      <m:t> </m:t>
                    </m:r>
                    <m:acc>
                      <m:accPr>
                        <m:chr m:val="̂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)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03A58D64-EE15-4A5F-8539-1E14EB472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03" y="2095370"/>
                <a:ext cx="2535118" cy="553998"/>
              </a:xfrm>
              <a:prstGeom prst="rect">
                <a:avLst/>
              </a:prstGeom>
              <a:blipFill>
                <a:blip r:embed="rId10"/>
                <a:stretch>
                  <a:fillRect l="-3373" t="-14286" r="-118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Metin kutusu 48">
                <a:extLst>
                  <a:ext uri="{FF2B5EF4-FFF2-40B4-BE49-F238E27FC236}">
                    <a16:creationId xmlns:a16="http://schemas.microsoft.com/office/drawing/2014/main" id="{FE821B95-1D92-462B-8E83-AB4626094D48}"/>
                  </a:ext>
                </a:extLst>
              </p:cNvPr>
              <p:cNvSpPr txBox="1"/>
              <p:nvPr/>
            </p:nvSpPr>
            <p:spPr>
              <a:xfrm>
                <a:off x="8726803" y="3811972"/>
                <a:ext cx="2535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⃗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tr-TR" dirty="0"/>
                      <m:t> </m:t>
                    </m:r>
                    <m:acc>
                      <m:accPr>
                        <m:chr m:val="̂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)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49" name="Metin kutusu 48">
                <a:extLst>
                  <a:ext uri="{FF2B5EF4-FFF2-40B4-BE49-F238E27FC236}">
                    <a16:creationId xmlns:a16="http://schemas.microsoft.com/office/drawing/2014/main" id="{FE821B95-1D92-462B-8E83-AB4626094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03" y="3811972"/>
                <a:ext cx="2535118" cy="553998"/>
              </a:xfrm>
              <a:prstGeom prst="rect">
                <a:avLst/>
              </a:prstGeom>
              <a:blipFill>
                <a:blip r:embed="rId11"/>
                <a:stretch>
                  <a:fillRect l="-3373" t="-14286" r="-118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etin kutusu 16">
            <a:extLst>
              <a:ext uri="{FF2B5EF4-FFF2-40B4-BE49-F238E27FC236}">
                <a16:creationId xmlns:a16="http://schemas.microsoft.com/office/drawing/2014/main" id="{A9B0EFFD-9FBF-4423-AFD2-38433F950DEC}"/>
              </a:ext>
            </a:extLst>
          </p:cNvPr>
          <p:cNvSpPr txBox="1"/>
          <p:nvPr/>
        </p:nvSpPr>
        <p:spPr>
          <a:xfrm>
            <a:off x="8758522" y="2501181"/>
            <a:ext cx="255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Don’t Extrude this Facet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64D3BED0-7119-4D56-971C-7877A7760339}"/>
              </a:ext>
            </a:extLst>
          </p:cNvPr>
          <p:cNvSpPr txBox="1"/>
          <p:nvPr/>
        </p:nvSpPr>
        <p:spPr>
          <a:xfrm>
            <a:off x="8726803" y="4294882"/>
            <a:ext cx="255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Extrude this Facet in the direction opposite to the normal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464F064-C3BD-429D-BE0D-54C3901FF0DA}"/>
              </a:ext>
            </a:extLst>
          </p:cNvPr>
          <p:cNvSpPr txBox="1"/>
          <p:nvPr/>
        </p:nvSpPr>
        <p:spPr>
          <a:xfrm>
            <a:off x="5725608" y="5162818"/>
            <a:ext cx="3797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should also work if the silicon was curved the other way, equivalent to a y-&gt; -y transformation which keeps x invariant!</a:t>
            </a:r>
          </a:p>
        </p:txBody>
      </p:sp>
      <p:cxnSp>
        <p:nvCxnSpPr>
          <p:cNvPr id="52" name="Düz Ok Bağlayıcısı 51">
            <a:extLst>
              <a:ext uri="{FF2B5EF4-FFF2-40B4-BE49-F238E27FC236}">
                <a16:creationId xmlns:a16="http://schemas.microsoft.com/office/drawing/2014/main" id="{9CDDF6F7-4CB2-41A5-B9D2-CFD0DA506499}"/>
              </a:ext>
            </a:extLst>
          </p:cNvPr>
          <p:cNvCxnSpPr/>
          <p:nvPr/>
        </p:nvCxnSpPr>
        <p:spPr>
          <a:xfrm>
            <a:off x="9448800" y="5581444"/>
            <a:ext cx="833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35BEC92C-79DA-43A1-A02B-C0271B24EF83}"/>
              </a:ext>
            </a:extLst>
          </p:cNvPr>
          <p:cNvSpPr txBox="1"/>
          <p:nvPr/>
        </p:nvSpPr>
        <p:spPr>
          <a:xfrm>
            <a:off x="10461812" y="5218212"/>
            <a:ext cx="141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(</a:t>
            </a:r>
            <a:r>
              <a:rPr lang="en-GB" dirty="0"/>
              <a:t>Please correct me if I am wrong.</a:t>
            </a:r>
            <a:r>
              <a:rPr lang="tr-TR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15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FBD702-4DC8-4D7D-A491-5A84D79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3" y="1499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New Method: Everything Is Automated!</a:t>
            </a:r>
            <a:br>
              <a:rPr lang="tr-TR" dirty="0"/>
            </a:br>
            <a:r>
              <a:rPr lang="en-GB" dirty="0">
                <a:solidFill>
                  <a:srgbClr val="0070C0"/>
                </a:solidFill>
              </a:rPr>
              <a:t>Except…</a:t>
            </a:r>
            <a:r>
              <a:rPr lang="tr-TR" dirty="0">
                <a:solidFill>
                  <a:srgbClr val="0070C0"/>
                </a:solidFill>
              </a:rPr>
              <a:t> Dictionary/YAML?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43" name="Grup 42">
            <a:extLst>
              <a:ext uri="{FF2B5EF4-FFF2-40B4-BE49-F238E27FC236}">
                <a16:creationId xmlns:a16="http://schemas.microsoft.com/office/drawing/2014/main" id="{AE219AC6-5F3F-4A15-8E0F-A77D2F55AF18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45" name="Picture 2" descr="ePIC (Public) · The ePIC Collaboration Website">
              <a:extLst>
                <a:ext uri="{FF2B5EF4-FFF2-40B4-BE49-F238E27FC236}">
                  <a16:creationId xmlns:a16="http://schemas.microsoft.com/office/drawing/2014/main" id="{1C8A4E82-7E67-48B3-A438-99357C50F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Metin kutusu 46">
              <a:extLst>
                <a:ext uri="{FF2B5EF4-FFF2-40B4-BE49-F238E27FC236}">
                  <a16:creationId xmlns:a16="http://schemas.microsoft.com/office/drawing/2014/main" id="{5FF84ACE-C31D-4A19-9769-6E26AAEFDF4D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48A90A3B-384A-4DA7-B222-887B709A8548}"/>
              </a:ext>
            </a:extLst>
          </p:cNvPr>
          <p:cNvSpPr txBox="1"/>
          <p:nvPr/>
        </p:nvSpPr>
        <p:spPr>
          <a:xfrm>
            <a:off x="5825183" y="1341599"/>
            <a:ext cx="655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Suppose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we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have</a:t>
            </a:r>
            <a:r>
              <a:rPr lang="tr-TR" sz="2400" dirty="0">
                <a:solidFill>
                  <a:srgbClr val="FF0000"/>
                </a:solidFill>
              </a:rPr>
              <a:t> a </a:t>
            </a:r>
            <a:r>
              <a:rPr lang="tr-TR" sz="2400" dirty="0" err="1">
                <a:solidFill>
                  <a:srgbClr val="FF0000"/>
                </a:solidFill>
              </a:rPr>
              <a:t>design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like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this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724B67-6821-4623-940A-949BDB29F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692"/>
          <a:stretch/>
        </p:blipFill>
        <p:spPr>
          <a:xfrm>
            <a:off x="426721" y="1480019"/>
            <a:ext cx="3186056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5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FBD702-4DC8-4D7D-A491-5A84D79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3" y="1499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New Method: Everything Is Automated!</a:t>
            </a:r>
            <a:br>
              <a:rPr lang="tr-TR" dirty="0"/>
            </a:br>
            <a:r>
              <a:rPr lang="en-GB" dirty="0">
                <a:solidFill>
                  <a:srgbClr val="0070C0"/>
                </a:solidFill>
              </a:rPr>
              <a:t>Except…</a:t>
            </a:r>
            <a:r>
              <a:rPr lang="tr-TR" dirty="0">
                <a:solidFill>
                  <a:srgbClr val="0070C0"/>
                </a:solidFill>
              </a:rPr>
              <a:t> Dictionary/JSON?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43" name="Grup 42">
            <a:extLst>
              <a:ext uri="{FF2B5EF4-FFF2-40B4-BE49-F238E27FC236}">
                <a16:creationId xmlns:a16="http://schemas.microsoft.com/office/drawing/2014/main" id="{AE219AC6-5F3F-4A15-8E0F-A77D2F55AF18}"/>
              </a:ext>
            </a:extLst>
          </p:cNvPr>
          <p:cNvGrpSpPr/>
          <p:nvPr/>
        </p:nvGrpSpPr>
        <p:grpSpPr>
          <a:xfrm>
            <a:off x="9571857" y="164791"/>
            <a:ext cx="2593133" cy="1116957"/>
            <a:chOff x="9803353" y="164791"/>
            <a:chExt cx="2593133" cy="1116957"/>
          </a:xfrm>
        </p:grpSpPr>
        <p:pic>
          <p:nvPicPr>
            <p:cNvPr id="45" name="Picture 2" descr="ePIC (Public) · The ePIC Collaboration Website">
              <a:extLst>
                <a:ext uri="{FF2B5EF4-FFF2-40B4-BE49-F238E27FC236}">
                  <a16:creationId xmlns:a16="http://schemas.microsoft.com/office/drawing/2014/main" id="{1C8A4E82-7E67-48B3-A438-99357C50F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3353" y="164791"/>
              <a:ext cx="1551329" cy="1116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Metin kutusu 46">
              <a:extLst>
                <a:ext uri="{FF2B5EF4-FFF2-40B4-BE49-F238E27FC236}">
                  <a16:creationId xmlns:a16="http://schemas.microsoft.com/office/drawing/2014/main" id="{5FF84ACE-C31D-4A19-9769-6E26AAEFDF4D}"/>
                </a:ext>
              </a:extLst>
            </p:cNvPr>
            <p:cNvSpPr txBox="1"/>
            <p:nvPr/>
          </p:nvSpPr>
          <p:spPr>
            <a:xfrm>
              <a:off x="11214904" y="423000"/>
              <a:ext cx="1181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8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UK</a:t>
              </a:r>
            </a:p>
          </p:txBody>
        </p:sp>
      </p:grp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48A90A3B-384A-4DA7-B222-887B709A8548}"/>
              </a:ext>
            </a:extLst>
          </p:cNvPr>
          <p:cNvSpPr txBox="1"/>
          <p:nvPr/>
        </p:nvSpPr>
        <p:spPr>
          <a:xfrm>
            <a:off x="5825183" y="1341599"/>
            <a:ext cx="655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FF0000"/>
                </a:solidFill>
              </a:rPr>
              <a:t>Suppose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we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have</a:t>
            </a:r>
            <a:r>
              <a:rPr lang="tr-TR" sz="2400" dirty="0">
                <a:solidFill>
                  <a:srgbClr val="FF0000"/>
                </a:solidFill>
              </a:rPr>
              <a:t> a </a:t>
            </a:r>
            <a:r>
              <a:rPr lang="tr-TR" sz="2400" dirty="0" err="1">
                <a:solidFill>
                  <a:srgbClr val="FF0000"/>
                </a:solidFill>
              </a:rPr>
              <a:t>design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like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this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724B67-6821-4623-940A-949BDB29F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692"/>
          <a:stretch/>
        </p:blipFill>
        <p:spPr>
          <a:xfrm>
            <a:off x="426721" y="1480019"/>
            <a:ext cx="3186056" cy="518204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2571318-107C-4224-B74B-C748E81F6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777" y="2151673"/>
            <a:ext cx="8166644" cy="20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57756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996</TotalTime>
  <Words>869</Words>
  <Application>Microsoft Office PowerPoint</Application>
  <PresentationFormat>Geniş ekran</PresentationFormat>
  <Paragraphs>135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Cambria Math</vt:lpstr>
      <vt:lpstr>Helvetica</vt:lpstr>
      <vt:lpstr>Geçmişe bakış</vt:lpstr>
      <vt:lpstr>Using CAD in Detector Simulations</vt:lpstr>
      <vt:lpstr>Importing CAD Designs</vt:lpstr>
      <vt:lpstr>Conversion Everything Is Automated! Except…</vt:lpstr>
      <vt:lpstr>Compact: silicon_barrel.xml</vt:lpstr>
      <vt:lpstr>Sensitive Components</vt:lpstr>
      <vt:lpstr>Sensitive Components</vt:lpstr>
      <vt:lpstr>Sensitive Components</vt:lpstr>
      <vt:lpstr>New Method: Everything Is Automated! Except… Dictionary/YAML?</vt:lpstr>
      <vt:lpstr>New Method: Everything Is Automated! Except… Dictionary/JSON?</vt:lpstr>
      <vt:lpstr>New Method: Everything Is Automated! Except… Dictionary/JSON?</vt:lpstr>
      <vt:lpstr>Applications</vt:lpstr>
      <vt:lpstr>Setup</vt:lpstr>
      <vt:lpstr>Stave Design: L3</vt:lpstr>
      <vt:lpstr>Stave Design: L4</vt:lpstr>
      <vt:lpstr>6RSUvs5RSU LAS</vt:lpstr>
      <vt:lpstr>To veryify correctly imported geometry: Hit Plots  (from L3 8mm overlap, p=10GeV/c)</vt:lpstr>
      <vt:lpstr>To verify correctly imported geometry: Visualisation</vt:lpstr>
      <vt:lpstr>To verify correctly imported geometry: materialScan</vt:lpstr>
      <vt:lpstr>Overlap Study (in L3 only):</vt:lpstr>
      <vt:lpstr>Overlap Study (in L3 only): deltap/p</vt:lpstr>
      <vt:lpstr>Overlap Study (in L3 only): dca_z</vt:lpstr>
      <vt:lpstr>Overlap Study (in L3 only): dca_T</vt:lpstr>
      <vt:lpstr>Sensitive Area Study (both layers)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Tasali</dc:creator>
  <cp:lastModifiedBy>Mustafa Tasali</cp:lastModifiedBy>
  <cp:revision>154</cp:revision>
  <dcterms:created xsi:type="dcterms:W3CDTF">2024-07-17T09:04:32Z</dcterms:created>
  <dcterms:modified xsi:type="dcterms:W3CDTF">2024-09-16T11:26:57Z</dcterms:modified>
</cp:coreProperties>
</file>