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1099" r:id="rId3"/>
    <p:sldId id="285" r:id="rId4"/>
    <p:sldId id="288" r:id="rId5"/>
    <p:sldId id="1116" r:id="rId6"/>
    <p:sldId id="1117" r:id="rId7"/>
    <p:sldId id="345" r:id="rId8"/>
    <p:sldId id="370" r:id="rId9"/>
    <p:sldId id="356" r:id="rId10"/>
    <p:sldId id="358" r:id="rId11"/>
    <p:sldId id="272" r:id="rId12"/>
    <p:sldId id="359" r:id="rId13"/>
    <p:sldId id="371" r:id="rId14"/>
    <p:sldId id="1379" r:id="rId15"/>
    <p:sldId id="1119" r:id="rId16"/>
    <p:sldId id="1371" r:id="rId17"/>
    <p:sldId id="1372" r:id="rId18"/>
    <p:sldId id="1373" r:id="rId19"/>
    <p:sldId id="1376" r:id="rId20"/>
    <p:sldId id="1377" r:id="rId21"/>
    <p:sldId id="1094" r:id="rId22"/>
    <p:sldId id="342" r:id="rId23"/>
    <p:sldId id="343" r:id="rId24"/>
    <p:sldId id="34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721BCE-5C56-AB44-BCC7-465F58C1D77D}" v="9" dt="2024-06-20T01:57:50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 autoAdjust="0"/>
    <p:restoredTop sz="94676"/>
  </p:normalViewPr>
  <p:slideViewPr>
    <p:cSldViewPr snapToGrid="0" snapToObjects="1">
      <p:cViewPr varScale="1">
        <p:scale>
          <a:sx n="114" d="100"/>
          <a:sy n="114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faei-Najafabadi, Navid" userId="dc85bcff-8370-4fc2-9ea1-83cd0b04c005" providerId="ADAL" clId="{DD721BCE-5C56-AB44-BCC7-465F58C1D77D}"/>
    <pc:docChg chg="undo addSld delSld modSld">
      <pc:chgData name="Vafaei-Najafabadi, Navid" userId="dc85bcff-8370-4fc2-9ea1-83cd0b04c005" providerId="ADAL" clId="{DD721BCE-5C56-AB44-BCC7-465F58C1D77D}" dt="2024-06-20T01:57:56.075" v="36" actId="2696"/>
      <pc:docMkLst>
        <pc:docMk/>
      </pc:docMkLst>
      <pc:sldChg chg="modSp mod">
        <pc:chgData name="Vafaei-Najafabadi, Navid" userId="dc85bcff-8370-4fc2-9ea1-83cd0b04c005" providerId="ADAL" clId="{DD721BCE-5C56-AB44-BCC7-465F58C1D77D}" dt="2024-06-20T01:55:42.742" v="28" actId="20577"/>
        <pc:sldMkLst>
          <pc:docMk/>
          <pc:sldMk cId="2721069837" sldId="1099"/>
        </pc:sldMkLst>
        <pc:spChg chg="mod">
          <ac:chgData name="Vafaei-Najafabadi, Navid" userId="dc85bcff-8370-4fc2-9ea1-83cd0b04c005" providerId="ADAL" clId="{DD721BCE-5C56-AB44-BCC7-465F58C1D77D}" dt="2024-06-20T01:55:42.742" v="28" actId="20577"/>
          <ac:spMkLst>
            <pc:docMk/>
            <pc:sldMk cId="2721069837" sldId="1099"/>
            <ac:spMk id="3" creationId="{07EA5D1E-9567-CDF3-A6EB-E7B29D77E96E}"/>
          </ac:spMkLst>
        </pc:spChg>
      </pc:sldChg>
      <pc:sldChg chg="del">
        <pc:chgData name="Vafaei-Najafabadi, Navid" userId="dc85bcff-8370-4fc2-9ea1-83cd0b04c005" providerId="ADAL" clId="{DD721BCE-5C56-AB44-BCC7-465F58C1D77D}" dt="2024-06-20T01:57:35.440" v="34" actId="2696"/>
        <pc:sldMkLst>
          <pc:docMk/>
          <pc:sldMk cId="788382965" sldId="1107"/>
        </pc:sldMkLst>
      </pc:sldChg>
      <pc:sldChg chg="add del">
        <pc:chgData name="Vafaei-Najafabadi, Navid" userId="dc85bcff-8370-4fc2-9ea1-83cd0b04c005" providerId="ADAL" clId="{DD721BCE-5C56-AB44-BCC7-465F58C1D77D}" dt="2024-06-20T01:57:11.931" v="32" actId="2696"/>
        <pc:sldMkLst>
          <pc:docMk/>
          <pc:sldMk cId="3936274470" sldId="1376"/>
        </pc:sldMkLst>
      </pc:sldChg>
      <pc:sldChg chg="modSp mod">
        <pc:chgData name="Vafaei-Najafabadi, Navid" userId="dc85bcff-8370-4fc2-9ea1-83cd0b04c005" providerId="ADAL" clId="{DD721BCE-5C56-AB44-BCC7-465F58C1D77D}" dt="2024-06-20T01:57:21.797" v="33" actId="404"/>
        <pc:sldMkLst>
          <pc:docMk/>
          <pc:sldMk cId="411119688" sldId="1377"/>
        </pc:sldMkLst>
        <pc:spChg chg="mod">
          <ac:chgData name="Vafaei-Najafabadi, Navid" userId="dc85bcff-8370-4fc2-9ea1-83cd0b04c005" providerId="ADAL" clId="{DD721BCE-5C56-AB44-BCC7-465F58C1D77D}" dt="2024-06-20T01:57:21.797" v="33" actId="404"/>
          <ac:spMkLst>
            <pc:docMk/>
            <pc:sldMk cId="411119688" sldId="1377"/>
            <ac:spMk id="2" creationId="{13A550C7-FA56-2A87-E96B-3C1B0B1825BB}"/>
          </ac:spMkLst>
        </pc:spChg>
      </pc:sldChg>
      <pc:sldChg chg="add del">
        <pc:chgData name="Vafaei-Najafabadi, Navid" userId="dc85bcff-8370-4fc2-9ea1-83cd0b04c005" providerId="ADAL" clId="{DD721BCE-5C56-AB44-BCC7-465F58C1D77D}" dt="2024-06-20T01:57:56.075" v="36" actId="2696"/>
        <pc:sldMkLst>
          <pc:docMk/>
          <pc:sldMk cId="2034323341" sldId="1380"/>
        </pc:sldMkLst>
      </pc:sldChg>
      <pc:sldMasterChg chg="addSldLayout delSldLayout">
        <pc:chgData name="Vafaei-Najafabadi, Navid" userId="dc85bcff-8370-4fc2-9ea1-83cd0b04c005" providerId="ADAL" clId="{DD721BCE-5C56-AB44-BCC7-465F58C1D77D}" dt="2024-06-20T01:57:11.927" v="31" actId="2696"/>
        <pc:sldMasterMkLst>
          <pc:docMk/>
          <pc:sldMasterMk cId="544521178" sldId="2147483660"/>
        </pc:sldMasterMkLst>
        <pc:sldLayoutChg chg="add del">
          <pc:chgData name="Vafaei-Najafabadi, Navid" userId="dc85bcff-8370-4fc2-9ea1-83cd0b04c005" providerId="ADAL" clId="{DD721BCE-5C56-AB44-BCC7-465F58C1D77D}" dt="2024-06-20T01:57:11.927" v="31" actId="2696"/>
          <pc:sldLayoutMkLst>
            <pc:docMk/>
            <pc:sldMasterMk cId="544521178" sldId="2147483660"/>
            <pc:sldLayoutMk cId="2170259637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7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和内容">
  <p:cSld name="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127000" y="762000"/>
            <a:ext cx="11938000" cy="50800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29"/>
          <p:cNvSpPr txBox="1"/>
          <p:nvPr/>
        </p:nvSpPr>
        <p:spPr>
          <a:xfrm>
            <a:off x="2595563" y="6534564"/>
            <a:ext cx="3500438" cy="27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Zhang, Dissertation Proposal</a:t>
            </a:r>
            <a:endParaRPr sz="900"/>
          </a:p>
        </p:txBody>
      </p:sp>
      <p:sp>
        <p:nvSpPr>
          <p:cNvPr id="17" name="Google Shape;17;p29"/>
          <p:cNvSpPr txBox="1">
            <a:spLocks noGrp="1"/>
          </p:cNvSpPr>
          <p:nvPr>
            <p:ph type="title"/>
          </p:nvPr>
        </p:nvSpPr>
        <p:spPr>
          <a:xfrm>
            <a:off x="127000" y="1179"/>
            <a:ext cx="11049000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4800"/>
              <a:buFont typeface="Helvetica Neue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11811000" y="6515383"/>
            <a:ext cx="3810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>
                <a:solidFill>
                  <a:srgbClr val="0573AE"/>
                </a:solidFill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>
                <a:solidFill>
                  <a:srgbClr val="0573AE"/>
                </a:solidFill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>
                <a:solidFill>
                  <a:srgbClr val="0573AE"/>
                </a:solidFill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>
                <a:solidFill>
                  <a:srgbClr val="0573AE"/>
                </a:solidFill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>
                <a:solidFill>
                  <a:srgbClr val="0573AE"/>
                </a:solidFill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>
                <a:solidFill>
                  <a:srgbClr val="0573AE"/>
                </a:solidFill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>
                <a:solidFill>
                  <a:srgbClr val="0573AE"/>
                </a:solidFill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>
                <a:solidFill>
                  <a:srgbClr val="0573AE"/>
                </a:solidFill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>
                <a:solidFill>
                  <a:srgbClr val="0573AE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oogle Shape;19;p29" descr="ucla-std-blu-rgb-1h.jpg"/>
          <p:cNvPicPr preferRelativeResize="0"/>
          <p:nvPr/>
        </p:nvPicPr>
        <p:blipFill rotWithShape="1">
          <a:blip r:embed="rId2">
            <a:alphaModFix/>
          </a:blip>
          <a:srcRect l="11307" t="19776" r="11307" b="19776"/>
          <a:stretch/>
        </p:blipFill>
        <p:spPr>
          <a:xfrm>
            <a:off x="11436350" y="522883"/>
            <a:ext cx="635001" cy="236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25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Bef>
                <a:spcPts val="1200"/>
              </a:spcBef>
              <a:spcAft>
                <a:spcPts val="1200"/>
              </a:spcAft>
            </a:pPr>
            <a:br>
              <a:rPr lang="en-US" sz="4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40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ATF Science Planning Workshop</a:t>
            </a:r>
            <a:br>
              <a:rPr lang="en-US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Previous Workshop and ATF Response</a:t>
            </a:r>
          </a:p>
          <a:p>
            <a:r>
              <a:rPr lang="en-US" dirty="0"/>
              <a:t>Navid Vafaei-Najafabadi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54E3E0-BB9A-B8E8-8F90-84851C13CA56}"/>
              </a:ext>
            </a:extLst>
          </p:cNvPr>
          <p:cNvGrpSpPr/>
          <p:nvPr/>
        </p:nvGrpSpPr>
        <p:grpSpPr>
          <a:xfrm>
            <a:off x="8248690" y="5003175"/>
            <a:ext cx="3758825" cy="789116"/>
            <a:chOff x="8355931" y="5045287"/>
            <a:chExt cx="3398922" cy="789116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F0E6CCC9-47BD-734F-6082-9AAD69F1C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5931" y="5045287"/>
              <a:ext cx="789116" cy="7891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DD432F-B884-62F3-478B-15BE5DD353AC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09AB-39CC-4346-9606-4F10F7C1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714263"/>
          </a:xfrm>
        </p:spPr>
        <p:txBody>
          <a:bodyPr>
            <a:normAutofit/>
          </a:bodyPr>
          <a:lstStyle/>
          <a:p>
            <a:r>
              <a:rPr lang="en-US" sz="3200" dirty="0"/>
              <a:t>Current Status and Future LWIR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739F-8702-2143-9E3B-D3DC1E847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79388"/>
            <a:ext cx="6857689" cy="4977142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plan shows the promise of high-impact results at ~20 TW, &lt;1ps laser pulse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Aggressive R&amp;D program has been put in place to meet this milestone, including</a:t>
            </a:r>
          </a:p>
          <a:p>
            <a:pPr marL="914400" lvl="1" indent="-457200"/>
            <a:r>
              <a:rPr lang="en-US" dirty="0"/>
              <a:t>Vacuum transport to enable delivery of 5 TW to user IPs</a:t>
            </a:r>
          </a:p>
          <a:p>
            <a:pPr marL="914400" lvl="1" indent="-457200"/>
            <a:r>
              <a:rPr lang="en-US" dirty="0"/>
              <a:t>Development of solid-state seed (~10 </a:t>
            </a:r>
            <a:r>
              <a:rPr lang="en-US" dirty="0" err="1"/>
              <a:t>mJ</a:t>
            </a:r>
            <a:r>
              <a:rPr lang="en-US" dirty="0"/>
              <a:t>) enabling better use of CO</a:t>
            </a:r>
            <a:r>
              <a:rPr lang="en-US" baseline="-25000" dirty="0"/>
              <a:t>2</a:t>
            </a:r>
            <a:r>
              <a:rPr lang="en-US" dirty="0"/>
              <a:t> gain bandwidth</a:t>
            </a:r>
          </a:p>
          <a:p>
            <a:pPr marL="914400" lvl="1" indent="-457200"/>
            <a:r>
              <a:rPr lang="en-US" dirty="0"/>
              <a:t>Research in novel nonlinear pulse compression methods to reach 100s of fs</a:t>
            </a:r>
          </a:p>
          <a:p>
            <a:pPr marL="914400" lvl="1" indent="-457200"/>
            <a:r>
              <a:rPr lang="en-US" dirty="0"/>
              <a:t>R&amp;D in plasma optics (user collaboration) to overcome the gradual long-term degradation of compressor gratings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83C54-C619-CE48-88B2-0E874FDF6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C6E2BF-02D6-5E45-956B-826C6D388F76}"/>
              </a:ext>
            </a:extLst>
          </p:cNvPr>
          <p:cNvGrpSpPr/>
          <p:nvPr/>
        </p:nvGrpSpPr>
        <p:grpSpPr>
          <a:xfrm>
            <a:off x="7320030" y="1028600"/>
            <a:ext cx="4807611" cy="4800799"/>
            <a:chOff x="7486116" y="1991170"/>
            <a:chExt cx="4807611" cy="48007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0CBDFF-78B0-7D4B-B734-38832D71962C}"/>
                </a:ext>
              </a:extLst>
            </p:cNvPr>
            <p:cNvGrpSpPr/>
            <p:nvPr/>
          </p:nvGrpSpPr>
          <p:grpSpPr>
            <a:xfrm>
              <a:off x="7486116" y="1991170"/>
              <a:ext cx="4807611" cy="4800799"/>
              <a:chOff x="6703886" y="1294714"/>
              <a:chExt cx="5589841" cy="549725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DA243B8-80AD-3442-9390-7357DF1C6C09}"/>
                  </a:ext>
                </a:extLst>
              </p:cNvPr>
              <p:cNvGrpSpPr/>
              <p:nvPr/>
            </p:nvGrpSpPr>
            <p:grpSpPr>
              <a:xfrm>
                <a:off x="6703886" y="1294714"/>
                <a:ext cx="5589841" cy="4181164"/>
                <a:chOff x="1217359" y="550068"/>
                <a:chExt cx="5589841" cy="4181164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91F195A-6D26-7E4E-AB8B-4FBA18899B9A}"/>
                    </a:ext>
                  </a:extLst>
                </p:cNvPr>
                <p:cNvSpPr/>
                <p:nvPr/>
              </p:nvSpPr>
              <p:spPr>
                <a:xfrm>
                  <a:off x="1217359" y="550068"/>
                  <a:ext cx="5486400" cy="418116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5EDE4F4-1C76-3740-80C0-4967908200FF}"/>
                    </a:ext>
                  </a:extLst>
                </p:cNvPr>
                <p:cNvGrpSpPr/>
                <p:nvPr/>
              </p:nvGrpSpPr>
              <p:grpSpPr>
                <a:xfrm>
                  <a:off x="1320800" y="616432"/>
                  <a:ext cx="5486400" cy="4114800"/>
                  <a:chOff x="304800" y="598251"/>
                  <a:chExt cx="5486400" cy="4114800"/>
                </a:xfrm>
              </p:grpSpPr>
              <p:pic>
                <p:nvPicPr>
                  <p:cNvPr id="12" name="Graphic 11">
                    <a:extLst>
                      <a:ext uri="{FF2B5EF4-FFF2-40B4-BE49-F238E27FC236}">
                        <a16:creationId xmlns:a16="http://schemas.microsoft.com/office/drawing/2014/main" id="{86EBFDF5-DC94-584A-AC12-FD534CF759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800" y="598251"/>
                    <a:ext cx="5486400" cy="4114800"/>
                  </a:xfrm>
                  <a:prstGeom prst="rect">
                    <a:avLst/>
                  </a:prstGeom>
                </p:spPr>
              </p:pic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9B29E5BF-22F6-554F-82FF-095CC91CF3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7004" y="1334156"/>
                    <a:ext cx="4186496" cy="265489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dash"/>
                  </a:ln>
                  <a:effectLst/>
                </p:spPr>
              </p:cxnSp>
              <p:sp>
                <p:nvSpPr>
                  <p:cNvPr id="14" name="Star: 5 Points 24">
                    <a:extLst>
                      <a:ext uri="{FF2B5EF4-FFF2-40B4-BE49-F238E27FC236}">
                        <a16:creationId xmlns:a16="http://schemas.microsoft.com/office/drawing/2014/main" id="{82EDA93D-51C6-7C44-9EE8-C903C6D38947}"/>
                      </a:ext>
                    </a:extLst>
                  </p:cNvPr>
                  <p:cNvSpPr/>
                  <p:nvPr/>
                </p:nvSpPr>
                <p:spPr>
                  <a:xfrm>
                    <a:off x="4270983" y="1562756"/>
                    <a:ext cx="369277" cy="351692"/>
                  </a:xfrm>
                  <a:prstGeom prst="star5">
                    <a:avLst/>
                  </a:prstGeom>
                  <a:gradFill rotWithShape="1">
                    <a:gsLst>
                      <a:gs pos="0">
                        <a:srgbClr val="F79646">
                          <a:shade val="51000"/>
                          <a:satMod val="130000"/>
                        </a:srgbClr>
                      </a:gs>
                      <a:gs pos="80000">
                        <a:srgbClr val="F79646">
                          <a:shade val="93000"/>
                          <a:satMod val="130000"/>
                        </a:srgbClr>
                      </a:gs>
                      <a:gs pos="100000">
                        <a:srgbClr val="F79646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Arial"/>
                      <a:ea typeface="DejaVu Sans"/>
                      <a:cs typeface="DejaVu Sans"/>
                    </a:endParaRP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7AF9BD3-FCC2-2D4F-A58B-A174F307F0AD}"/>
                      </a:ext>
                    </a:extLst>
                  </p:cNvPr>
                  <p:cNvSpPr txBox="1"/>
                  <p:nvPr/>
                </p:nvSpPr>
                <p:spPr>
                  <a:xfrm>
                    <a:off x="1690096" y="1217624"/>
                    <a:ext cx="271580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sz="2000" dirty="0">
                        <a:solidFill>
                          <a:srgbClr val="F79646">
                            <a:lumMod val="75000"/>
                          </a:srgbClr>
                        </a:solidFill>
                        <a:latin typeface="Arial"/>
                        <a:ea typeface="DejaVu Sans"/>
                        <a:cs typeface="DejaVu Sans"/>
                      </a:rPr>
                      <a:t>March 2019:</a:t>
                    </a:r>
                    <a:r>
                      <a:rPr lang="en-US" sz="2000" b="1" dirty="0">
                        <a:solidFill>
                          <a:srgbClr val="F79646">
                            <a:lumMod val="75000"/>
                          </a:srgbClr>
                        </a:solidFill>
                        <a:latin typeface="Arial"/>
                        <a:ea typeface="DejaVu Sans"/>
                        <a:cs typeface="DejaVu Sans"/>
                      </a:rPr>
                      <a:t> 5 TW</a:t>
                    </a:r>
                  </a:p>
                </p:txBody>
              </p: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62C28E-E258-3848-9F78-13EC891F5153}"/>
                  </a:ext>
                </a:extLst>
              </p:cNvPr>
              <p:cNvSpPr/>
              <p:nvPr/>
            </p:nvSpPr>
            <p:spPr>
              <a:xfrm>
                <a:off x="6703886" y="5531488"/>
                <a:ext cx="5486400" cy="12604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M. N. Polyanskiy, I. V. Pogorelsky, M. </a:t>
                </a:r>
                <a:r>
                  <a:rPr lang="en-US" sz="1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Babzien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, M. Palmer, "Demonstration of a </a:t>
                </a:r>
                <a:r>
                  <a:rPr lang="en-US" sz="1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2 ps, 5 TW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 long-wave infrared laser based on chirped-pulse amplification with mixed-isotope CO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2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 amplifiers," (</a:t>
                </a:r>
                <a:r>
                  <a:rPr lang="en-US" sz="1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Submitted to “OSA Continuum”, Oct. 2019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).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06DE3C-CBCC-6B4B-95F1-D625E8A10B34}"/>
                </a:ext>
              </a:extLst>
            </p:cNvPr>
            <p:cNvSpPr txBox="1"/>
            <p:nvPr/>
          </p:nvSpPr>
          <p:spPr>
            <a:xfrm>
              <a:off x="8244810" y="3637974"/>
              <a:ext cx="1508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000" dirty="0">
                  <a:solidFill>
                    <a:srgbClr val="F79646">
                      <a:lumMod val="75000"/>
                    </a:srgbClr>
                  </a:solidFill>
                  <a:latin typeface="Arial"/>
                  <a:ea typeface="DejaVu Sans"/>
                  <a:cs typeface="DejaVu Sans"/>
                </a:rPr>
                <a:t>2018:</a:t>
              </a:r>
              <a:r>
                <a:rPr lang="en-US" sz="2000" b="1" dirty="0">
                  <a:solidFill>
                    <a:srgbClr val="F79646">
                      <a:lumMod val="75000"/>
                    </a:srgbClr>
                  </a:solidFill>
                  <a:latin typeface="Arial"/>
                  <a:ea typeface="DejaVu Sans"/>
                  <a:cs typeface="DejaVu Sans"/>
                </a:rPr>
                <a:t> 2 TW</a:t>
              </a:r>
            </a:p>
          </p:txBody>
        </p:sp>
        <p:sp>
          <p:nvSpPr>
            <p:cNvPr id="19" name="Star: 5 Points 24">
              <a:extLst>
                <a:ext uri="{FF2B5EF4-FFF2-40B4-BE49-F238E27FC236}">
                  <a16:creationId xmlns:a16="http://schemas.microsoft.com/office/drawing/2014/main" id="{E382E1F4-3F83-5942-89B6-8952B04CC938}"/>
                </a:ext>
              </a:extLst>
            </p:cNvPr>
            <p:cNvSpPr/>
            <p:nvPr/>
          </p:nvSpPr>
          <p:spPr>
            <a:xfrm>
              <a:off x="9238386" y="4013031"/>
              <a:ext cx="369277" cy="351692"/>
            </a:xfrm>
            <a:prstGeom prst="star5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Arial"/>
                <a:ea typeface="DejaVu Sans"/>
                <a:cs typeface="DejaVu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9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A25B0B-D1A4-C92E-96A2-87F1EEABE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24AFD-F230-B903-AD22-78C891A50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86" y="614347"/>
            <a:ext cx="9656556" cy="2577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6FFCC-D5E6-811F-65D6-F9A8481DB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86" y="2887770"/>
            <a:ext cx="688340" cy="71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BA35D-E213-4137-7DB4-1BE00AC8F1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44" y="2702485"/>
            <a:ext cx="5658570" cy="2823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D0BEB8-69D4-8755-6419-CBFB162A10A6}"/>
              </a:ext>
            </a:extLst>
          </p:cNvPr>
          <p:cNvSpPr txBox="1"/>
          <p:nvPr/>
        </p:nvSpPr>
        <p:spPr>
          <a:xfrm>
            <a:off x="6681699" y="5427188"/>
            <a:ext cx="47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measured  within a central portion of the beam containing 30% of the total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823AA-8918-9987-AF22-86FB56874715}"/>
              </a:ext>
            </a:extLst>
          </p:cNvPr>
          <p:cNvSpPr txBox="1"/>
          <p:nvPr/>
        </p:nvSpPr>
        <p:spPr>
          <a:xfrm>
            <a:off x="6936606" y="6079913"/>
            <a:ext cx="40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Most powerful long-wave infrared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sub-picosecond pulse ever obtained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9FE643-E611-EAE0-2F9C-BD4AAEA1A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73" y="1898300"/>
            <a:ext cx="697230" cy="6737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BD904F-03A6-B4C6-39CD-809CB06C952A}"/>
              </a:ext>
            </a:extLst>
          </p:cNvPr>
          <p:cNvSpPr txBox="1"/>
          <p:nvPr/>
        </p:nvSpPr>
        <p:spPr>
          <a:xfrm>
            <a:off x="9362819" y="2294296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Experiment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2AA6AFB-1697-A766-3393-E32BC5C2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3" y="40032"/>
            <a:ext cx="7615818" cy="6839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NonLinear</a:t>
            </a:r>
            <a:r>
              <a:rPr lang="en-US" sz="3200" dirty="0"/>
              <a:t> Pulse Compression (NLPC)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C07DBB-3018-2F83-41A0-A398ACCF0619}"/>
              </a:ext>
            </a:extLst>
          </p:cNvPr>
          <p:cNvSpPr txBox="1"/>
          <p:nvPr/>
        </p:nvSpPr>
        <p:spPr>
          <a:xfrm>
            <a:off x="-813082" y="5659171"/>
            <a:ext cx="7267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Pogorelsky et al. – </a:t>
            </a:r>
            <a:r>
              <a:rPr lang="en-US" sz="2000" i="1" dirty="0">
                <a:solidFill>
                  <a:srgbClr val="C00000"/>
                </a:solidFill>
              </a:rPr>
              <a:t>Front. Phys. 12:1390225 (2024)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66489E-0CDD-2F68-5F2B-F0D35EA0D103}"/>
              </a:ext>
            </a:extLst>
          </p:cNvPr>
          <p:cNvSpPr/>
          <p:nvPr/>
        </p:nvSpPr>
        <p:spPr>
          <a:xfrm>
            <a:off x="6539622" y="4403553"/>
            <a:ext cx="4096293" cy="73140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08F5FF-2166-E99A-4B59-86C9846A0758}"/>
                  </a:ext>
                </a:extLst>
              </p:cNvPr>
              <p:cNvSpPr txBox="1"/>
              <p:nvPr/>
            </p:nvSpPr>
            <p:spPr>
              <a:xfrm>
                <a:off x="6681699" y="4418451"/>
                <a:ext cx="34165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=0.625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𝑎𝑢𝑡𝑜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675 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𝑓𝑠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08F5FF-2166-E99A-4B59-86C9846A0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699" y="4418451"/>
                <a:ext cx="3416576" cy="369332"/>
              </a:xfrm>
              <a:prstGeom prst="rect">
                <a:avLst/>
              </a:prstGeom>
              <a:blipFill>
                <a:blip r:embed="rId6"/>
                <a:stretch>
                  <a:fillRect l="-370" t="-6897" r="-2222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209ED0-E31B-D0EC-4E06-4CDBB8E5117B}"/>
                  </a:ext>
                </a:extLst>
              </p:cNvPr>
              <p:cNvSpPr txBox="1"/>
              <p:nvPr/>
            </p:nvSpPr>
            <p:spPr>
              <a:xfrm>
                <a:off x="6576252" y="4688194"/>
                <a:ext cx="24356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=1.55 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𝑇𝑊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209ED0-E31B-D0EC-4E06-4CDBB8E51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52" y="4688194"/>
                <a:ext cx="2435667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53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1938C-7C75-450C-8EB0-00E1251E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1263" y="6293030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B2607FCB-3692-4877-B026-D028E0D0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86" y="19153"/>
            <a:ext cx="9512901" cy="614587"/>
          </a:xfrm>
        </p:spPr>
        <p:txBody>
          <a:bodyPr>
            <a:noAutofit/>
          </a:bodyPr>
          <a:lstStyle/>
          <a:p>
            <a:r>
              <a:rPr lang="en-US" sz="2000" dirty="0"/>
              <a:t>LWIR laser infrastructure upgrade enables multi-beam experiments</a:t>
            </a:r>
          </a:p>
        </p:txBody>
      </p:sp>
      <p:pic>
        <p:nvPicPr>
          <p:cNvPr id="91" name="Content Placeholder 5">
            <a:extLst>
              <a:ext uri="{FF2B5EF4-FFF2-40B4-BE49-F238E27FC236}">
                <a16:creationId xmlns:a16="http://schemas.microsoft.com/office/drawing/2014/main" id="{F70C770B-2EBE-46D0-9F13-5826A0C8D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9290"/>
            <a:ext cx="7878672" cy="629870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417F327-3B58-4510-9459-E7642747A71F}"/>
              </a:ext>
            </a:extLst>
          </p:cNvPr>
          <p:cNvSpPr txBox="1"/>
          <p:nvPr/>
        </p:nvSpPr>
        <p:spPr>
          <a:xfrm rot="19930274">
            <a:off x="3707104" y="3802344"/>
            <a:ext cx="150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Seed Laser Table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1957612-CDA0-4E90-9E26-08AFCD67BB3A}"/>
              </a:ext>
            </a:extLst>
          </p:cNvPr>
          <p:cNvSpPr txBox="1"/>
          <p:nvPr/>
        </p:nvSpPr>
        <p:spPr>
          <a:xfrm>
            <a:off x="2861083" y="5898410"/>
            <a:ext cx="1039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Final amplifier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824D569-4193-42BA-A9FF-24F94E9769A5}"/>
              </a:ext>
            </a:extLst>
          </p:cNvPr>
          <p:cNvCxnSpPr>
            <a:cxnSpLocks/>
            <a:stCxn id="95" idx="1"/>
          </p:cNvCxnSpPr>
          <p:nvPr/>
        </p:nvCxnSpPr>
        <p:spPr>
          <a:xfrm flipH="1" flipV="1">
            <a:off x="2191021" y="5676008"/>
            <a:ext cx="670062" cy="5147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4D9DE122-9678-43A3-A4F3-EACBED6653DB}"/>
              </a:ext>
            </a:extLst>
          </p:cNvPr>
          <p:cNvSpPr txBox="1"/>
          <p:nvPr/>
        </p:nvSpPr>
        <p:spPr>
          <a:xfrm rot="19958141">
            <a:off x="1944635" y="3151486"/>
            <a:ext cx="1557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Shielding wall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D882188-D77A-438B-AE78-38B0C0DBF14F}"/>
              </a:ext>
            </a:extLst>
          </p:cNvPr>
          <p:cNvSpPr txBox="1"/>
          <p:nvPr/>
        </p:nvSpPr>
        <p:spPr>
          <a:xfrm>
            <a:off x="624402" y="2241843"/>
            <a:ext cx="235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Experimental Hall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7850E68-9C43-489C-B406-3F080791C03A}"/>
              </a:ext>
            </a:extLst>
          </p:cNvPr>
          <p:cNvSpPr txBox="1"/>
          <p:nvPr/>
        </p:nvSpPr>
        <p:spPr>
          <a:xfrm>
            <a:off x="4403933" y="5981997"/>
            <a:ext cx="169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Room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4BB244-3C95-4318-AA4A-F4363289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187" y="0"/>
            <a:ext cx="2526594" cy="404445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A33360B-A757-47EF-8E15-70F253DAA70A}"/>
              </a:ext>
            </a:extLst>
          </p:cNvPr>
          <p:cNvSpPr txBox="1"/>
          <p:nvPr/>
        </p:nvSpPr>
        <p:spPr>
          <a:xfrm>
            <a:off x="10151597" y="-62039"/>
            <a:ext cx="227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Flexible polarization rotator (FPR)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F361B9A-F0CA-4C8D-A913-825FBB516560}"/>
              </a:ext>
            </a:extLst>
          </p:cNvPr>
          <p:cNvSpPr txBox="1"/>
          <p:nvPr/>
        </p:nvSpPr>
        <p:spPr>
          <a:xfrm>
            <a:off x="200286" y="3206760"/>
            <a:ext cx="1557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Compressor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F021A55-0CD9-4F14-8DB2-32B45574A401}"/>
              </a:ext>
            </a:extLst>
          </p:cNvPr>
          <p:cNvCxnSpPr>
            <a:cxnSpLocks/>
          </p:cNvCxnSpPr>
          <p:nvPr/>
        </p:nvCxnSpPr>
        <p:spPr>
          <a:xfrm>
            <a:off x="739719" y="3632200"/>
            <a:ext cx="300710" cy="111366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8917393F-D1D3-4886-9034-D6B42DA3CDA8}"/>
              </a:ext>
            </a:extLst>
          </p:cNvPr>
          <p:cNvSpPr txBox="1"/>
          <p:nvPr/>
        </p:nvSpPr>
        <p:spPr>
          <a:xfrm>
            <a:off x="6887226" y="2779833"/>
            <a:ext cx="169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FEL Room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44E10F5-6F0E-4446-8121-A31EE41CFBF3}"/>
              </a:ext>
            </a:extLst>
          </p:cNvPr>
          <p:cNvGrpSpPr/>
          <p:nvPr/>
        </p:nvGrpSpPr>
        <p:grpSpPr>
          <a:xfrm>
            <a:off x="6016179" y="3632383"/>
            <a:ext cx="3820010" cy="3532252"/>
            <a:chOff x="3655231" y="354178"/>
            <a:chExt cx="3820010" cy="3532252"/>
          </a:xfrm>
        </p:grpSpPr>
        <p:pic>
          <p:nvPicPr>
            <p:cNvPr id="113" name="Picture 112" descr="image001">
              <a:extLst>
                <a:ext uri="{FF2B5EF4-FFF2-40B4-BE49-F238E27FC236}">
                  <a16:creationId xmlns:a16="http://schemas.microsoft.com/office/drawing/2014/main" id="{0BDE00BE-D5DC-4A82-84E8-93C15F3B9D5E}"/>
                </a:ext>
              </a:extLst>
            </p:cNvPr>
            <p:cNvPicPr/>
            <p:nvPr/>
          </p:nvPicPr>
          <p:blipFill rotWithShape="1">
            <a:blip r:embed="rId4">
              <a:clrChange>
                <a:clrFrom>
                  <a:srgbClr val="E8EAED"/>
                </a:clrFrom>
                <a:clrTo>
                  <a:srgbClr val="E8EA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99" b="12358"/>
            <a:stretch/>
          </p:blipFill>
          <p:spPr bwMode="auto">
            <a:xfrm rot="19947384">
              <a:off x="3655231" y="354178"/>
              <a:ext cx="3820010" cy="3532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Arrow: Left 113">
              <a:extLst>
                <a:ext uri="{FF2B5EF4-FFF2-40B4-BE49-F238E27FC236}">
                  <a16:creationId xmlns:a16="http://schemas.microsoft.com/office/drawing/2014/main" id="{8D403EFC-AC38-46E7-B399-A3775B3BB5D3}"/>
                </a:ext>
              </a:extLst>
            </p:cNvPr>
            <p:cNvSpPr/>
            <p:nvPr/>
          </p:nvSpPr>
          <p:spPr>
            <a:xfrm rot="19021317">
              <a:off x="4466702" y="845214"/>
              <a:ext cx="427172" cy="265683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Arrow: Left 114">
              <a:extLst>
                <a:ext uri="{FF2B5EF4-FFF2-40B4-BE49-F238E27FC236}">
                  <a16:creationId xmlns:a16="http://schemas.microsoft.com/office/drawing/2014/main" id="{1D7A4C4A-42E9-4CB4-928F-E8CC01583C0E}"/>
                </a:ext>
              </a:extLst>
            </p:cNvPr>
            <p:cNvSpPr/>
            <p:nvPr/>
          </p:nvSpPr>
          <p:spPr>
            <a:xfrm rot="7594484">
              <a:off x="6982500" y="1068028"/>
              <a:ext cx="427172" cy="265683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7B2508B-9544-461A-8C7E-23E076549E81}"/>
                </a:ext>
              </a:extLst>
            </p:cNvPr>
            <p:cNvSpPr txBox="1"/>
            <p:nvPr/>
          </p:nvSpPr>
          <p:spPr>
            <a:xfrm rot="19211044">
              <a:off x="4204572" y="368654"/>
              <a:ext cx="1089285" cy="43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</a:t>
              </a:r>
              <a:r>
                <a:rPr lang="en-US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7" name="Arrow: Bent 116">
              <a:extLst>
                <a:ext uri="{FF2B5EF4-FFF2-40B4-BE49-F238E27FC236}">
                  <a16:creationId xmlns:a16="http://schemas.microsoft.com/office/drawing/2014/main" id="{4A3BD83F-BDC8-4A16-9AC9-05C50D97A379}"/>
                </a:ext>
              </a:extLst>
            </p:cNvPr>
            <p:cNvSpPr/>
            <p:nvPr/>
          </p:nvSpPr>
          <p:spPr>
            <a:xfrm rot="10735748">
              <a:off x="5844048" y="1611575"/>
              <a:ext cx="277223" cy="280381"/>
            </a:xfrm>
            <a:prstGeom prst="bentArrow">
              <a:avLst>
                <a:gd name="adj1" fmla="val 13443"/>
                <a:gd name="adj2" fmla="val 25000"/>
                <a:gd name="adj3" fmla="val 25000"/>
                <a:gd name="adj4" fmla="val 4375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7E44C7E-E8F7-448A-94B5-F311B6097D05}"/>
                </a:ext>
              </a:extLst>
            </p:cNvPr>
            <p:cNvSpPr txBox="1"/>
            <p:nvPr/>
          </p:nvSpPr>
          <p:spPr>
            <a:xfrm rot="19947384">
              <a:off x="5743397" y="1161503"/>
              <a:ext cx="1089285" cy="43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YAG</a:t>
              </a:r>
              <a:endParaRPr lang="en-US" baseline="-25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5ABC600-C7D3-4501-86E1-95AF2BA2B1F2}"/>
              </a:ext>
            </a:extLst>
          </p:cNvPr>
          <p:cNvSpPr txBox="1"/>
          <p:nvPr/>
        </p:nvSpPr>
        <p:spPr>
          <a:xfrm rot="1385233">
            <a:off x="6379595" y="5974372"/>
            <a:ext cx="227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Plasma shutter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3CEF412-A42F-42C8-B48E-090CC65CD7F3}"/>
              </a:ext>
            </a:extLst>
          </p:cNvPr>
          <p:cNvCxnSpPr>
            <a:cxnSpLocks/>
          </p:cNvCxnSpPr>
          <p:nvPr/>
        </p:nvCxnSpPr>
        <p:spPr>
          <a:xfrm flipH="1" flipV="1">
            <a:off x="6706205" y="2658480"/>
            <a:ext cx="748695" cy="157671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3F0A9C2-235C-4B98-9713-E6D9A4E8F447}"/>
              </a:ext>
            </a:extLst>
          </p:cNvPr>
          <p:cNvCxnSpPr>
            <a:cxnSpLocks/>
          </p:cNvCxnSpPr>
          <p:nvPr/>
        </p:nvCxnSpPr>
        <p:spPr>
          <a:xfrm flipH="1">
            <a:off x="5623582" y="929878"/>
            <a:ext cx="4219357" cy="179845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1A70E75-4AE2-4B1A-A4F0-B47A9EE10F03}"/>
              </a:ext>
            </a:extLst>
          </p:cNvPr>
          <p:cNvCxnSpPr>
            <a:cxnSpLocks/>
          </p:cNvCxnSpPr>
          <p:nvPr/>
        </p:nvCxnSpPr>
        <p:spPr>
          <a:xfrm>
            <a:off x="3187007" y="1471373"/>
            <a:ext cx="1311266" cy="17044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B94F105B-4DC8-4710-94CE-235E6C24574B}"/>
              </a:ext>
            </a:extLst>
          </p:cNvPr>
          <p:cNvSpPr txBox="1"/>
          <p:nvPr/>
        </p:nvSpPr>
        <p:spPr>
          <a:xfrm>
            <a:off x="2300667" y="673408"/>
            <a:ext cx="219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Nonlinear pulse compressor</a:t>
            </a:r>
          </a:p>
          <a:p>
            <a:r>
              <a:rPr lang="en-US" sz="1600" dirty="0"/>
              <a:t>Test chamber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0798178-3478-477A-A1EC-E7A17E56EB73}"/>
              </a:ext>
            </a:extLst>
          </p:cNvPr>
          <p:cNvGrpSpPr/>
          <p:nvPr/>
        </p:nvGrpSpPr>
        <p:grpSpPr>
          <a:xfrm>
            <a:off x="9790987" y="4522361"/>
            <a:ext cx="2258791" cy="1015217"/>
            <a:chOff x="854245" y="2029878"/>
            <a:chExt cx="2078145" cy="800233"/>
          </a:xfrm>
        </p:grpSpPr>
        <p:sp>
          <p:nvSpPr>
            <p:cNvPr id="126" name="Flowchart: Direct Access Storage 125">
              <a:extLst>
                <a:ext uri="{FF2B5EF4-FFF2-40B4-BE49-F238E27FC236}">
                  <a16:creationId xmlns:a16="http://schemas.microsoft.com/office/drawing/2014/main" id="{5894D5C5-98E5-42FF-B12B-65D52290FFD3}"/>
                </a:ext>
              </a:extLst>
            </p:cNvPr>
            <p:cNvSpPr/>
            <p:nvPr/>
          </p:nvSpPr>
          <p:spPr>
            <a:xfrm>
              <a:off x="1327495" y="2280988"/>
              <a:ext cx="72815" cy="487256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2941C56-1211-4DCA-B02E-993CE61803E4}"/>
                </a:ext>
              </a:extLst>
            </p:cNvPr>
            <p:cNvSpPr/>
            <p:nvPr/>
          </p:nvSpPr>
          <p:spPr>
            <a:xfrm rot="18556218" flipV="1">
              <a:off x="1760000" y="2509195"/>
              <a:ext cx="615905" cy="25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A6724A8-8CAD-4BCB-A98D-4C81B0DC3F2F}"/>
                </a:ext>
              </a:extLst>
            </p:cNvPr>
            <p:cNvSpPr/>
            <p:nvPr/>
          </p:nvSpPr>
          <p:spPr>
            <a:xfrm>
              <a:off x="2008613" y="2483493"/>
              <a:ext cx="136748" cy="77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CE70E6BA-AAAF-47D7-B38F-397BF8F2598A}"/>
                </a:ext>
              </a:extLst>
            </p:cNvPr>
            <p:cNvSpPr/>
            <p:nvPr/>
          </p:nvSpPr>
          <p:spPr>
            <a:xfrm rot="5400000">
              <a:off x="1625777" y="2160448"/>
              <a:ext cx="240476" cy="708609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70C0B241-589F-4905-964C-3BA15AA73A3E}"/>
                </a:ext>
              </a:extLst>
            </p:cNvPr>
            <p:cNvSpPr/>
            <p:nvPr/>
          </p:nvSpPr>
          <p:spPr>
            <a:xfrm rot="16200000">
              <a:off x="2269651" y="2160448"/>
              <a:ext cx="240476" cy="708609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3CB4009-D190-4BDB-AC2E-1CD1C071BDA0}"/>
                </a:ext>
              </a:extLst>
            </p:cNvPr>
            <p:cNvSpPr txBox="1"/>
            <p:nvPr/>
          </p:nvSpPr>
          <p:spPr>
            <a:xfrm>
              <a:off x="1639356" y="2036921"/>
              <a:ext cx="4659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YAG</a:t>
              </a:r>
            </a:p>
          </p:txBody>
        </p:sp>
        <p:sp>
          <p:nvSpPr>
            <p:cNvPr id="132" name="Down Arrow 93">
              <a:extLst>
                <a:ext uri="{FF2B5EF4-FFF2-40B4-BE49-F238E27FC236}">
                  <a16:creationId xmlns:a16="http://schemas.microsoft.com/office/drawing/2014/main" id="{DC03D72B-75C5-4613-B066-695603AC55EC}"/>
                </a:ext>
              </a:extLst>
            </p:cNvPr>
            <p:cNvSpPr/>
            <p:nvPr/>
          </p:nvSpPr>
          <p:spPr>
            <a:xfrm>
              <a:off x="2008517" y="2029878"/>
              <a:ext cx="91802" cy="19561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7076F97-8138-4B2D-87C5-30333890CCA0}"/>
                </a:ext>
              </a:extLst>
            </p:cNvPr>
            <p:cNvSpPr txBox="1"/>
            <p:nvPr/>
          </p:nvSpPr>
          <p:spPr>
            <a:xfrm>
              <a:off x="854245" y="2319218"/>
              <a:ext cx="492423" cy="18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CO</a:t>
              </a:r>
              <a:r>
                <a:rPr lang="en-US" sz="9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4" name="Sun 133">
              <a:extLst>
                <a:ext uri="{FF2B5EF4-FFF2-40B4-BE49-F238E27FC236}">
                  <a16:creationId xmlns:a16="http://schemas.microsoft.com/office/drawing/2014/main" id="{EB81327A-8462-4FBD-9A10-C05FB6E769C8}"/>
                </a:ext>
              </a:extLst>
            </p:cNvPr>
            <p:cNvSpPr/>
            <p:nvPr/>
          </p:nvSpPr>
          <p:spPr>
            <a:xfrm>
              <a:off x="1982602" y="2448829"/>
              <a:ext cx="190532" cy="146660"/>
            </a:xfrm>
            <a:prstGeom prst="sun">
              <a:avLst/>
            </a:prstGeom>
            <a:solidFill>
              <a:srgbClr val="000000">
                <a:alpha val="3098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9BC9284-1EEC-4986-9AF4-C0557F5FCD75}"/>
                </a:ext>
              </a:extLst>
            </p:cNvPr>
            <p:cNvSpPr txBox="1"/>
            <p:nvPr/>
          </p:nvSpPr>
          <p:spPr>
            <a:xfrm>
              <a:off x="2035585" y="2560109"/>
              <a:ext cx="67042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plasma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D2EB498-499F-4120-8800-38BE341A893A}"/>
                </a:ext>
              </a:extLst>
            </p:cNvPr>
            <p:cNvSpPr/>
            <p:nvPr/>
          </p:nvSpPr>
          <p:spPr>
            <a:xfrm>
              <a:off x="1391710" y="2276074"/>
              <a:ext cx="1352484" cy="49968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8" name="Down Arrow 99">
              <a:extLst>
                <a:ext uri="{FF2B5EF4-FFF2-40B4-BE49-F238E27FC236}">
                  <a16:creationId xmlns:a16="http://schemas.microsoft.com/office/drawing/2014/main" id="{0C1375E9-71C2-49F4-ACA1-371549361C3F}"/>
                </a:ext>
              </a:extLst>
            </p:cNvPr>
            <p:cNvSpPr/>
            <p:nvPr/>
          </p:nvSpPr>
          <p:spPr>
            <a:xfrm rot="16200000">
              <a:off x="970257" y="2416261"/>
              <a:ext cx="85881" cy="209107"/>
            </a:xfrm>
            <a:prstGeom prst="downArrow">
              <a:avLst/>
            </a:prstGeom>
            <a:gradFill>
              <a:gsLst>
                <a:gs pos="0">
                  <a:srgbClr val="FF0000">
                    <a:lumMod val="32000"/>
                    <a:lumOff val="68000"/>
                  </a:srgbClr>
                </a:gs>
                <a:gs pos="100000">
                  <a:srgbClr val="FF0000">
                    <a:lumMod val="91000"/>
                  </a:srgb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9" name="Flowchart: Magnetic Disk 138">
              <a:extLst>
                <a:ext uri="{FF2B5EF4-FFF2-40B4-BE49-F238E27FC236}">
                  <a16:creationId xmlns:a16="http://schemas.microsoft.com/office/drawing/2014/main" id="{002A2167-486E-45E5-B048-DC427229D137}"/>
                </a:ext>
              </a:extLst>
            </p:cNvPr>
            <p:cNvSpPr/>
            <p:nvPr/>
          </p:nvSpPr>
          <p:spPr>
            <a:xfrm>
              <a:off x="1849547" y="2238541"/>
              <a:ext cx="436809" cy="40224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Flowchart: Direct Access Storage 139">
              <a:extLst>
                <a:ext uri="{FF2B5EF4-FFF2-40B4-BE49-F238E27FC236}">
                  <a16:creationId xmlns:a16="http://schemas.microsoft.com/office/drawing/2014/main" id="{68D0F583-C42B-4C14-99AD-A47CF25CA398}"/>
                </a:ext>
              </a:extLst>
            </p:cNvPr>
            <p:cNvSpPr/>
            <p:nvPr/>
          </p:nvSpPr>
          <p:spPr>
            <a:xfrm>
              <a:off x="2711833" y="2280988"/>
              <a:ext cx="72815" cy="487256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1" name="Moon 140">
              <a:extLst>
                <a:ext uri="{FF2B5EF4-FFF2-40B4-BE49-F238E27FC236}">
                  <a16:creationId xmlns:a16="http://schemas.microsoft.com/office/drawing/2014/main" id="{CFD86A64-DD4E-4365-AF4A-421415AA20FF}"/>
                </a:ext>
              </a:extLst>
            </p:cNvPr>
            <p:cNvSpPr/>
            <p:nvPr/>
          </p:nvSpPr>
          <p:spPr>
            <a:xfrm flipH="1">
              <a:off x="2873892" y="2276075"/>
              <a:ext cx="58498" cy="489478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2" name="Moon 141">
              <a:extLst>
                <a:ext uri="{FF2B5EF4-FFF2-40B4-BE49-F238E27FC236}">
                  <a16:creationId xmlns:a16="http://schemas.microsoft.com/office/drawing/2014/main" id="{25B2DDBD-E78E-4806-AFFF-2B182D81D2EF}"/>
                </a:ext>
              </a:extLst>
            </p:cNvPr>
            <p:cNvSpPr/>
            <p:nvPr/>
          </p:nvSpPr>
          <p:spPr>
            <a:xfrm>
              <a:off x="1175993" y="2266166"/>
              <a:ext cx="52983" cy="509591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44322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D294-71FC-4A46-A143-F10CCEDF6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85407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Two Compressors Enable Integration of the </a:t>
            </a:r>
            <a:r>
              <a:rPr lang="en-US" sz="3200" dirty="0" err="1"/>
              <a:t>Ti:Saph</a:t>
            </a:r>
            <a:r>
              <a:rPr lang="en-US" sz="3200" dirty="0"/>
              <a:t> at User 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0C496-3503-3E4D-ABBD-87BD3D066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4005B-46A0-DA45-80AB-4E721E06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18" y="1092263"/>
            <a:ext cx="8582831" cy="52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9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02DD-A155-78D3-D8AD-19BE65A6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41295"/>
            <a:ext cx="11049000" cy="817185"/>
          </a:xfrm>
        </p:spPr>
        <p:txBody>
          <a:bodyPr>
            <a:normAutofit/>
          </a:bodyPr>
          <a:lstStyle/>
          <a:p>
            <a:r>
              <a:rPr lang="en-US" sz="3600" dirty="0"/>
              <a:t>Integration of </a:t>
            </a:r>
            <a:r>
              <a:rPr lang="en-US" sz="3600" dirty="0" err="1"/>
              <a:t>Ti:Saph</a:t>
            </a:r>
            <a:r>
              <a:rPr lang="en-US" sz="3600" dirty="0"/>
              <a:t> at ATF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9F15559-E047-9804-C26F-2A056F69A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528042"/>
              </p:ext>
            </p:extLst>
          </p:nvPr>
        </p:nvGraphicFramePr>
        <p:xfrm>
          <a:off x="716465" y="993140"/>
          <a:ext cx="11049000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val="3965129168"/>
                    </a:ext>
                  </a:extLst>
                </a:gridCol>
                <a:gridCol w="2737314">
                  <a:extLst>
                    <a:ext uri="{9D8B030D-6E8A-4147-A177-3AD203B41FA5}">
                      <a16:colId xmlns:a16="http://schemas.microsoft.com/office/drawing/2014/main" val="2704801885"/>
                    </a:ext>
                  </a:extLst>
                </a:gridCol>
                <a:gridCol w="4628686">
                  <a:extLst>
                    <a:ext uri="{9D8B030D-6E8A-4147-A177-3AD203B41FA5}">
                      <a16:colId xmlns:a16="http://schemas.microsoft.com/office/drawing/2014/main" val="1185685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12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Energy (compressed)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&gt;15 </a:t>
                      </a:r>
                      <a:r>
                        <a:rPr lang="en-US" sz="1400" dirty="0" err="1"/>
                        <a:t>mJ</a:t>
                      </a:r>
                      <a:r>
                        <a:rPr lang="en-US" sz="1400" dirty="0"/>
                        <a:t> (@1.5 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Compressed on target.</a:t>
                      </a:r>
                    </a:p>
                    <a:p>
                      <a:r>
                        <a:rPr lang="en-US" sz="1400" dirty="0"/>
                        <a:t>&lt;5% std long-term variation</a:t>
                      </a:r>
                    </a:p>
                    <a:p>
                      <a:r>
                        <a:rPr lang="en-US" sz="1400" dirty="0"/>
                        <a:t>To be increased to 100 </a:t>
                      </a:r>
                      <a:r>
                        <a:rPr lang="en-US" sz="1400" dirty="0" err="1"/>
                        <a:t>mJ</a:t>
                      </a:r>
                      <a:r>
                        <a:rPr lang="en-US" sz="1400" dirty="0"/>
                        <a:t> @ 12 Hz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3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Energy (stretched)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&gt;200 </a:t>
                      </a:r>
                      <a:r>
                        <a:rPr lang="en-US" sz="1400" dirty="0" err="1"/>
                        <a:t>mJ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 of 4-pass amplifier</a:t>
                      </a:r>
                    </a:p>
                    <a:p>
                      <a:r>
                        <a:rPr lang="en-US" sz="1400" dirty="0"/>
                        <a:t>&lt;8% std long-term </a:t>
                      </a:r>
                      <a:r>
                        <a:rPr lang="en-US" sz="1400" dirty="0" err="1"/>
                        <a:t>variaiton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09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&lt;70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FWHM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30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Focused spot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&lt;4 µm FWHM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With F/1.5 OAP</a:t>
                      </a:r>
                    </a:p>
                    <a:p>
                      <a:r>
                        <a:rPr lang="en-US" sz="1400" dirty="0"/>
                        <a:t>&lt;1µm std pointing stability (~25µrad std)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2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Horizontal available upon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34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Synchronization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Synchronized to the facility 81.6 MHz master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Rough timing (ns) by SRS delay generators. Fine adjustments (~10fs) by phase tuning the oscillator (Coherent </a:t>
                      </a:r>
                      <a:r>
                        <a:rPr lang="en-US" sz="1400" dirty="0" err="1"/>
                        <a:t>Vitara+Synchrolock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26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Transport line+ compressor transmission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50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Peak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&gt;10</a:t>
                      </a:r>
                      <a:r>
                        <a:rPr lang="en-US" sz="1400" baseline="30000" dirty="0"/>
                        <a:t>18</a:t>
                      </a:r>
                      <a:r>
                        <a:rPr lang="en-US" sz="1400" dirty="0"/>
                        <a:t> W/cm</a:t>
                      </a:r>
                      <a:r>
                        <a:rPr lang="en-US" sz="14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80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Beam size in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&lt;1.5”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Limited by aperture of vacuum line between </a:t>
                      </a:r>
                      <a:r>
                        <a:rPr lang="en-US" sz="1400" dirty="0" err="1"/>
                        <a:t>Nd:YAG</a:t>
                      </a:r>
                      <a:r>
                        <a:rPr lang="en-US" sz="1400" dirty="0"/>
                        <a:t> and Gun Hutch rooms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5107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4EB6B-340E-9202-4425-5D1098F78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78BC1A-ED6D-F3F1-6280-D2712A93F0FE}"/>
              </a:ext>
            </a:extLst>
          </p:cNvPr>
          <p:cNvSpPr/>
          <p:nvPr/>
        </p:nvSpPr>
        <p:spPr>
          <a:xfrm>
            <a:off x="571500" y="6099717"/>
            <a:ext cx="1669895" cy="61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958B3-A17E-0884-ECA8-34A26DEB023B}"/>
              </a:ext>
            </a:extLst>
          </p:cNvPr>
          <p:cNvSpPr/>
          <p:nvPr/>
        </p:nvSpPr>
        <p:spPr>
          <a:xfrm>
            <a:off x="1207492" y="6116540"/>
            <a:ext cx="10066945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Addition of </a:t>
            </a:r>
            <a:r>
              <a:rPr lang="en-US" sz="2000" dirty="0" err="1">
                <a:solidFill>
                  <a:schemeClr val="bg1"/>
                </a:solidFill>
              </a:rPr>
              <a:t>Ti:Saph</a:t>
            </a:r>
            <a:r>
              <a:rPr lang="en-US" sz="2000" dirty="0">
                <a:solidFill>
                  <a:schemeClr val="bg1"/>
                </a:solidFill>
              </a:rPr>
              <a:t> is represents an important upgrade in the capabilities of ATF </a:t>
            </a:r>
          </a:p>
        </p:txBody>
      </p:sp>
    </p:spTree>
    <p:extLst>
      <p:ext uri="{BB962C8B-B14F-4D97-AF65-F5344CB8AC3E}">
        <p14:creationId xmlns:p14="http://schemas.microsoft.com/office/powerpoint/2010/main" val="1783635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00AE-6CBC-CC43-5335-8FACA54D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 Beam Facility Upgrades Required for Maintaining its Role as a Science Driver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D9B07-C633-E40A-56B8-754197B3A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00" y="1825625"/>
                <a:ext cx="11049000" cy="4856095"/>
              </a:xfrm>
              <a:solidFill>
                <a:schemeClr val="bg1"/>
              </a:solidFill>
            </p:spPr>
            <p:txBody>
              <a:bodyPr>
                <a:normAutofit fontScale="92500" lnSpcReduction="2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Electron beam is a unique aspect of ATF.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high-quality electron beam is valuable both as a science driver as well as a highly sensitive field probe in multi-beam integrated experiment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Desired electron beam capabilities </a:t>
                </a:r>
              </a:p>
              <a:p>
                <a:pPr marL="914400" lvl="1" indent="-457200"/>
                <a:r>
                  <a:rPr lang="en-US" dirty="0"/>
                  <a:t>Reliability: Recent klystron failures necessitate a long-term solution</a:t>
                </a:r>
              </a:p>
              <a:p>
                <a:pPr marL="914400" lvl="1" indent="-457200"/>
                <a:r>
                  <a:rPr lang="en-US" dirty="0"/>
                  <a:t>Stability: The next phase of multi-beam experiments will require a stable electron beam for interaction with the lasers and laser-driven plasma waves</a:t>
                </a:r>
              </a:p>
              <a:p>
                <a:pPr marL="914400" lvl="1" indent="-457200"/>
                <a:r>
                  <a:rPr lang="en-US" dirty="0"/>
                  <a:t>Integrated Diagnostic, including Transverse Deflecting Cavity (TCAV): As a gold standard of temporal variation in electron beam, a TCAV on the integrated line with CO</a:t>
                </a:r>
                <a:r>
                  <a:rPr lang="en-US" baseline="-25000" dirty="0"/>
                  <a:t>2</a:t>
                </a:r>
                <a:r>
                  <a:rPr lang="en-US" dirty="0"/>
                  <a:t> and </a:t>
                </a:r>
                <a:r>
                  <a:rPr lang="en-US" dirty="0" err="1"/>
                  <a:t>Ti:Saph</a:t>
                </a:r>
                <a:r>
                  <a:rPr lang="en-US" dirty="0"/>
                  <a:t> is highly desired. </a:t>
                </a:r>
              </a:p>
              <a:p>
                <a:pPr marL="914400" lvl="1" indent="-457200"/>
                <a:r>
                  <a:rPr lang="en-US" dirty="0"/>
                  <a:t>Energy: Interactions with e-beam as driver generally greatly benefit from increased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so multi-fold increase in electron beam energy is desired. </a:t>
                </a:r>
              </a:p>
              <a:p>
                <a:pPr marL="457200" indent="-457200"/>
                <a:r>
                  <a:rPr lang="en-US" dirty="0"/>
                  <a:t>Electron beam as a driver will be one of the primary areas for discussion at the science planning meeting</a:t>
                </a:r>
              </a:p>
              <a:p>
                <a:pPr marL="457200" indent="-45720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D9B07-C633-E40A-56B8-754197B3A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" y="1825625"/>
                <a:ext cx="11049000" cy="4856095"/>
              </a:xfrm>
              <a:blipFill>
                <a:blip r:embed="rId2"/>
                <a:stretch>
                  <a:fillRect l="-1034" t="-3385" r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91989-D9C3-FC44-B359-6E5F752C0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50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2F33-1C0E-5DFF-4910-91A21038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24" y="-91976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Selection of Recent Highlights at ATF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9CCF6-540E-E4A4-0C79-81F81C8E3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975DC-57E6-5B61-0680-DDB0A96DA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11" r="41994" b="64291"/>
          <a:stretch/>
        </p:blipFill>
        <p:spPr>
          <a:xfrm>
            <a:off x="6148727" y="950269"/>
            <a:ext cx="1884556" cy="1679669"/>
          </a:xfrm>
          <a:prstGeom prst="rect">
            <a:avLst/>
          </a:prstGeom>
        </p:spPr>
      </p:pic>
      <p:pic>
        <p:nvPicPr>
          <p:cNvPr id="6" name="Picture 5" descr="A collage of images of a variety of colors&#10;&#10;Description automatically generated with medium confidence">
            <a:extLst>
              <a:ext uri="{FF2B5EF4-FFF2-40B4-BE49-F238E27FC236}">
                <a16:creationId xmlns:a16="http://schemas.microsoft.com/office/drawing/2014/main" id="{7027C655-9B93-C07B-EED5-61017F5FB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551"/>
          <a:stretch/>
        </p:blipFill>
        <p:spPr>
          <a:xfrm>
            <a:off x="4469792" y="4330307"/>
            <a:ext cx="3542689" cy="2138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0FE54E-2064-40C4-05A4-AD8449781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12" y="928205"/>
            <a:ext cx="3237411" cy="26487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87149-0288-3BAE-3F3D-73F0DF6F4A7B}"/>
              </a:ext>
            </a:extLst>
          </p:cNvPr>
          <p:cNvGrpSpPr/>
          <p:nvPr/>
        </p:nvGrpSpPr>
        <p:grpSpPr>
          <a:xfrm>
            <a:off x="8045424" y="2649684"/>
            <a:ext cx="4055988" cy="3553463"/>
            <a:chOff x="7523940" y="2763132"/>
            <a:chExt cx="4055988" cy="3553463"/>
          </a:xfrm>
        </p:grpSpPr>
        <p:pic>
          <p:nvPicPr>
            <p:cNvPr id="7" name="Picture 6" descr="A graph with red dots and numbers&#10;&#10;Description automatically generated">
              <a:extLst>
                <a:ext uri="{FF2B5EF4-FFF2-40B4-BE49-F238E27FC236}">
                  <a16:creationId xmlns:a16="http://schemas.microsoft.com/office/drawing/2014/main" id="{BF5E4436-81D4-24A1-D115-2343105EB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23940" y="2763132"/>
              <a:ext cx="3352800" cy="30099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F46468-6851-9BAB-BF40-41858BE39DFA}"/>
                </a:ext>
              </a:extLst>
            </p:cNvPr>
            <p:cNvSpPr txBox="1"/>
            <p:nvPr/>
          </p:nvSpPr>
          <p:spPr>
            <a:xfrm>
              <a:off x="7871301" y="5670264"/>
              <a:ext cx="370862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FF0000"/>
                  </a:solidFill>
                  <a:latin typeface="Aptos Display" panose="020B0004020202020204" pitchFamily="34" charset="0"/>
                </a:defRPr>
              </a:lvl1pPr>
            </a:lstStyle>
            <a:p>
              <a:r>
                <a:rPr lang="en-US" dirty="0"/>
                <a:t>Characterization of nonlinear index of materials in AE101</a:t>
              </a:r>
            </a:p>
            <a:p>
              <a:r>
                <a:rPr lang="en-US" dirty="0" err="1"/>
                <a:t>Polyanskiy</a:t>
              </a:r>
              <a:r>
                <a:rPr lang="en-US" dirty="0"/>
                <a:t> et al. Opt. Mater. Express 14, 696 (2024)</a:t>
              </a:r>
            </a:p>
            <a:p>
              <a:r>
                <a:rPr lang="en-US" dirty="0" err="1"/>
                <a:t>Polyanskiy</a:t>
              </a:r>
              <a:r>
                <a:rPr lang="en-US" dirty="0"/>
                <a:t> Sci. Data 11, 94 (2024)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17888DC-DB2A-7D53-A595-41ACDF856226}"/>
              </a:ext>
            </a:extLst>
          </p:cNvPr>
          <p:cNvSpPr txBox="1"/>
          <p:nvPr/>
        </p:nvSpPr>
        <p:spPr>
          <a:xfrm>
            <a:off x="4568796" y="6365730"/>
            <a:ext cx="2917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FF0000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Evolution of Weibel instability in AE98/99</a:t>
            </a:r>
          </a:p>
          <a:p>
            <a:r>
              <a:rPr lang="en-US" dirty="0"/>
              <a:t>Zhang, PNAS, 119 (50) e2211713119 (2022)</a:t>
            </a:r>
          </a:p>
        </p:txBody>
      </p:sp>
      <p:pic>
        <p:nvPicPr>
          <p:cNvPr id="21" name="Picture 20" descr="Chart, radar chart&#10;&#10;Description automatically generated">
            <a:extLst>
              <a:ext uri="{FF2B5EF4-FFF2-40B4-BE49-F238E27FC236}">
                <a16:creationId xmlns:a16="http://schemas.microsoft.com/office/drawing/2014/main" id="{0422C6B5-15CE-2B55-7B26-45FD613959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350" t="16245" r="49128" b="20652"/>
          <a:stretch/>
        </p:blipFill>
        <p:spPr>
          <a:xfrm>
            <a:off x="8303477" y="1016417"/>
            <a:ext cx="2001409" cy="1653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32B9DEF-55F6-63A2-62F1-2B60E6501586}"/>
              </a:ext>
            </a:extLst>
          </p:cNvPr>
          <p:cNvSpPr txBox="1"/>
          <p:nvPr/>
        </p:nvSpPr>
        <p:spPr>
          <a:xfrm>
            <a:off x="10073418" y="1606270"/>
            <a:ext cx="2001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FF0000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Radio waves from currents </a:t>
            </a:r>
          </a:p>
          <a:p>
            <a:r>
              <a:rPr lang="en-US" dirty="0"/>
              <a:t>induced by laser filaments</a:t>
            </a:r>
          </a:p>
          <a:p>
            <a:r>
              <a:rPr lang="en-US" dirty="0"/>
              <a:t> in AE119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0FC71B-65EF-BF1A-4A69-0807D711A4E0}"/>
              </a:ext>
            </a:extLst>
          </p:cNvPr>
          <p:cNvSpPr txBox="1"/>
          <p:nvPr/>
        </p:nvSpPr>
        <p:spPr>
          <a:xfrm>
            <a:off x="3860890" y="2726752"/>
            <a:ext cx="4194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FF0000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Critical plasma density shockwave for ion acceleration in AE 100</a:t>
            </a:r>
          </a:p>
          <a:p>
            <a:r>
              <a:rPr lang="en-US" dirty="0"/>
              <a:t>Chen, Phys. Plasmas 30, 053106 (2023)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E9B754C-4611-3194-71C1-EC97148B3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809" y="3321406"/>
            <a:ext cx="2446328" cy="9008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D95D618-E205-3004-AB24-5B074FE0E022}"/>
              </a:ext>
            </a:extLst>
          </p:cNvPr>
          <p:cNvSpPr/>
          <p:nvPr/>
        </p:nvSpPr>
        <p:spPr>
          <a:xfrm>
            <a:off x="301083" y="6203147"/>
            <a:ext cx="2096429" cy="65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66F981-3210-13D9-6F27-564265779353}"/>
              </a:ext>
            </a:extLst>
          </p:cNvPr>
          <p:cNvSpPr txBox="1"/>
          <p:nvPr/>
        </p:nvSpPr>
        <p:spPr>
          <a:xfrm>
            <a:off x="4719068" y="3990034"/>
            <a:ext cx="33019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FF0000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Remote detection of a radioactive source in AE126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EBB203-80A7-D0B5-2654-860BCCC64D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620" y="873832"/>
            <a:ext cx="2447244" cy="19361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BCD7B7-BE31-EA74-2762-1E457506C5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319" y="4209308"/>
            <a:ext cx="4098064" cy="189747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A455816-39B6-D7B6-5C8A-0E8E8B99669A}"/>
              </a:ext>
            </a:extLst>
          </p:cNvPr>
          <p:cNvSpPr/>
          <p:nvPr/>
        </p:nvSpPr>
        <p:spPr>
          <a:xfrm>
            <a:off x="327218" y="3557702"/>
            <a:ext cx="330193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9D82F7-3448-F8C1-287C-8B97A4AA7731}"/>
              </a:ext>
            </a:extLst>
          </p:cNvPr>
          <p:cNvSpPr txBox="1"/>
          <p:nvPr/>
        </p:nvSpPr>
        <p:spPr>
          <a:xfrm>
            <a:off x="531612" y="3576996"/>
            <a:ext cx="2570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ptos Display" panose="020B0004020202020204" pitchFamily="34" charset="0"/>
              </a:rPr>
              <a:t>Plasma electron acceleration driven by </a:t>
            </a:r>
          </a:p>
          <a:p>
            <a:r>
              <a:rPr lang="en-US" sz="1200" dirty="0">
                <a:solidFill>
                  <a:srgbClr val="FF0000"/>
                </a:solidFill>
                <a:latin typeface="Aptos Display" panose="020B0004020202020204" pitchFamily="34" charset="0"/>
              </a:rPr>
              <a:t>a long-wave-infrared laser, by </a:t>
            </a:r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AE95</a:t>
            </a:r>
          </a:p>
          <a:p>
            <a:r>
              <a:rPr lang="en-US" sz="1200" dirty="0" err="1">
                <a:solidFill>
                  <a:srgbClr val="FF0000"/>
                </a:solidFill>
                <a:latin typeface="Aptos" panose="020B0004020202020204" pitchFamily="34" charset="0"/>
              </a:rPr>
              <a:t>Zgadzaj</a:t>
            </a:r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, Nat. Comm.15: 4037 (2024)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BA5BE6-B0C1-2B66-C3EF-A78334BD0AA7}"/>
              </a:ext>
            </a:extLst>
          </p:cNvPr>
          <p:cNvSpPr txBox="1"/>
          <p:nvPr/>
        </p:nvSpPr>
        <p:spPr>
          <a:xfrm>
            <a:off x="683349" y="6110596"/>
            <a:ext cx="3301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FF0000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IFEL driven Compton scattering x-ray source</a:t>
            </a:r>
          </a:p>
          <a:p>
            <a:r>
              <a:rPr lang="en-US" dirty="0" err="1"/>
              <a:t>Gadjev</a:t>
            </a:r>
            <a:r>
              <a:rPr lang="en-US" dirty="0"/>
              <a:t>, Sci. Reports. 9:532 (2019)</a:t>
            </a:r>
          </a:p>
        </p:txBody>
      </p:sp>
    </p:spTree>
    <p:extLst>
      <p:ext uri="{BB962C8B-B14F-4D97-AF65-F5344CB8AC3E}">
        <p14:creationId xmlns:p14="http://schemas.microsoft.com/office/powerpoint/2010/main" val="121441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4165-3331-47B1-9589-B0919B2B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Multi-Beam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FEC67-A406-4024-8E2D-7AEA7CAC1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Integration of LWIR laser, NIR lasers and the e-beam simultaneously, allows any beam to be used as driver or diagnostic. This has enabled novel research, including </a:t>
            </a:r>
          </a:p>
          <a:p>
            <a:pPr marL="914400" lvl="1" indent="-457200"/>
            <a:r>
              <a:rPr lang="en-US" dirty="0"/>
              <a:t>Study of two-color ionization injection to enable an all-optical, high-brightness “photoinjectors”</a:t>
            </a:r>
          </a:p>
          <a:p>
            <a:pPr marL="914400" lvl="1" indent="-457200"/>
            <a:r>
              <a:rPr lang="en-US" dirty="0"/>
              <a:t>Visualization and field mapping inside LWIR-driven wakefield</a:t>
            </a:r>
          </a:p>
          <a:p>
            <a:pPr marL="914400" lvl="1" indent="-457200"/>
            <a:r>
              <a:rPr lang="en-US" dirty="0"/>
              <a:t>External injection of e-beam into LWIR-driven wake for frontier LWFA research</a:t>
            </a:r>
          </a:p>
          <a:p>
            <a:pPr marL="914400" lvl="1" indent="-457200"/>
            <a:r>
              <a:rPr lang="en-US" dirty="0"/>
              <a:t>Study of Inverse Compton Scattering in novel regimes</a:t>
            </a:r>
          </a:p>
          <a:p>
            <a:pPr marL="914400" lvl="1" indent="-457200"/>
            <a:r>
              <a:rPr lang="en-US" dirty="0"/>
              <a:t>Investigation of “laboratory astrophysics”, e.g. instabilities in plasma that also seed the magnetic fields in outer space plasma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6E853-4D43-82FA-58CE-39011A8A2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6996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"/>
          <p:cNvSpPr/>
          <p:nvPr/>
        </p:nvSpPr>
        <p:spPr>
          <a:xfrm rot="1800000">
            <a:off x="-208995" y="4276209"/>
            <a:ext cx="40206" cy="159727"/>
          </a:xfrm>
          <a:prstGeom prst="rect">
            <a:avLst/>
          </a:prstGeom>
          <a:solidFill>
            <a:srgbClr val="7A81FF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159" name="AE99 experimental layout and parameters"/>
          <p:cNvSpPr txBox="1"/>
          <p:nvPr/>
        </p:nvSpPr>
        <p:spPr>
          <a:xfrm>
            <a:off x="435696" y="176512"/>
            <a:ext cx="9369967" cy="5478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</a:lstStyle>
          <a:p>
            <a:r>
              <a:rPr lang="en-US" dirty="0"/>
              <a:t>Experimental Setup for Magnetostatic Mode Visualization</a:t>
            </a:r>
            <a:endParaRPr dirty="0"/>
          </a:p>
        </p:txBody>
      </p:sp>
      <p:pic>
        <p:nvPicPr>
          <p:cNvPr id="160" name="WechatIMG807.jpeg" descr="WechatIMG807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340" y="1293740"/>
            <a:ext cx="6985001" cy="523875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motorized PMQs"/>
          <p:cNvSpPr txBox="1"/>
          <p:nvPr/>
        </p:nvSpPr>
        <p:spPr>
          <a:xfrm>
            <a:off x="5331499" y="4819014"/>
            <a:ext cx="1713931" cy="338554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600" dirty="0"/>
              <a:t>motorized PMQs</a:t>
            </a:r>
          </a:p>
        </p:txBody>
      </p:sp>
      <p:pic>
        <p:nvPicPr>
          <p:cNvPr id="162" name="WechatIMG808.jpeg" descr="WechatIMG808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6917" y="3526768"/>
            <a:ext cx="2279213" cy="170941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ine"/>
          <p:cNvSpPr/>
          <p:nvPr/>
        </p:nvSpPr>
        <p:spPr>
          <a:xfrm flipH="1" flipV="1">
            <a:off x="1616938" y="4014518"/>
            <a:ext cx="8433805" cy="1"/>
          </a:xfrm>
          <a:prstGeom prst="line">
            <a:avLst/>
          </a:prstGeom>
          <a:ln w="76200">
            <a:solidFill>
              <a:srgbClr val="008F00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64" name="5x obj"/>
          <p:cNvSpPr txBox="1"/>
          <p:nvPr/>
        </p:nvSpPr>
        <p:spPr>
          <a:xfrm>
            <a:off x="568120" y="4199227"/>
            <a:ext cx="731290" cy="3385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1600"/>
              <a:t>5x obj</a:t>
            </a:r>
          </a:p>
        </p:txBody>
      </p:sp>
      <p:sp>
        <p:nvSpPr>
          <p:cNvPr id="165" name="100 µm YAG:Ce"/>
          <p:cNvSpPr txBox="1"/>
          <p:nvPr/>
        </p:nvSpPr>
        <p:spPr>
          <a:xfrm>
            <a:off x="572579" y="3374274"/>
            <a:ext cx="1664495" cy="3385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1600"/>
              <a:t>100 µm YAG:Ce</a:t>
            </a:r>
          </a:p>
        </p:txBody>
      </p:sp>
      <p:sp>
        <p:nvSpPr>
          <p:cNvPr id="166" name="Line"/>
          <p:cNvSpPr/>
          <p:nvPr/>
        </p:nvSpPr>
        <p:spPr>
          <a:xfrm flipH="1">
            <a:off x="1350392" y="4709040"/>
            <a:ext cx="0" cy="1563195"/>
          </a:xfrm>
          <a:prstGeom prst="line">
            <a:avLst/>
          </a:prstGeom>
          <a:ln w="76200">
            <a:solidFill>
              <a:srgbClr val="008F00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67" name="CCD (GPOP10)"/>
          <p:cNvSpPr txBox="1"/>
          <p:nvPr/>
        </p:nvSpPr>
        <p:spPr>
          <a:xfrm>
            <a:off x="497631" y="6257721"/>
            <a:ext cx="1643399" cy="338554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600"/>
              <a:t>CCD (GPOP10)</a:t>
            </a:r>
          </a:p>
        </p:txBody>
      </p:sp>
      <p:sp>
        <p:nvSpPr>
          <p:cNvPr id="168" name="Oval"/>
          <p:cNvSpPr/>
          <p:nvPr/>
        </p:nvSpPr>
        <p:spPr>
          <a:xfrm>
            <a:off x="1032892" y="5847527"/>
            <a:ext cx="635001" cy="127001"/>
          </a:xfrm>
          <a:prstGeom prst="ellipse">
            <a:avLst/>
          </a:prstGeom>
          <a:solidFill>
            <a:srgbClr val="008F00"/>
          </a:solidFill>
          <a:ln w="50800">
            <a:solidFill>
              <a:schemeClr val="accent1"/>
            </a:solidFill>
            <a:bevel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169" name="camera lens"/>
          <p:cNvSpPr txBox="1"/>
          <p:nvPr/>
        </p:nvSpPr>
        <p:spPr>
          <a:xfrm>
            <a:off x="558117" y="5506110"/>
            <a:ext cx="1301959" cy="3385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600" dirty="0"/>
              <a:t>camera lens</a:t>
            </a:r>
          </a:p>
        </p:txBody>
      </p:sp>
      <p:sp>
        <p:nvSpPr>
          <p:cNvPr id="170" name="Line"/>
          <p:cNvSpPr/>
          <p:nvPr/>
        </p:nvSpPr>
        <p:spPr>
          <a:xfrm flipH="1">
            <a:off x="4166445" y="1477366"/>
            <a:ext cx="642152" cy="3823683"/>
          </a:xfrm>
          <a:prstGeom prst="line">
            <a:avLst/>
          </a:prstGeom>
          <a:ln w="76200">
            <a:solidFill>
              <a:srgbClr val="FF9300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71" name="Line"/>
          <p:cNvSpPr/>
          <p:nvPr/>
        </p:nvSpPr>
        <p:spPr>
          <a:xfrm>
            <a:off x="4202469" y="5382553"/>
            <a:ext cx="3262743" cy="1"/>
          </a:xfrm>
          <a:prstGeom prst="line">
            <a:avLst/>
          </a:prstGeom>
          <a:ln w="76200">
            <a:solidFill>
              <a:srgbClr val="FF9300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72" name="Line"/>
          <p:cNvSpPr/>
          <p:nvPr/>
        </p:nvSpPr>
        <p:spPr>
          <a:xfrm flipH="1" flipV="1">
            <a:off x="7114679" y="1615585"/>
            <a:ext cx="340480" cy="3728139"/>
          </a:xfrm>
          <a:prstGeom prst="line">
            <a:avLst/>
          </a:prstGeom>
          <a:ln w="76200">
            <a:solidFill>
              <a:srgbClr val="FF9300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73" name="Line"/>
          <p:cNvSpPr/>
          <p:nvPr/>
        </p:nvSpPr>
        <p:spPr>
          <a:xfrm flipH="1" flipV="1">
            <a:off x="7579353" y="3174287"/>
            <a:ext cx="76454" cy="422987"/>
          </a:xfrm>
          <a:prstGeom prst="line">
            <a:avLst/>
          </a:prstGeom>
          <a:ln w="76200">
            <a:solidFill>
              <a:srgbClr val="FF9300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74" name="Line"/>
          <p:cNvSpPr/>
          <p:nvPr/>
        </p:nvSpPr>
        <p:spPr>
          <a:xfrm>
            <a:off x="7531476" y="3206393"/>
            <a:ext cx="657873" cy="101679"/>
          </a:xfrm>
          <a:prstGeom prst="line">
            <a:avLst/>
          </a:prstGeom>
          <a:ln w="76200">
            <a:solidFill>
              <a:srgbClr val="FF9300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75" name="Line"/>
          <p:cNvSpPr/>
          <p:nvPr/>
        </p:nvSpPr>
        <p:spPr>
          <a:xfrm flipH="1" flipV="1">
            <a:off x="8089140" y="2994411"/>
            <a:ext cx="87675" cy="359188"/>
          </a:xfrm>
          <a:prstGeom prst="line">
            <a:avLst/>
          </a:prstGeom>
          <a:ln w="76200">
            <a:solidFill>
              <a:srgbClr val="FF9300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76" name="Line"/>
          <p:cNvSpPr/>
          <p:nvPr/>
        </p:nvSpPr>
        <p:spPr>
          <a:xfrm>
            <a:off x="8129756" y="3018873"/>
            <a:ext cx="557447" cy="117314"/>
          </a:xfrm>
          <a:prstGeom prst="line">
            <a:avLst/>
          </a:prstGeom>
          <a:ln w="76200">
            <a:solidFill>
              <a:srgbClr val="FF9300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77" name="Line"/>
          <p:cNvSpPr/>
          <p:nvPr/>
        </p:nvSpPr>
        <p:spPr>
          <a:xfrm flipH="1" flipV="1">
            <a:off x="8174112" y="775056"/>
            <a:ext cx="488850" cy="2275232"/>
          </a:xfrm>
          <a:prstGeom prst="line">
            <a:avLst/>
          </a:prstGeom>
          <a:ln w="76200">
            <a:solidFill>
              <a:srgbClr val="FF9300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78" name="CO2 focus diag.…"/>
          <p:cNvSpPr txBox="1"/>
          <p:nvPr/>
        </p:nvSpPr>
        <p:spPr>
          <a:xfrm>
            <a:off x="9471760" y="459446"/>
            <a:ext cx="1656223" cy="584775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600"/>
              <a:t>CO2 focus diag.</a:t>
            </a:r>
          </a:p>
          <a:p>
            <a:r>
              <a:rPr sz="1600"/>
              <a:t>(Pyrocam IV)</a:t>
            </a:r>
          </a:p>
        </p:txBody>
      </p:sp>
      <p:sp>
        <p:nvSpPr>
          <p:cNvPr id="179" name="Line"/>
          <p:cNvSpPr/>
          <p:nvPr/>
        </p:nvSpPr>
        <p:spPr>
          <a:xfrm>
            <a:off x="8202594" y="778216"/>
            <a:ext cx="1279188" cy="1"/>
          </a:xfrm>
          <a:prstGeom prst="line">
            <a:avLst/>
          </a:prstGeom>
          <a:ln w="76200">
            <a:solidFill>
              <a:srgbClr val="FF9300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80" name="Line"/>
          <p:cNvSpPr/>
          <p:nvPr/>
        </p:nvSpPr>
        <p:spPr>
          <a:xfrm flipH="1">
            <a:off x="8924655" y="2646483"/>
            <a:ext cx="1279188" cy="1"/>
          </a:xfrm>
          <a:prstGeom prst="line">
            <a:avLst/>
          </a:prstGeom>
          <a:ln w="76200">
            <a:solidFill>
              <a:srgbClr val="FF40FF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81" name="Line"/>
          <p:cNvSpPr/>
          <p:nvPr/>
        </p:nvSpPr>
        <p:spPr>
          <a:xfrm>
            <a:off x="8956521" y="2679477"/>
            <a:ext cx="160507" cy="963271"/>
          </a:xfrm>
          <a:prstGeom prst="line">
            <a:avLst/>
          </a:prstGeom>
          <a:ln w="76200">
            <a:solidFill>
              <a:srgbClr val="FF40FF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82" name="Line"/>
          <p:cNvSpPr/>
          <p:nvPr/>
        </p:nvSpPr>
        <p:spPr>
          <a:xfrm flipV="1">
            <a:off x="3287613" y="2945532"/>
            <a:ext cx="1767413" cy="1922318"/>
          </a:xfrm>
          <a:prstGeom prst="line">
            <a:avLst/>
          </a:prstGeom>
          <a:ln w="76200">
            <a:solidFill>
              <a:srgbClr val="FF40FF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83" name="Line"/>
          <p:cNvSpPr/>
          <p:nvPr/>
        </p:nvSpPr>
        <p:spPr>
          <a:xfrm flipH="1" flipV="1">
            <a:off x="1895766" y="2932635"/>
            <a:ext cx="3159261" cy="1"/>
          </a:xfrm>
          <a:prstGeom prst="line">
            <a:avLst/>
          </a:prstGeom>
          <a:ln w="76200">
            <a:solidFill>
              <a:srgbClr val="FF40FF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84" name="shadowgraphy"/>
          <p:cNvSpPr txBox="1"/>
          <p:nvPr/>
        </p:nvSpPr>
        <p:spPr>
          <a:xfrm>
            <a:off x="272803" y="2747202"/>
            <a:ext cx="1516762" cy="3385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600"/>
              <a:t>shadowgraphy</a:t>
            </a:r>
          </a:p>
        </p:txBody>
      </p:sp>
      <p:sp>
        <p:nvSpPr>
          <p:cNvPr id="185" name="Line"/>
          <p:cNvSpPr/>
          <p:nvPr/>
        </p:nvSpPr>
        <p:spPr>
          <a:xfrm>
            <a:off x="7099045" y="731303"/>
            <a:ext cx="548312" cy="5838339"/>
          </a:xfrm>
          <a:prstGeom prst="line">
            <a:avLst/>
          </a:prstGeom>
          <a:ln w="76200">
            <a:solidFill>
              <a:srgbClr val="FF2600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86" name="CO2 laser, ~1 mJ to avoid ionizing H2"/>
          <p:cNvSpPr txBox="1"/>
          <p:nvPr/>
        </p:nvSpPr>
        <p:spPr>
          <a:xfrm>
            <a:off x="1809346" y="913973"/>
            <a:ext cx="3622979" cy="338554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600"/>
              <a:t>CO2 laser, ~1 mJ to avoid ionizing H2</a:t>
            </a:r>
          </a:p>
        </p:txBody>
      </p:sp>
      <p:sp>
        <p:nvSpPr>
          <p:cNvPr id="187" name="Ti:S focus diag."/>
          <p:cNvSpPr txBox="1"/>
          <p:nvPr/>
        </p:nvSpPr>
        <p:spPr>
          <a:xfrm>
            <a:off x="7735456" y="6168081"/>
            <a:ext cx="1590885" cy="338554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600" dirty="0" err="1"/>
              <a:t>Ti:S</a:t>
            </a:r>
            <a:r>
              <a:rPr sz="1600" dirty="0"/>
              <a:t> focus diag.</a:t>
            </a:r>
          </a:p>
        </p:txBody>
      </p:sp>
      <p:sp>
        <p:nvSpPr>
          <p:cNvPr id="189" name="IP"/>
          <p:cNvSpPr txBox="1"/>
          <p:nvPr/>
        </p:nvSpPr>
        <p:spPr>
          <a:xfrm>
            <a:off x="7490397" y="4084927"/>
            <a:ext cx="378630" cy="338554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r>
              <a:rPr sz="1600"/>
              <a:t>IP</a:t>
            </a:r>
          </a:p>
        </p:txBody>
      </p:sp>
      <p:sp>
        <p:nvSpPr>
          <p:cNvPr id="190" name="Line"/>
          <p:cNvSpPr/>
          <p:nvPr/>
        </p:nvSpPr>
        <p:spPr>
          <a:xfrm>
            <a:off x="6965233" y="4054194"/>
            <a:ext cx="1" cy="654558"/>
          </a:xfrm>
          <a:prstGeom prst="line">
            <a:avLst/>
          </a:prstGeom>
          <a:ln w="76200">
            <a:solidFill>
              <a:srgbClr val="00FDFF"/>
            </a:solidFill>
            <a:bevel/>
            <a:headEnd type="triangle"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91" name="Line"/>
          <p:cNvSpPr/>
          <p:nvPr/>
        </p:nvSpPr>
        <p:spPr>
          <a:xfrm>
            <a:off x="6287587" y="4170509"/>
            <a:ext cx="593058" cy="20711"/>
          </a:xfrm>
          <a:prstGeom prst="line">
            <a:avLst/>
          </a:prstGeom>
          <a:ln w="76200">
            <a:solidFill>
              <a:srgbClr val="00FDFF"/>
            </a:solidFill>
            <a:bevel/>
            <a:headEnd type="triangle"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92" name="Line"/>
          <p:cNvSpPr/>
          <p:nvPr/>
        </p:nvSpPr>
        <p:spPr>
          <a:xfrm>
            <a:off x="5537311" y="4170509"/>
            <a:ext cx="593059" cy="20711"/>
          </a:xfrm>
          <a:prstGeom prst="line">
            <a:avLst/>
          </a:prstGeom>
          <a:ln w="76200">
            <a:solidFill>
              <a:srgbClr val="00FDFF"/>
            </a:solidFill>
            <a:bevel/>
            <a:headEnd type="triangle"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93" name="Line"/>
          <p:cNvSpPr/>
          <p:nvPr/>
        </p:nvSpPr>
        <p:spPr>
          <a:xfrm flipH="1">
            <a:off x="3340768" y="3640441"/>
            <a:ext cx="5777518" cy="1255138"/>
          </a:xfrm>
          <a:prstGeom prst="line">
            <a:avLst/>
          </a:prstGeom>
          <a:ln w="76200">
            <a:solidFill>
              <a:srgbClr val="FF40FF"/>
            </a:solidFill>
            <a:bevel/>
            <a:tailEnd type="triangle"/>
          </a:ln>
        </p:spPr>
        <p:txBody>
          <a:bodyPr tIns="45720" bIns="45720"/>
          <a:lstStyle/>
          <a:p>
            <a:pPr defTabSz="457200">
              <a:defRPr sz="2400"/>
            </a:pPr>
            <a:endParaRPr sz="1200"/>
          </a:p>
        </p:txBody>
      </p:sp>
      <p:sp>
        <p:nvSpPr>
          <p:cNvPr id="194" name="Circle"/>
          <p:cNvSpPr/>
          <p:nvPr/>
        </p:nvSpPr>
        <p:spPr>
          <a:xfrm>
            <a:off x="7313906" y="3951018"/>
            <a:ext cx="127001" cy="127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195" name="Ti:S main beam (~10 mJ, 80 fs)"/>
          <p:cNvSpPr txBox="1"/>
          <p:nvPr/>
        </p:nvSpPr>
        <p:spPr>
          <a:xfrm>
            <a:off x="6262995" y="1013533"/>
            <a:ext cx="1800012" cy="584775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r>
              <a:rPr sz="1600"/>
              <a:t>Ti:S main beam (~10 mJ, 80 fs)</a:t>
            </a:r>
          </a:p>
        </p:txBody>
      </p:sp>
      <p:sp>
        <p:nvSpPr>
          <p:cNvPr id="196" name="Ti:S probe beam (&lt;0.5 mJ, 80 fs)"/>
          <p:cNvSpPr txBox="1"/>
          <p:nvPr/>
        </p:nvSpPr>
        <p:spPr>
          <a:xfrm>
            <a:off x="10093053" y="2360757"/>
            <a:ext cx="1800013" cy="584775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r>
              <a:rPr sz="1600" dirty="0" err="1"/>
              <a:t>Ti:S</a:t>
            </a:r>
            <a:r>
              <a:rPr sz="1600" dirty="0"/>
              <a:t> probe beam (&lt;0.5 </a:t>
            </a:r>
            <a:r>
              <a:rPr sz="1600" dirty="0" err="1"/>
              <a:t>mJ</a:t>
            </a:r>
            <a:r>
              <a:rPr sz="1600" dirty="0"/>
              <a:t>, 80 fs)</a:t>
            </a:r>
          </a:p>
        </p:txBody>
      </p:sp>
      <p:sp>
        <p:nvSpPr>
          <p:cNvPr id="197" name="e- beam…"/>
          <p:cNvSpPr txBox="1"/>
          <p:nvPr/>
        </p:nvSpPr>
        <p:spPr>
          <a:xfrm>
            <a:off x="9418203" y="4097286"/>
            <a:ext cx="2164345" cy="830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r>
              <a:rPr sz="1600" dirty="0"/>
              <a:t>e- beam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rPr sz="1600" dirty="0"/>
              <a:t>(50.5 MeV, ~0.2% energy spread</a:t>
            </a:r>
          </a:p>
        </p:txBody>
      </p: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D4DEF7BE-5831-554D-8DDB-04FDB00D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927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609BB5-F086-68BF-0A33-937F06E5C5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A collage of images of a variety of colors&#10;&#10;Description automatically generated with medium confidence">
            <a:extLst>
              <a:ext uri="{FF2B5EF4-FFF2-40B4-BE49-F238E27FC236}">
                <a16:creationId xmlns:a16="http://schemas.microsoft.com/office/drawing/2014/main" id="{E8430DB3-C76A-147E-2357-6B756B58F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98" b="24864"/>
          <a:stretch/>
        </p:blipFill>
        <p:spPr>
          <a:xfrm>
            <a:off x="472831" y="1783222"/>
            <a:ext cx="11049000" cy="4114800"/>
          </a:xfrm>
          <a:prstGeom prst="rect">
            <a:avLst/>
          </a:prstGeom>
        </p:spPr>
      </p:pic>
      <p:sp>
        <p:nvSpPr>
          <p:cNvPr id="5" name="Google Shape;180;p7">
            <a:extLst>
              <a:ext uri="{FF2B5EF4-FFF2-40B4-BE49-F238E27FC236}">
                <a16:creationId xmlns:a16="http://schemas.microsoft.com/office/drawing/2014/main" id="{55046E51-506E-E27E-285B-28B68279764F}"/>
              </a:ext>
            </a:extLst>
          </p:cNvPr>
          <p:cNvSpPr txBox="1">
            <a:spLocks/>
          </p:cNvSpPr>
          <p:nvPr/>
        </p:nvSpPr>
        <p:spPr>
          <a:xfrm>
            <a:off x="472831" y="959978"/>
            <a:ext cx="7451969" cy="762001"/>
          </a:xfrm>
          <a:prstGeom prst="rect">
            <a:avLst/>
          </a:prstGeom>
          <a:noFill/>
          <a:ln w="254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45713" tIns="45713" rIns="45713" bIns="45713" anchor="ctr" anchorCtr="0">
            <a:noAutofit/>
          </a:bodyPr>
          <a:lstStyle>
            <a:lvl1pPr marL="0" marR="0" lvl="0" indent="508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4800"/>
              <a:buFont typeface="Helvetica Neue"/>
              <a:buNone/>
              <a:tabLst/>
              <a:defRPr sz="48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lvl="1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lvl="2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lvl="3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lvl="4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lvl="5" indent="4572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lvl="6" indent="9144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lvl="7" indent="13716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lvl="8" indent="18288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rtl="0" hangingPunct="1"/>
            <a:r>
              <a:rPr lang="en-US" sz="2100"/>
              <a:t>Calculating magnetic fields and plasma currents</a:t>
            </a:r>
            <a:endParaRPr lang="en-US" sz="2100" dirty="0"/>
          </a:p>
        </p:txBody>
      </p:sp>
      <p:sp>
        <p:nvSpPr>
          <p:cNvPr id="6" name="Summary">
            <a:extLst>
              <a:ext uri="{FF2B5EF4-FFF2-40B4-BE49-F238E27FC236}">
                <a16:creationId xmlns:a16="http://schemas.microsoft.com/office/drawing/2014/main" id="{381D970A-0F2D-7895-89E5-F1FB138E25C8}"/>
              </a:ext>
            </a:extLst>
          </p:cNvPr>
          <p:cNvSpPr txBox="1">
            <a:spLocks/>
          </p:cNvSpPr>
          <p:nvPr/>
        </p:nvSpPr>
        <p:spPr>
          <a:xfrm>
            <a:off x="279400" y="153579"/>
            <a:ext cx="11049000" cy="762001"/>
          </a:xfrm>
          <a:prstGeom prst="rect">
            <a:avLst/>
          </a:prstGeom>
          <a:noFill/>
          <a:ln w="254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45713" tIns="45713" rIns="45713" bIns="45713" anchor="ctr" anchorCtr="0">
            <a:noAutofit/>
          </a:bodyPr>
          <a:lstStyle>
            <a:lvl1pPr marL="0" marR="0" lvl="0" indent="1016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4800"/>
              <a:buFont typeface="Helvetica Neue"/>
              <a:buNone/>
              <a:tabLst/>
              <a:defRPr sz="48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lvl="1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lvl="2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lvl="3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lvl="4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lvl="5" indent="4572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lvl="6" indent="9144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lvl="7" indent="13716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lvl="8" indent="182880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FontTx/>
              <a:buNone/>
              <a:tabLst/>
              <a:defRPr sz="5000" b="1" i="0" u="none" strike="noStrike" cap="none" spc="0" baseline="0">
                <a:solidFill>
                  <a:srgbClr val="3284B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en-US" altLang="zh-CN" sz="2400" dirty="0"/>
              <a:t>Weibel instability in the bounded plasma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627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AE67-7252-7C3E-8789-951378D5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5D1E-9567-CDF3-A6EB-E7B29D77E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11049000" cy="46259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Priority research direction (PRDs) for the facility are determined through science planning workshops </a:t>
            </a:r>
          </a:p>
          <a:p>
            <a:r>
              <a:rPr lang="en-US" dirty="0"/>
              <a:t>The PRDs in turn define a set of core capabilities as targets for investment</a:t>
            </a:r>
          </a:p>
          <a:p>
            <a:r>
              <a:rPr lang="en-US" dirty="0"/>
              <a:t>Previous workshop focused on PRDs in the areas of </a:t>
            </a:r>
          </a:p>
          <a:p>
            <a:pPr marL="914400" lvl="1" indent="-457200"/>
            <a:r>
              <a:rPr lang="en-US" dirty="0"/>
              <a:t>Long-Wave Infrared (LWIR) Driven Science </a:t>
            </a:r>
          </a:p>
          <a:p>
            <a:pPr marL="914400" lvl="1" indent="-457200"/>
            <a:r>
              <a:rPr lang="en-US" dirty="0"/>
              <a:t>Electron-Beam-Driven Science </a:t>
            </a:r>
          </a:p>
          <a:p>
            <a:pPr marL="914400" lvl="1" indent="-457200"/>
            <a:r>
              <a:rPr lang="en-US" dirty="0"/>
              <a:t>Laser Electron Beam Interactions </a:t>
            </a:r>
          </a:p>
          <a:p>
            <a:pPr marL="0" indent="0"/>
            <a:r>
              <a:rPr lang="en-US" dirty="0"/>
              <a:t>In response to the workshop, major laser infrastructure upgrades have been carried out at ATF to facilitate high-impact experiments, but electron beam facility upgrade is also needed to take full advantage of its capability in beam-driven and integrated experiments</a:t>
            </a:r>
          </a:p>
          <a:p>
            <a:pPr marL="0" indent="0"/>
            <a:r>
              <a:rPr lang="en-US" dirty="0"/>
              <a:t>This workshop’s goal is to gather community input on the next step in this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ADC7A-634E-C04E-F6A6-AC00B76BF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106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50C7-FA56-2A87-E96B-3C1B0B18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Key Issues to Explore During 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E679-B26C-2D01-4D0A-50DA9E791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Review beam parameters for achieving science and technology goals for use community (updates?)</a:t>
            </a:r>
          </a:p>
          <a:p>
            <a:endParaRPr lang="en-US" dirty="0"/>
          </a:p>
          <a:p>
            <a:r>
              <a:rPr lang="en-US" dirty="0"/>
              <a:t>Critical apparatus in terms of chambers, combination of beamlines, </a:t>
            </a:r>
            <a:r>
              <a:rPr lang="en-US" dirty="0" err="1"/>
              <a:t>etc</a:t>
            </a:r>
            <a:r>
              <a:rPr lang="en-US" dirty="0"/>
              <a:t> to support the research activity?</a:t>
            </a:r>
          </a:p>
          <a:p>
            <a:r>
              <a:rPr lang="en-US" dirty="0"/>
              <a:t>	Laser only chamber?</a:t>
            </a:r>
          </a:p>
          <a:p>
            <a:r>
              <a:rPr lang="en-US" dirty="0"/>
              <a:t>	Larger chambers? </a:t>
            </a:r>
          </a:p>
          <a:p>
            <a:r>
              <a:rPr lang="en-US" dirty="0"/>
              <a:t>	Synchronization level required?</a:t>
            </a:r>
          </a:p>
          <a:p>
            <a:r>
              <a:rPr lang="en-US" dirty="0"/>
              <a:t>	Specialized diagnostics?</a:t>
            </a:r>
          </a:p>
          <a:p>
            <a:endParaRPr lang="en-US" dirty="0"/>
          </a:p>
          <a:p>
            <a:r>
              <a:rPr lang="en-US" dirty="0"/>
              <a:t>Dedicated facility to address the PRDs in Basic Research Needs in Laser Technology? </a:t>
            </a:r>
          </a:p>
          <a:p>
            <a:r>
              <a:rPr lang="en-US" dirty="0"/>
              <a:t>	Is ATF well-suited to address this type of work? </a:t>
            </a:r>
          </a:p>
          <a:p>
            <a:r>
              <a:rPr lang="en-US" dirty="0"/>
              <a:t>	Which technology development could ATF support?</a:t>
            </a:r>
          </a:p>
          <a:p>
            <a:r>
              <a:rPr lang="en-US" dirty="0"/>
              <a:t>	What is needed in terms of user facility? What Sources needed?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46BDD-6EE4-E496-617E-8854FF7C8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119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FA74B8-7FA3-C5AB-F183-0265ACCFB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E3AE70-9EC9-DFE0-86F6-307FA8F76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71379-7AE6-C454-554C-641A5618A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BFC4-51AF-7B4C-8EF6-5D4F4DED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606425"/>
          </a:xfrm>
        </p:spPr>
        <p:txBody>
          <a:bodyPr>
            <a:normAutofit/>
          </a:bodyPr>
          <a:lstStyle/>
          <a:p>
            <a:r>
              <a:rPr lang="en-US" sz="3200" dirty="0"/>
              <a:t>Research Area A Facility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6E73E-43A1-934B-8301-3908AC90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A245A1-E333-F146-BE56-D5C4C97CA434}"/>
              </a:ext>
            </a:extLst>
          </p:cNvPr>
          <p:cNvGraphicFramePr>
            <a:graphicFrameLocks noGrp="1"/>
          </p:cNvGraphicFramePr>
          <p:nvPr/>
        </p:nvGraphicFramePr>
        <p:xfrm>
          <a:off x="1233712" y="971550"/>
          <a:ext cx="9592056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151">
                  <a:extLst>
                    <a:ext uri="{9D8B030D-6E8A-4147-A177-3AD203B41FA5}">
                      <a16:colId xmlns:a16="http://schemas.microsoft.com/office/drawing/2014/main" val="2280644849"/>
                    </a:ext>
                  </a:extLst>
                </a:gridCol>
                <a:gridCol w="3484892">
                  <a:extLst>
                    <a:ext uri="{9D8B030D-6E8A-4147-A177-3AD203B41FA5}">
                      <a16:colId xmlns:a16="http://schemas.microsoft.com/office/drawing/2014/main" val="1581785164"/>
                    </a:ext>
                  </a:extLst>
                </a:gridCol>
                <a:gridCol w="3204013">
                  <a:extLst>
                    <a:ext uri="{9D8B030D-6E8A-4147-A177-3AD203B41FA5}">
                      <a16:colId xmlns:a16="http://schemas.microsoft.com/office/drawing/2014/main" val="62567646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Experiment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LWIR Laser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e-beam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088805"/>
                  </a:ext>
                </a:extLst>
              </a:tr>
              <a:tr h="923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PRD A.1: Ion Acceleration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 TW: ~ 10 MeV 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 TW: ~ 100 MeV 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Circ. Pol. For advanced methods (RPA, </a:t>
                      </a:r>
                      <a:r>
                        <a:rPr lang="en-US" sz="1800" dirty="0" err="1">
                          <a:effectLst/>
                        </a:rPr>
                        <a:t>etc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26085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PRD A.2 e- Acceleration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 TW, 1ps: Blowout regime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 TW, 0.5 </a:t>
                      </a:r>
                      <a:r>
                        <a:rPr lang="en-US" sz="1800" dirty="0" err="1">
                          <a:effectLst/>
                        </a:rPr>
                        <a:t>ps</a:t>
                      </a:r>
                      <a:r>
                        <a:rPr lang="en-US" sz="1800" dirty="0">
                          <a:effectLst/>
                        </a:rPr>
                        <a:t>: Bubble regime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Integrated intense NIR: two color injection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8412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PRD A.3 Weibel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TW, ~3 ps, circ. Pol.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52625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11ADFA-DCA9-4348-A5F2-AF0D45E1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3829050"/>
            <a:ext cx="11105321" cy="250122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Expanded Diagnostic Capabilities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Plasma Diagnostics (interferometry, </a:t>
            </a:r>
            <a:r>
              <a:rPr lang="en-US" dirty="0" err="1"/>
              <a:t>shadowgraphy,etc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Prepulse contrast diagnostics better than 4 orders of magnitude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Ultrafast electron radiography (See research area C for more discussion)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Accurate synchronization and alignment diagnostics for multiple beams (See research area C for more discussion)</a:t>
            </a:r>
          </a:p>
        </p:txBody>
      </p:sp>
    </p:spTree>
    <p:extLst>
      <p:ext uri="{BB962C8B-B14F-4D97-AF65-F5344CB8AC3E}">
        <p14:creationId xmlns:p14="http://schemas.microsoft.com/office/powerpoint/2010/main" val="353855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BFC4-51AF-7B4C-8EF6-5D4F4DED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49275"/>
          </a:xfrm>
        </p:spPr>
        <p:txBody>
          <a:bodyPr>
            <a:normAutofit/>
          </a:bodyPr>
          <a:lstStyle/>
          <a:p>
            <a:r>
              <a:rPr lang="en-US" sz="3200" dirty="0"/>
              <a:t>Research Area B Facility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6E73E-43A1-934B-8301-3908AC90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11ADFA-DCA9-4348-A5F2-AF0D45E1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79" y="4608562"/>
            <a:ext cx="11105321" cy="16207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Required Diagnostic Capabilities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Beam characterization: Transverse deflective cavity (T- CAV), 2 THz interferometry from coherent transition radiation (CTR), coherent diffraction/edge/Cerenkov radiation (CDR/CER/CCR)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03AD159-F166-F94D-BAB6-87D0DE4AE93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66799" y="914400"/>
              <a:ext cx="10058401" cy="3566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44297">
                      <a:extLst>
                        <a:ext uri="{9D8B030D-6E8A-4147-A177-3AD203B41FA5}">
                          <a16:colId xmlns:a16="http://schemas.microsoft.com/office/drawing/2014/main" val="397349122"/>
                        </a:ext>
                      </a:extLst>
                    </a:gridCol>
                    <a:gridCol w="3654319">
                      <a:extLst>
                        <a:ext uri="{9D8B030D-6E8A-4147-A177-3AD203B41FA5}">
                          <a16:colId xmlns:a16="http://schemas.microsoft.com/office/drawing/2014/main" val="2271191585"/>
                        </a:ext>
                      </a:extLst>
                    </a:gridCol>
                    <a:gridCol w="3359785">
                      <a:extLst>
                        <a:ext uri="{9D8B030D-6E8A-4147-A177-3AD203B41FA5}">
                          <a16:colId xmlns:a16="http://schemas.microsoft.com/office/drawing/2014/main" val="1781608500"/>
                        </a:ext>
                      </a:extLst>
                    </a:gridCol>
                  </a:tblGrid>
                  <a:tr h="26430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Experiment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LWIR Laser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e-beam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80046"/>
                      </a:ext>
                    </a:extLst>
                  </a:tr>
                  <a:tr h="79292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PRD B.1 Dielectric Wakefield Acceleration (DWA)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∼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𝟑𝟎𝟎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effectLst/>
                            </a:rPr>
                            <a:t>pC</a:t>
                          </a:r>
                          <a:r>
                            <a:rPr lang="en-US" sz="18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r>
                            <a:rPr lang="en-US" sz="1800" dirty="0" err="1">
                              <a:effectLst/>
                            </a:rPr>
                            <a:t>r.m.s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62292695"/>
                      </a:ext>
                    </a:extLst>
                  </a:tr>
                  <a:tr h="52861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PRD B.1 Two Beam Acceleration (TBA)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~ 1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nC,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&lt;2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, total peak power&gt; 60 MW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49174277"/>
                      </a:ext>
                    </a:extLst>
                  </a:tr>
                  <a:tr h="52861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PRD B.2 Structure-based phase space manipulation 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∼ 1−2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.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1216711"/>
                      </a:ext>
                    </a:extLst>
                  </a:tr>
                  <a:tr h="52861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PRD B.2 fs beam manipulation 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TEM_10 mode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49327666"/>
                      </a:ext>
                    </a:extLst>
                  </a:tr>
                  <a:tr h="79292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PRD B.4 THZ Generation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≤2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&gt;400</m:t>
                              </m:r>
                            </m:oMath>
                          </a14:m>
                          <a:r>
                            <a:rPr lang="en-US" sz="1800" dirty="0" err="1">
                              <a:effectLst/>
                            </a:rPr>
                            <a:t>pC</a:t>
                          </a:r>
                          <a:r>
                            <a:rPr lang="en-US" sz="18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&lt;120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, 6.4 cm period undulator: 1.5 </a:t>
                          </a:r>
                          <a:r>
                            <a:rPr lang="en-US" sz="1800" dirty="0" err="1">
                              <a:effectLst/>
                            </a:rPr>
                            <a:t>mJ</a:t>
                          </a:r>
                          <a:r>
                            <a:rPr lang="en-US" sz="1800" dirty="0">
                              <a:effectLst/>
                            </a:rPr>
                            <a:t> THz pulse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312883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03AD159-F166-F94D-BAB6-87D0DE4AE9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380735"/>
                  </p:ext>
                </p:extLst>
              </p:nvPr>
            </p:nvGraphicFramePr>
            <p:xfrm>
              <a:off x="1066799" y="914400"/>
              <a:ext cx="10058401" cy="3566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44297">
                      <a:extLst>
                        <a:ext uri="{9D8B030D-6E8A-4147-A177-3AD203B41FA5}">
                          <a16:colId xmlns:a16="http://schemas.microsoft.com/office/drawing/2014/main" val="397349122"/>
                        </a:ext>
                      </a:extLst>
                    </a:gridCol>
                    <a:gridCol w="3654319">
                      <a:extLst>
                        <a:ext uri="{9D8B030D-6E8A-4147-A177-3AD203B41FA5}">
                          <a16:colId xmlns:a16="http://schemas.microsoft.com/office/drawing/2014/main" val="2271191585"/>
                        </a:ext>
                      </a:extLst>
                    </a:gridCol>
                    <a:gridCol w="3359785">
                      <a:extLst>
                        <a:ext uri="{9D8B030D-6E8A-4147-A177-3AD203B41FA5}">
                          <a16:colId xmlns:a16="http://schemas.microsoft.com/office/drawing/2014/main" val="17816085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Experiment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LWIR Laser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e-beam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8004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PRD B.1 Dielectric Wakefield Acceleration (DWA)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9819" t="-42963" r="-907" b="-31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29269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PRD B.1 Two Beam Acceleration (TBA)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9819" t="-214444" r="-907" b="-37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917427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PRD B.2 Structure-based phase space manipulation 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9819" t="-314444" r="-907" b="-27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21671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PRD B.2 fs beam manipulation 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TEM_10 mode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4932766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PRD B.4 THZ Generation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9819" t="-342963" r="-907" b="-1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12883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7023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BFC4-51AF-7B4C-8EF6-5D4F4DED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606425"/>
          </a:xfrm>
        </p:spPr>
        <p:txBody>
          <a:bodyPr>
            <a:normAutofit/>
          </a:bodyPr>
          <a:lstStyle/>
          <a:p>
            <a:r>
              <a:rPr lang="en-US" sz="3200" dirty="0"/>
              <a:t>Research Area C Facility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6E73E-43A1-934B-8301-3908AC90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C1F935B-FD6C-2F4D-A9A5-8D4622A0B6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0996" y="1052513"/>
              <a:ext cx="11542261" cy="49623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493404">
                      <a:extLst>
                        <a:ext uri="{9D8B030D-6E8A-4147-A177-3AD203B41FA5}">
                          <a16:colId xmlns:a16="http://schemas.microsoft.com/office/drawing/2014/main" val="4262025753"/>
                        </a:ext>
                      </a:extLst>
                    </a:gridCol>
                    <a:gridCol w="4193421">
                      <a:extLst>
                        <a:ext uri="{9D8B030D-6E8A-4147-A177-3AD203B41FA5}">
                          <a16:colId xmlns:a16="http://schemas.microsoft.com/office/drawing/2014/main" val="2380078568"/>
                        </a:ext>
                      </a:extLst>
                    </a:gridCol>
                    <a:gridCol w="3855436">
                      <a:extLst>
                        <a:ext uri="{9D8B030D-6E8A-4147-A177-3AD203B41FA5}">
                          <a16:colId xmlns:a16="http://schemas.microsoft.com/office/drawing/2014/main" val="226353981"/>
                        </a:ext>
                      </a:extLst>
                    </a:gridCol>
                  </a:tblGrid>
                  <a:tr h="1841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Experiment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LWIR Laser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e-beam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32278809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PRD C.1 e- injection into LWFA in blowout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 TW, 0.5 ps: Bubble regime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≪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200: 100 MeV beam injection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≫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: ultrafast electron radiography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76499168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PRD C.1 e+ beam generation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0.5-5 TW, ~2 ps, spot size w</a:t>
                          </a:r>
                          <a:r>
                            <a:rPr lang="en-US" sz="1800" baseline="-25000">
                              <a:effectLst/>
                            </a:rPr>
                            <a:t>0</a:t>
                          </a:r>
                          <a:r>
                            <a:rPr lang="en-US" sz="1800">
                              <a:effectLst/>
                            </a:rPr>
                            <a:t>~50-100 µm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&gt;60 MeV,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 &lt;1%,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&lt;50 µm, Q&gt;250 pC,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&lt;10 µm, bunch length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&lt;0.2 ps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46272380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PRD C.2 Dielectric Laser Acceleration 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 mJ, 2 ps, 10 Hz rep rate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50 MeV,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1 pC,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~20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~5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m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05448043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PRD C.2 Direct Laser Acceleration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 TW, 0.5 ps: Bubble regime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0.5 ps,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~ 1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nC: Drive beam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~30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 fs,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~ 10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pC: Trailing beam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81424451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PRD C.3 Inverse Compton Scattering 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=1.5,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 Circular polarization: nonlinear ICS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, linear polarization: harmonic radiation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, any polarization: higher order multiphoton Thomson scattering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50-75 MeV,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~ 1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~10−30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m,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~ 300−500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C, rep rate 3Hz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81191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C1F935B-FD6C-2F4D-A9A5-8D4622A0B6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163513"/>
                  </p:ext>
                </p:extLst>
              </p:nvPr>
            </p:nvGraphicFramePr>
            <p:xfrm>
              <a:off x="480996" y="1052513"/>
              <a:ext cx="11542261" cy="49623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493404">
                      <a:extLst>
                        <a:ext uri="{9D8B030D-6E8A-4147-A177-3AD203B41FA5}">
                          <a16:colId xmlns:a16="http://schemas.microsoft.com/office/drawing/2014/main" val="4262025753"/>
                        </a:ext>
                      </a:extLst>
                    </a:gridCol>
                    <a:gridCol w="4193421">
                      <a:extLst>
                        <a:ext uri="{9D8B030D-6E8A-4147-A177-3AD203B41FA5}">
                          <a16:colId xmlns:a16="http://schemas.microsoft.com/office/drawing/2014/main" val="2380078568"/>
                        </a:ext>
                      </a:extLst>
                    </a:gridCol>
                    <a:gridCol w="3855436">
                      <a:extLst>
                        <a:ext uri="{9D8B030D-6E8A-4147-A177-3AD203B41FA5}">
                          <a16:colId xmlns:a16="http://schemas.microsoft.com/office/drawing/2014/main" val="22635398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Experiment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LWIR Laser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e-beam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32278809"/>
                      </a:ext>
                    </a:extLst>
                  </a:tr>
                  <a:tr h="1121918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PRD C.1 e- injection into LWFA in blowout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 TW, 0.5 ps: Bubble regime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9526" t="-30978" r="-632" b="-330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649916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PRD C.1 e+ beam generation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0.5-5 TW, ~2 ps, spot size w</a:t>
                          </a:r>
                          <a:r>
                            <a:rPr lang="en-US" sz="1800" baseline="-25000">
                              <a:effectLst/>
                            </a:rPr>
                            <a:t>0</a:t>
                          </a:r>
                          <a:r>
                            <a:rPr lang="en-US" sz="1800">
                              <a:effectLst/>
                            </a:rPr>
                            <a:t>~50-100 µm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9526" t="-178519" r="-632" b="-3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627238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PRD C.2 Dielectric Laser Acceleration 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 mJ, 2 ps, 10 Hz rep rate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9526" t="-413187" r="-632" b="-4208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544804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PRD C.2 Direct Laser Acceleration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 TW, 0.5 ps: Bubble regime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9526" t="-518889" r="-632" b="-32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1424451"/>
                      </a:ext>
                    </a:extLst>
                  </a:tr>
                  <a:tr h="164592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PRD C.3 Inverse Compton Scattering 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3576" t="-206296" r="-92587" b="-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9526" t="-206296" r="-632" b="-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81191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165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6F69-957C-4A41-A8B0-286CB0BA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1300"/>
            <a:ext cx="11049000" cy="583889"/>
          </a:xfrm>
        </p:spPr>
        <p:txBody>
          <a:bodyPr>
            <a:normAutofit/>
          </a:bodyPr>
          <a:lstStyle/>
          <a:p>
            <a:r>
              <a:rPr lang="en-US" sz="3200" dirty="0"/>
              <a:t>ATF Science Planning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D2FF-29C7-A143-96CE-BC89DDE2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/>
            <a:r>
              <a:rPr lang="en-US" sz="2000" b="1" dirty="0"/>
              <a:t>Goals: </a:t>
            </a:r>
          </a:p>
          <a:p>
            <a:pPr lvl="1"/>
            <a:r>
              <a:rPr lang="en-US" sz="1800" dirty="0"/>
              <a:t>Determine the Priority Research Directions (PRDs) that can be leveraged to establish a priority-based upgrade path for the facility. </a:t>
            </a:r>
          </a:p>
          <a:p>
            <a:pPr lvl="1"/>
            <a:r>
              <a:rPr lang="en-US" sz="1800" dirty="0"/>
              <a:t>Determine the set of parameters to best support the PRDs and enable the exploration of new Physics </a:t>
            </a:r>
          </a:p>
          <a:p>
            <a:pPr marL="0" indent="0"/>
            <a:r>
              <a:rPr lang="en-US" sz="2000" b="1" dirty="0"/>
              <a:t>Strategy </a:t>
            </a:r>
          </a:p>
          <a:p>
            <a:pPr lvl="1"/>
            <a:r>
              <a:rPr lang="en-US" sz="1800" dirty="0"/>
              <a:t>Refine and update the PRDs using the community input through a series of Science Planning Workshops </a:t>
            </a:r>
          </a:p>
          <a:p>
            <a:pPr lvl="1"/>
            <a:r>
              <a:rPr lang="en-US" sz="1800" dirty="0"/>
              <a:t>Determine a set of core capabilities and upgrades required for ATF facilities to best serve the research </a:t>
            </a:r>
          </a:p>
          <a:p>
            <a:pPr marL="0" indent="0"/>
            <a:r>
              <a:rPr lang="en-US" sz="2000" b="1" dirty="0"/>
              <a:t>2019 Report Editors:</a:t>
            </a:r>
          </a:p>
          <a:p>
            <a:pPr lvl="1"/>
            <a:r>
              <a:rPr lang="en-US" sz="1800" dirty="0"/>
              <a:t>Navid Vafaei-</a:t>
            </a:r>
            <a:r>
              <a:rPr lang="en-US" sz="1800" dirty="0" err="1"/>
              <a:t>Najafabadi</a:t>
            </a:r>
            <a:r>
              <a:rPr lang="en-US" sz="1800" dirty="0"/>
              <a:t> (Stony Brook University) </a:t>
            </a:r>
          </a:p>
          <a:p>
            <a:pPr lvl="1"/>
            <a:r>
              <a:rPr lang="en-US" sz="1800" dirty="0"/>
              <a:t>Michael Downer (University of Texas at Austin) </a:t>
            </a:r>
          </a:p>
          <a:p>
            <a:pPr lvl="1"/>
            <a:r>
              <a:rPr lang="en-US" sz="1800" dirty="0"/>
              <a:t>David Sutter (University of Maryland)</a:t>
            </a:r>
          </a:p>
          <a:p>
            <a:pPr lvl="1"/>
            <a:r>
              <a:rPr lang="en-US" sz="1800" dirty="0"/>
              <a:t>Gerard </a:t>
            </a:r>
            <a:r>
              <a:rPr lang="en-US" sz="1800" dirty="0" err="1"/>
              <a:t>Andonian</a:t>
            </a:r>
            <a:r>
              <a:rPr lang="en-US" sz="1800" dirty="0"/>
              <a:t> (University of California, Los Angeles) </a:t>
            </a:r>
          </a:p>
          <a:p>
            <a:pPr lvl="1"/>
            <a:r>
              <a:rPr lang="en-US" sz="1800" dirty="0"/>
              <a:t>Aakash </a:t>
            </a:r>
            <a:r>
              <a:rPr lang="en-US" sz="1800" dirty="0" err="1"/>
              <a:t>Sahai</a:t>
            </a:r>
            <a:r>
              <a:rPr lang="en-US" sz="1800" dirty="0"/>
              <a:t> (University of Colorado) 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i="1" dirty="0"/>
              <a:t>2019Report: https://www.bnl.gov/atf/docs/ATF%20Science%20Workshop%20Report%202019.pdf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5576F-9C04-B54B-ADB4-29E7116C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95999-ECED-9641-9BB5-87D97D10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6"/>
            <a:ext cx="11049000" cy="596900"/>
          </a:xfrm>
        </p:spPr>
        <p:txBody>
          <a:bodyPr>
            <a:normAutofit/>
          </a:bodyPr>
          <a:lstStyle/>
          <a:p>
            <a:r>
              <a:rPr lang="en-US" sz="3200" dirty="0"/>
              <a:t>Overview of Previous Priority Research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465D-ADDE-BF49-831E-5CD089030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83632"/>
            <a:ext cx="11049000" cy="3429000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/>
              <a:t>Long-Wave Infrared (LWIR) Driven Science.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/>
              <a:t>Electron-Beam-Driven Science 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/>
              <a:t>Laser Electron Beam Interactions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0AB14-81D7-B44F-B87D-E04623AB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7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95999-ECED-9641-9BB5-87D97D10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6"/>
            <a:ext cx="11049000" cy="596900"/>
          </a:xfrm>
        </p:spPr>
        <p:txBody>
          <a:bodyPr>
            <a:normAutofit/>
          </a:bodyPr>
          <a:lstStyle/>
          <a:p>
            <a:r>
              <a:rPr lang="en-US" sz="3200" dirty="0"/>
              <a:t>Overview of Previous Priority Research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465D-ADDE-BF49-831E-5CD089030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58851"/>
            <a:ext cx="11049000" cy="53467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sz="1800" dirty="0"/>
              <a:t>Long-Wave Infrared (LWIR) Driven Science.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LWIR Laser-Driven Plasma Ion Acceleration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LWIR Laser-Driven Plasma Electron Acceleration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Basic Plasma Physics Research in Novel Regimes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LWIR Laser Technology Development 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sz="1800" dirty="0"/>
              <a:t>Electron-Beam-Driven Science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Advanced Acceleration Research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Beam Phase Space Optimization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Low Emittance Source Development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Novel and Efficient Terahertz Radiation Generation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sz="1800" dirty="0"/>
              <a:t>Laser Electron Beam Interactions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Basic Research of Laser-Plasma Charged-Lepton-Beam Production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Electron Acceleration Techniques Driven by the Combination of Electron Beam and LWIR Laser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Radiation Generation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0AB14-81D7-B44F-B87D-E04623AB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7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BFC4-51AF-7B4C-8EF6-5D4F4DED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42" y="323939"/>
            <a:ext cx="2077107" cy="60642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Review: Facility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6E73E-43A1-934B-8301-3908AC90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FA245A1-E333-F146-BE56-D5C4C97CA4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918256"/>
                  </p:ext>
                </p:extLst>
              </p:nvPr>
            </p:nvGraphicFramePr>
            <p:xfrm>
              <a:off x="1891922" y="68953"/>
              <a:ext cx="9991336" cy="66332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59916">
                      <a:extLst>
                        <a:ext uri="{9D8B030D-6E8A-4147-A177-3AD203B41FA5}">
                          <a16:colId xmlns:a16="http://schemas.microsoft.com/office/drawing/2014/main" val="2280644849"/>
                        </a:ext>
                      </a:extLst>
                    </a:gridCol>
                    <a:gridCol w="3878322">
                      <a:extLst>
                        <a:ext uri="{9D8B030D-6E8A-4147-A177-3AD203B41FA5}">
                          <a16:colId xmlns:a16="http://schemas.microsoft.com/office/drawing/2014/main" val="1581785164"/>
                        </a:ext>
                      </a:extLst>
                    </a:gridCol>
                    <a:gridCol w="3153098">
                      <a:extLst>
                        <a:ext uri="{9D8B030D-6E8A-4147-A177-3AD203B41FA5}">
                          <a16:colId xmlns:a16="http://schemas.microsoft.com/office/drawing/2014/main" val="625676462"/>
                        </a:ext>
                      </a:extLst>
                    </a:gridCol>
                  </a:tblGrid>
                  <a:tr h="1841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Experiment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LWIR Laser 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e-beam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24088805"/>
                      </a:ext>
                    </a:extLst>
                  </a:tr>
                  <a:tr h="37548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A.1: Ion Acceleration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10-25 TW: up to ~ 100 MeV ions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highlight>
                                <a:srgbClr val="FFFF00"/>
                              </a:highlight>
                            </a:rPr>
                            <a:t>Circ. Pol. </a:t>
                          </a:r>
                          <a:r>
                            <a:rPr lang="en-US" sz="1400" dirty="0">
                              <a:effectLst/>
                            </a:rPr>
                            <a:t>for advanced methods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02608546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A.2 e- Acceleration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10-20 TW, &lt;1ps: Blowout regime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Integrated NIR: two color injection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9841204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A.3 Weibel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 TW, ~3 ps, circ. Pol. 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452625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B.1 Dielectric Wakefield Acceleration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∼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𝟑𝟎𝟎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pC</a:t>
                          </a:r>
                          <a:r>
                            <a:rPr lang="en-US" sz="14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91014618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B.1 Two Beam Acceleration (TBA)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~ 1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nC,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&lt;2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, total peak power&gt; 60 MW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8327191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B.2 Structure-based phase space manipulation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∼ 1−2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.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52630020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B.2 fs beam manipulation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TEM_10 mode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6815771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B.4 THZ Generation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≤2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&gt;400</m:t>
                              </m:r>
                            </m:oMath>
                          </a14:m>
                          <a:r>
                            <a:rPr lang="en-US" sz="1400" dirty="0" err="1">
                              <a:effectLst/>
                            </a:rPr>
                            <a:t>pC</a:t>
                          </a:r>
                          <a:r>
                            <a:rPr lang="en-US" sz="14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&lt;120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, 6.4 cm period undulator: 1.5 </a:t>
                          </a:r>
                          <a:r>
                            <a:rPr lang="en-US" sz="1400" dirty="0" err="1">
                              <a:effectLst/>
                            </a:rPr>
                            <a:t>mJ</a:t>
                          </a:r>
                          <a:r>
                            <a:rPr lang="en-US" sz="1400" dirty="0">
                              <a:effectLst/>
                            </a:rPr>
                            <a:t> THz pulse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6733556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C.1 e- injection into LWFA in blowout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highlight>
                                <a:srgbClr val="FFFF00"/>
                              </a:highlight>
                            </a:rPr>
                            <a:t>10-20 TW, 0.5 </a:t>
                          </a:r>
                          <a:r>
                            <a:rPr lang="en-US" sz="1400" dirty="0" err="1">
                              <a:effectLst/>
                              <a:highlight>
                                <a:srgbClr val="FFFF00"/>
                              </a:highlight>
                            </a:rPr>
                            <a:t>ps</a:t>
                          </a:r>
                          <a:r>
                            <a:rPr lang="en-US" sz="1400" dirty="0">
                              <a:effectLst/>
                            </a:rPr>
                            <a:t>: Bubble regime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≪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200: 100 MeV beam injection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≫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: ultrafast electron radiography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32573209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C.1 e+ beam generation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0.5-5 TW, ~2 ps, spot size w</a:t>
                          </a:r>
                          <a:r>
                            <a:rPr lang="en-US" sz="1400" baseline="-25000">
                              <a:effectLst/>
                            </a:rPr>
                            <a:t>0</a:t>
                          </a:r>
                          <a:r>
                            <a:rPr lang="en-US" sz="1400">
                              <a:effectLst/>
                            </a:rPr>
                            <a:t>~50-100 µm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&gt;60 MeV,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&lt;1%,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&lt;50 µm, Q&gt;250 pC,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&lt;10 µm, bunch length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&lt;0.2 ps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19095985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PRD C.2 Dielectric Laser Acceleration 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 mJ, 2 ps, 10 Hz rep rate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50 MeV,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 pC,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~20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~5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m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66823171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PRD C.2 Direct Laser Acceleration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 TW, 0.5 ps: Bubble regime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0.5 ps,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~ 1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nC: Drive beam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~30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fs,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~ 10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pC: Trailing beam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7267202"/>
                      </a:ext>
                    </a:extLst>
                  </a:tr>
                  <a:tr h="1930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C.3 Inverse Compton Scattering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=1.5,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Circular polarization: nonlinear ICS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, linear polarization: harmonic radiation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, any polarization: higher order multiphoton Thomson scattering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50-75 MeV,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~ 1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~10−30 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m,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~ 300−500</m:t>
                              </m:r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C, rep rate 3Hz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244943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FA245A1-E333-F146-BE56-D5C4C97CA4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918256"/>
                  </p:ext>
                </p:extLst>
              </p:nvPr>
            </p:nvGraphicFramePr>
            <p:xfrm>
              <a:off x="1891922" y="68953"/>
              <a:ext cx="9991336" cy="66332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59916">
                      <a:extLst>
                        <a:ext uri="{9D8B030D-6E8A-4147-A177-3AD203B41FA5}">
                          <a16:colId xmlns:a16="http://schemas.microsoft.com/office/drawing/2014/main" val="2280644849"/>
                        </a:ext>
                      </a:extLst>
                    </a:gridCol>
                    <a:gridCol w="3878322">
                      <a:extLst>
                        <a:ext uri="{9D8B030D-6E8A-4147-A177-3AD203B41FA5}">
                          <a16:colId xmlns:a16="http://schemas.microsoft.com/office/drawing/2014/main" val="1581785164"/>
                        </a:ext>
                      </a:extLst>
                    </a:gridCol>
                    <a:gridCol w="3153098">
                      <a:extLst>
                        <a:ext uri="{9D8B030D-6E8A-4147-A177-3AD203B41FA5}">
                          <a16:colId xmlns:a16="http://schemas.microsoft.com/office/drawing/2014/main" val="625676462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Experiment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LWIR Laser 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e-beam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2408880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A.1: Ion Acceleration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10-25 TW: up to ~ 100 MeV ions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highlight>
                                <a:srgbClr val="FFFF00"/>
                              </a:highlight>
                            </a:rPr>
                            <a:t>Circ. Pol. </a:t>
                          </a:r>
                          <a:r>
                            <a:rPr lang="en-US" sz="1400" dirty="0">
                              <a:effectLst/>
                            </a:rPr>
                            <a:t>for advanced methods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02608546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A.2 e- Acceleration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10-20 TW, &lt;1ps: Blowout regime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Integrated NIR: two color injection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4984120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A.3 Weibel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 TW, ~3 ps, circ. Pol. 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4526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B.1 Dielectric Wakefield Acceleration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6466" t="-311765" r="-803" b="-116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10146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B.1 Two Beam Acceleration (TBA)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6466" t="-424242" r="-803" b="-1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32719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B.2 Structure-based phase space manipulation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6466" t="-508824" r="-803" b="-97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263002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B.2 fs beam manipulation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TEM_10 mode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68157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B.4 THZ Generation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6466" t="-448000" r="-803" b="-52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6733556"/>
                      </a:ext>
                    </a:extLst>
                  </a:tr>
                  <a:tr h="87255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C.1 e- injection into LWFA in blowout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highlight>
                                <a:srgbClr val="FFFF00"/>
                              </a:highlight>
                            </a:rPr>
                            <a:t>10-20 TW, 0.5 </a:t>
                          </a:r>
                          <a:r>
                            <a:rPr lang="en-US" sz="1400" dirty="0" err="1">
                              <a:effectLst/>
                              <a:highlight>
                                <a:srgbClr val="FFFF00"/>
                              </a:highlight>
                            </a:rPr>
                            <a:t>ps</a:t>
                          </a:r>
                          <a:r>
                            <a:rPr lang="en-US" sz="1400" dirty="0">
                              <a:effectLst/>
                            </a:rPr>
                            <a:t>: Bubble regime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6466" t="-397101" r="-803" b="-2811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257320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C.1 e+ beam generation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0.5-5 TW, ~2 ps, spot size w</a:t>
                          </a:r>
                          <a:r>
                            <a:rPr lang="en-US" sz="1400" baseline="-25000">
                              <a:effectLst/>
                            </a:rPr>
                            <a:t>0</a:t>
                          </a:r>
                          <a:r>
                            <a:rPr lang="en-US" sz="1400">
                              <a:effectLst/>
                            </a:rPr>
                            <a:t>~50-100 µm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6466" t="-686000" r="-803" b="-2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09598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PRD C.2 Dielectric Laser Acceleration 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 mJ, 2 ps, 10 Hz rep rate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6466" t="-1155882" r="-803" b="-32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82317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PRD C.2 Direct Laser Acceleration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 TW, 0.5 ps: Bubble regime 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6466" t="-1255882" r="-803" b="-22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267202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PRD C.3 Inverse Compton Scattering 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6144" t="-688060" r="-82026" b="-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6466" t="-688060" r="-803" b="-13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44943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563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16D9-0DDE-3847-B2FD-82562003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208"/>
            <a:ext cx="11049000" cy="625475"/>
          </a:xfrm>
        </p:spPr>
        <p:txBody>
          <a:bodyPr>
            <a:normAutofit/>
          </a:bodyPr>
          <a:lstStyle/>
          <a:p>
            <a:r>
              <a:rPr lang="en-US" sz="3200" dirty="0"/>
              <a:t>Review: Diagnostic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CF1D2-306E-A440-8847-EBFF98B3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30163"/>
            <a:ext cx="11049000" cy="5927837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Expanded Experimental Diagnostic Capabilities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Plasma Diagnostics (interferometry, </a:t>
            </a:r>
            <a:r>
              <a:rPr lang="en-US" dirty="0" err="1"/>
              <a:t>shadowgraphy,etc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Prepulse</a:t>
            </a:r>
            <a:r>
              <a:rPr lang="en-US" dirty="0"/>
              <a:t> contrast diagnostics better than 4 orders of magnitude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Characterization of high quality e-beams requires full e-trajectory recovery within a magnetic spectrometer’s energy-dispersion plane, e-beam polarimeters based on </a:t>
            </a:r>
            <a:r>
              <a:rPr lang="en-US" dirty="0" err="1"/>
              <a:t>Møller</a:t>
            </a:r>
            <a:r>
              <a:rPr lang="en-US" dirty="0"/>
              <a:t> e-e scattering from polarized ferromagnetic targets, and CTR-based 6D profiling of e- bunches.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Radiation detectors, including KBr, MCPs, x-ray CCDs, and </a:t>
            </a:r>
            <a:r>
              <a:rPr lang="en-US" dirty="0" err="1"/>
              <a:t>CsI</a:t>
            </a:r>
            <a:r>
              <a:rPr lang="en-US" dirty="0"/>
              <a:t> scintillators with CCD, flux measurements, Crystal Si or </a:t>
            </a:r>
            <a:r>
              <a:rPr lang="en-US" dirty="0" err="1"/>
              <a:t>CdTe</a:t>
            </a:r>
            <a:r>
              <a:rPr lang="en-US" dirty="0"/>
              <a:t> average flux energy spectrometer, Single Shot Double differential diagnostic, Curved bent multi layer or Si &amp; Quartz spectrometer, liquid scintillator detector in combination with single photon count PMT, and Compton magnet spectrometer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Achievable through collaboration with users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Beam characterization: Transverse deflective cavity (T- CAV), 2 THz interferometry from coherent transition radiation (CTR), coherent diffraction/edge/Cerenkov radiation (CDR/CER/CCR)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Alignment and Synchronization Requirements for Multi-Beam Experiments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Implementation of computer-based optimization technologies and accompanying high repetition rate are needed for achieving and maintaining high precision alignment and synchronization between the beams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Expanded Computational Capabilities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Availability of user-friendly simulation codes for modelling short/long-term plasma dynamics, radiation production, and machine-learning tools for beam diagnostics and steering will be a great asset for users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CC03-E48B-1D42-9BFA-209729CC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6D9922-87B3-6043-9531-5184EA303D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4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2C4E1-5B69-2AF9-F68D-D9F27640E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B39EF3-F53E-F9D0-BB9A-54184737C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ATF Response: Major Infrastructure Upgrades to Facilitate High-Impact Experiments</a:t>
            </a:r>
          </a:p>
        </p:txBody>
      </p:sp>
    </p:spTree>
    <p:extLst>
      <p:ext uri="{BB962C8B-B14F-4D97-AF65-F5344CB8AC3E}">
        <p14:creationId xmlns:p14="http://schemas.microsoft.com/office/powerpoint/2010/main" val="258292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BDBE63-04C8-8E48-800A-47440973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739775"/>
          </a:xfrm>
        </p:spPr>
        <p:txBody>
          <a:bodyPr>
            <a:normAutofit/>
          </a:bodyPr>
          <a:lstStyle/>
          <a:p>
            <a:r>
              <a:rPr lang="en-US" sz="3200" dirty="0"/>
              <a:t>Investments in Capability Upgrades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98FEB-7B96-344A-A43A-877DED9D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04900"/>
            <a:ext cx="11049000" cy="501015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In response to the scientific plan, the facility has focused on development of capabilities with highest scientific payoff: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R&amp;D in LWIR laser technologies to achieve 20 TW, &lt;1 </a:t>
            </a:r>
            <a:r>
              <a:rPr lang="en-US" dirty="0" err="1"/>
              <a:t>ps</a:t>
            </a:r>
            <a:r>
              <a:rPr lang="en-US" dirty="0"/>
              <a:t> pulse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Integration of laser and beam sources for multi-beam experiments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Implementation of integrated femtosecond (</a:t>
            </a:r>
            <a:r>
              <a:rPr lang="en-US" dirty="0" err="1"/>
              <a:t>Ti:Sapphire</a:t>
            </a:r>
            <a:r>
              <a:rPr lang="en-US" dirty="0"/>
              <a:t>) laser for enabling key experiments in accelerator science and plasma physics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 Investment in stability and diagnostics for the electron beam are required to fully take advantage of its capability as a science driver as well as multi-beam integrated experiments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2E77E-94C0-DB48-A8EE-8E2E539B5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9195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4719</TotalTime>
  <Words>2742</Words>
  <Application>Microsoft Macintosh PowerPoint</Application>
  <PresentationFormat>Widescreen</PresentationFormat>
  <Paragraphs>345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Cambria Math</vt:lpstr>
      <vt:lpstr>Helvetica Neue</vt:lpstr>
      <vt:lpstr>Roboto</vt:lpstr>
      <vt:lpstr>Times New Roman</vt:lpstr>
      <vt:lpstr>BNL</vt:lpstr>
      <vt:lpstr> ATF Science Planning Workshop </vt:lpstr>
      <vt:lpstr>Synthesis</vt:lpstr>
      <vt:lpstr>ATF Science Planning Process</vt:lpstr>
      <vt:lpstr>Overview of Previous Priority Research Directions</vt:lpstr>
      <vt:lpstr>Overview of Previous Priority Research Directions</vt:lpstr>
      <vt:lpstr>Review: Facility Needs</vt:lpstr>
      <vt:lpstr>Review: Diagnostic Needs</vt:lpstr>
      <vt:lpstr>ATF Response: Major Infrastructure Upgrades to Facilitate High-Impact Experiments</vt:lpstr>
      <vt:lpstr>Investments in Capability Upgrades</vt:lpstr>
      <vt:lpstr>Current Status and Future LWIR R&amp;D</vt:lpstr>
      <vt:lpstr>NonLinear Pulse Compression (NLPC)</vt:lpstr>
      <vt:lpstr>LWIR laser infrastructure upgrade enables multi-beam experiments</vt:lpstr>
      <vt:lpstr>Two Compressors Enable Integration of the Ti:Saph at User IPs</vt:lpstr>
      <vt:lpstr>Integration of Ti:Saph at ATF</vt:lpstr>
      <vt:lpstr>Electron Beam Facility Upgrades Required for Maintaining its Role as a Science Driver</vt:lpstr>
      <vt:lpstr>Selection of Recent Highlights at ATF</vt:lpstr>
      <vt:lpstr>Integrated Multi-Beam Experiments</vt:lpstr>
      <vt:lpstr>PowerPoint Presentation</vt:lpstr>
      <vt:lpstr>PowerPoint Presentation</vt:lpstr>
      <vt:lpstr>Key Issues to Explore During This Workshop</vt:lpstr>
      <vt:lpstr>The End</vt:lpstr>
      <vt:lpstr>Research Area A Facility Needs</vt:lpstr>
      <vt:lpstr>Research Area B Facility Needs</vt:lpstr>
      <vt:lpstr>Research Area C Facility Needs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25th ATF Users’ Meeting Session Title </dc:title>
  <dc:subject/>
  <dc:creator>Ilardi, Mary Jane</dc:creator>
  <cp:keywords/>
  <dc:description/>
  <cp:lastModifiedBy>Navid Vafaei-Najafabadi</cp:lastModifiedBy>
  <cp:revision>92</cp:revision>
  <dcterms:created xsi:type="dcterms:W3CDTF">2023-02-24T15:13:33Z</dcterms:created>
  <dcterms:modified xsi:type="dcterms:W3CDTF">2024-06-20T01:57:57Z</dcterms:modified>
  <cp:category/>
</cp:coreProperties>
</file>