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09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0E4870-8AAD-8804-BFDD-85C371229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A0D8-608C-991D-991A-2CEAC8DEA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F601B-7929-6402-417A-6E1310957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2A22C2-1E90-8E83-B7DA-27AE4EAC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ED1F8-6B0B-4161-8FE1-6B3A90C26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8A25967-1DAA-CB9F-E8DF-F7BE909E6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36810-24B7-67A9-3994-65BE55E1D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CB946C-226B-813C-AFD0-C97C528D47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3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5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A0BC1-0904-3C92-440E-772DD304DB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76598-2CFB-6C07-0AB2-E723230511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98ADE-C988-3F2F-3352-E6D07A9A8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2024 ATF Science Planning Workshop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Context for the 2024 ATF </a:t>
            </a:r>
            <a:br>
              <a:rPr lang="en-US" dirty="0"/>
            </a:br>
            <a:r>
              <a:rPr lang="en-US" dirty="0"/>
              <a:t>Science Planning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20,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M. Palmer, AS&amp;T Department Chair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C69700-AE9C-7344-9969-2EDD560B5FF6}"/>
              </a:ext>
            </a:extLst>
          </p:cNvPr>
          <p:cNvSpPr txBox="1"/>
          <p:nvPr/>
        </p:nvSpPr>
        <p:spPr>
          <a:xfrm>
            <a:off x="754409" y="6117873"/>
            <a:ext cx="10683181" cy="646331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ATRO – Accelerator Science &amp; Technology Dept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1589-9686-A505-7C35-77F25095A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AF582-70DB-E8B9-BF4E-26579413C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 to all who are participating in these discussions!</a:t>
            </a:r>
          </a:p>
          <a:p>
            <a:endParaRPr lang="en-US" dirty="0"/>
          </a:p>
          <a:p>
            <a:pPr marL="914400" lvl="1" indent="-457200"/>
            <a:r>
              <a:rPr lang="en-US" dirty="0"/>
              <a:t>We require your input and feedback on how the ATF should proceed</a:t>
            </a:r>
          </a:p>
          <a:p>
            <a:pPr marL="914400" lvl="1" indent="-457200"/>
            <a:endParaRPr lang="en-US" dirty="0"/>
          </a:p>
          <a:p>
            <a:pPr marL="914400" lvl="1" indent="-457200"/>
            <a:r>
              <a:rPr lang="en-US" dirty="0"/>
              <a:t>We must deliver a clear set of priorities to guide the future of the facility</a:t>
            </a:r>
          </a:p>
          <a:p>
            <a:pPr marL="914400" lvl="1" indent="-457200"/>
            <a:endParaRPr lang="en-US" dirty="0"/>
          </a:p>
          <a:p>
            <a:pPr marL="914400" lvl="1" indent="-457200"/>
            <a:r>
              <a:rPr lang="en-US" dirty="0"/>
              <a:t>We need support from the research community that relies on the capabilities provided by the ATF to secure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7DAD5-FACC-071E-A5C2-99E14C97E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18D5C-2CF0-EF83-4290-36BF9378BD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74AE-8CAE-138D-6EF6-CEEB53D30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325563"/>
          </a:xfrm>
        </p:spPr>
        <p:txBody>
          <a:bodyPr/>
          <a:lstStyle/>
          <a:p>
            <a:r>
              <a:rPr lang="en-US" dirty="0"/>
              <a:t>Context for this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9AEE-CEAA-0FFB-66D1-E9455398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99335"/>
            <a:ext cx="11049000" cy="49334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ATF Science Planning Workshop series is the primary mechanism for the ATF Team to interact with the ATF User Community to set priorities for the facility</a:t>
            </a:r>
          </a:p>
          <a:p>
            <a:pPr marL="914400" lvl="1" indent="-457200"/>
            <a:r>
              <a:rPr lang="en-US" dirty="0"/>
              <a:t>Goal:  Update plans for the facility roughly every 3 years</a:t>
            </a:r>
          </a:p>
          <a:p>
            <a:pPr marL="1371600" lvl="2" indent="-457200"/>
            <a:r>
              <a:rPr lang="en-US" dirty="0"/>
              <a:t>Past Workshops in 2017 and 2019</a:t>
            </a:r>
          </a:p>
          <a:p>
            <a:pPr marL="1371600" lvl="2" indent="-457200"/>
            <a:r>
              <a:rPr lang="en-US" dirty="0"/>
              <a:t>This workshop has been twice delayed</a:t>
            </a:r>
          </a:p>
          <a:p>
            <a:pPr marL="1828800" lvl="3" indent="-457200"/>
            <a:r>
              <a:rPr lang="en-US" dirty="0"/>
              <a:t>COVID</a:t>
            </a:r>
          </a:p>
          <a:p>
            <a:pPr marL="1828800" lvl="3" indent="-457200"/>
            <a:r>
              <a:rPr lang="en-US" dirty="0"/>
              <a:t>ATF IRR/ARR Preparations</a:t>
            </a:r>
          </a:p>
          <a:p>
            <a:pPr marL="914400" lvl="1" indent="-457200"/>
            <a:r>
              <a:rPr lang="en-US" dirty="0"/>
              <a:t>Important to integrate the continuing evolution of the facility</a:t>
            </a:r>
          </a:p>
          <a:p>
            <a:pPr marL="1371600" lvl="2" indent="-457200"/>
            <a:r>
              <a:rPr lang="en-US" dirty="0"/>
              <a:t>ATF Capabilities at B820 do not look like they did in 2018!</a:t>
            </a:r>
          </a:p>
          <a:p>
            <a:pPr marL="1828800" lvl="3" indent="-457200"/>
            <a:r>
              <a:rPr lang="en-US" dirty="0"/>
              <a:t>3 distinct capabilities offered:  e-beam, LWIR beam, NIR beam(s)</a:t>
            </a:r>
          </a:p>
          <a:p>
            <a:pPr marL="1828800" lvl="3" indent="-457200"/>
            <a:r>
              <a:rPr lang="en-US" dirty="0"/>
              <a:t>Most recently, 40% of ATF user experiments request simultaneous use of all 3</a:t>
            </a:r>
          </a:p>
          <a:p>
            <a:pPr marL="1828800" lvl="3" indent="-457200"/>
            <a:r>
              <a:rPr lang="en-US" dirty="0"/>
              <a:t>First steps for delivering 10s of TW peak power at 9.2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</a:t>
            </a:r>
          </a:p>
          <a:p>
            <a:pPr marL="1371600" lvl="2" indent="-457200"/>
            <a:r>
              <a:rPr lang="en-US" dirty="0"/>
              <a:t>But there is still a great deal left to do…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F4428-C11B-C10E-5574-5A082D7922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DAE76-58BF-BB52-369D-A9F975B6F2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237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6687-9AEE-F5D7-BB97-F2FD0259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15016"/>
            <a:ext cx="11049000" cy="1325563"/>
          </a:xfrm>
        </p:spPr>
        <p:txBody>
          <a:bodyPr/>
          <a:lstStyle/>
          <a:p>
            <a:r>
              <a:rPr lang="en-US" dirty="0"/>
              <a:t>Facility Directions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5CC79-294D-76D2-E08C-AA8C35427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9B0A-E229-4D64-7B07-6617E3A23A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2024 ATF Science Planning Workshop</a:t>
            </a:r>
          </a:p>
        </p:txBody>
      </p:sp>
      <p:pic>
        <p:nvPicPr>
          <p:cNvPr id="7" name="Picture 18">
            <a:extLst>
              <a:ext uri="{FF2B5EF4-FFF2-40B4-BE49-F238E27FC236}">
                <a16:creationId xmlns:a16="http://schemas.microsoft.com/office/drawing/2014/main" id="{B7B00F07-2D07-B306-9115-AF5BAA27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64504" y="46280"/>
            <a:ext cx="5486400" cy="30660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627C-5C9A-977E-1760-26040813D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68513"/>
            <a:ext cx="6969731" cy="52878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Since 2018:</a:t>
            </a:r>
          </a:p>
          <a:p>
            <a:pPr marL="460375" lvl="1" indent="-195263"/>
            <a:r>
              <a:rPr lang="en-US" dirty="0"/>
              <a:t>Laser Systems</a:t>
            </a:r>
          </a:p>
          <a:p>
            <a:pPr marL="917575" lvl="2" indent="-195263"/>
            <a:r>
              <a:rPr lang="en-US" dirty="0"/>
              <a:t>Implementation of the 2 </a:t>
            </a:r>
            <a:r>
              <a:rPr lang="en-US" dirty="0" err="1"/>
              <a:t>ps</a:t>
            </a:r>
            <a:r>
              <a:rPr lang="en-US" dirty="0"/>
              <a:t>, 5TW CPA </a:t>
            </a:r>
            <a:br>
              <a:rPr lang="en-US" dirty="0"/>
            </a:br>
            <a:r>
              <a:rPr lang="en-US" dirty="0"/>
              <a:t>configuration of the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marL="917575" lvl="2" indent="-195263"/>
            <a:r>
              <a:rPr lang="en-US" dirty="0"/>
              <a:t>Implementation of in-vacuum operation </a:t>
            </a:r>
            <a:br>
              <a:rPr lang="en-US" dirty="0"/>
            </a:br>
            <a:r>
              <a:rPr lang="en-US" dirty="0"/>
              <a:t>for the 9.2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 CO</a:t>
            </a:r>
            <a:r>
              <a:rPr lang="en-US" baseline="-25000" dirty="0"/>
              <a:t>2</a:t>
            </a:r>
            <a:r>
              <a:rPr lang="en-US" dirty="0"/>
              <a:t> Laser</a:t>
            </a:r>
          </a:p>
          <a:p>
            <a:pPr marL="917575" lvl="2" indent="-195263"/>
            <a:r>
              <a:rPr lang="en-US" dirty="0"/>
              <a:t>Addition of NIR </a:t>
            </a:r>
            <a:r>
              <a:rPr lang="en-US" dirty="0" err="1"/>
              <a:t>Ti:Sapph</a:t>
            </a:r>
            <a:r>
              <a:rPr lang="en-US" dirty="0"/>
              <a:t> laser system for users</a:t>
            </a:r>
          </a:p>
          <a:p>
            <a:pPr marL="917575" lvl="2" indent="-195263"/>
            <a:r>
              <a:rPr lang="en-US" dirty="0"/>
              <a:t>Implementation of in-vacuum </a:t>
            </a:r>
            <a:br>
              <a:rPr lang="en-US" dirty="0"/>
            </a:br>
            <a:r>
              <a:rPr lang="en-US" dirty="0"/>
              <a:t>transport and local compression </a:t>
            </a:r>
            <a:br>
              <a:rPr lang="en-US" dirty="0"/>
            </a:br>
            <a:r>
              <a:rPr lang="en-US" dirty="0"/>
              <a:t>capabilities for experiments </a:t>
            </a:r>
            <a:br>
              <a:rPr lang="en-US" dirty="0"/>
            </a:br>
            <a:r>
              <a:rPr lang="en-US" dirty="0"/>
              <a:t>requiring NIR </a:t>
            </a:r>
          </a:p>
          <a:p>
            <a:pPr marL="460375" lvl="1" indent="-195263"/>
            <a:r>
              <a:rPr lang="en-US" dirty="0"/>
              <a:t>Electron Beam</a:t>
            </a:r>
          </a:p>
          <a:p>
            <a:pPr marL="917575" lvl="2" indent="-195263"/>
            <a:r>
              <a:rPr lang="en-US" dirty="0"/>
              <a:t>Improved Experimental Hall layout </a:t>
            </a:r>
            <a:br>
              <a:rPr lang="en-US" dirty="0"/>
            </a:br>
            <a:r>
              <a:rPr lang="en-US" dirty="0"/>
              <a:t>and utilities configuration</a:t>
            </a:r>
          </a:p>
          <a:p>
            <a:pPr marL="917575" lvl="2" indent="-195263"/>
            <a:r>
              <a:rPr lang="en-US" dirty="0"/>
              <a:t>Remedial maintenance to keep the </a:t>
            </a:r>
            <a:br>
              <a:rPr lang="en-US" dirty="0"/>
            </a:br>
            <a:r>
              <a:rPr lang="en-US" dirty="0"/>
              <a:t>RF system in operation</a:t>
            </a:r>
          </a:p>
          <a:p>
            <a:pPr marL="917575" lvl="2" indent="-195263"/>
            <a:r>
              <a:rPr lang="en-US" dirty="0"/>
              <a:t>Now is an opportunity to re-direct </a:t>
            </a:r>
            <a:br>
              <a:rPr lang="en-US" dirty="0"/>
            </a:br>
            <a:r>
              <a:rPr lang="en-US" dirty="0"/>
              <a:t>more effort towards e-beam updates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B7AB68-EEC6-D50A-902A-B14367FAF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467" y="3435882"/>
            <a:ext cx="6429437" cy="29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49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ACB1-ACF0-40F8-0C08-80111044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904126"/>
          </a:xfrm>
        </p:spPr>
        <p:txBody>
          <a:bodyPr/>
          <a:lstStyle/>
          <a:p>
            <a:r>
              <a:rPr lang="en-US" dirty="0"/>
              <a:t>The Near-Term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552B-7225-A131-086B-9F7AB72D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904127"/>
            <a:ext cx="11449265" cy="545745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ATF Priorities for the next 3 years:</a:t>
            </a:r>
          </a:p>
          <a:p>
            <a:pPr marL="460375" lvl="1" indent="-236538"/>
            <a:r>
              <a:rPr lang="en-US" dirty="0"/>
              <a:t>Complete the ATF ARR process by </a:t>
            </a:r>
            <a:br>
              <a:rPr lang="en-US" dirty="0"/>
            </a:br>
            <a:r>
              <a:rPr lang="en-US" dirty="0"/>
              <a:t>the end of CY2024</a:t>
            </a:r>
          </a:p>
          <a:p>
            <a:pPr marL="685800" lvl="2" indent="-215900"/>
            <a:r>
              <a:rPr lang="en-US" dirty="0"/>
              <a:t>Eliminate the ongoing load and </a:t>
            </a:r>
            <a:br>
              <a:rPr lang="en-US" dirty="0"/>
            </a:br>
            <a:r>
              <a:rPr lang="en-US" dirty="0"/>
              <a:t>limitations that this imposes on the user </a:t>
            </a:r>
            <a:br>
              <a:rPr lang="en-US" dirty="0"/>
            </a:br>
            <a:r>
              <a:rPr lang="en-US" dirty="0"/>
              <a:t>program</a:t>
            </a:r>
          </a:p>
          <a:p>
            <a:pPr marL="460375" lvl="1" indent="-204788"/>
            <a:r>
              <a:rPr lang="en-US" dirty="0"/>
              <a:t>Continue our remedial maintenance </a:t>
            </a:r>
            <a:br>
              <a:rPr lang="en-US" dirty="0"/>
            </a:br>
            <a:r>
              <a:rPr lang="en-US" dirty="0"/>
              <a:t>program</a:t>
            </a:r>
          </a:p>
          <a:p>
            <a:pPr marL="685800" lvl="2" indent="-215900"/>
            <a:r>
              <a:rPr lang="en-US" dirty="0"/>
              <a:t>Ongoing work:</a:t>
            </a:r>
          </a:p>
          <a:p>
            <a:pPr marL="920750" lvl="3" indent="-225425"/>
            <a:r>
              <a:rPr lang="en-US" dirty="0"/>
              <a:t>B820 Infrastructure (Electrical, HVAC)</a:t>
            </a:r>
          </a:p>
          <a:p>
            <a:pPr marL="920750" lvl="3" indent="-225425"/>
            <a:r>
              <a:rPr lang="en-US" dirty="0"/>
              <a:t>Control System transition to eliminate CAMAC systems that can no longer be supported </a:t>
            </a:r>
            <a:r>
              <a:rPr lang="en-US" dirty="0">
                <a:latin typeface="Wingdings 3" pitchFamily="2" charset="2"/>
              </a:rPr>
              <a:t>a</a:t>
            </a:r>
            <a:r>
              <a:rPr lang="en-US" dirty="0"/>
              <a:t> VME64x</a:t>
            </a:r>
          </a:p>
          <a:p>
            <a:pPr marL="920750" lvl="3" indent="-225425"/>
            <a:r>
              <a:rPr lang="en-US" dirty="0"/>
              <a:t>Replace broad range of hardware past its nominal end-of-life</a:t>
            </a:r>
          </a:p>
          <a:p>
            <a:pPr marL="685800" lvl="2" indent="-215900"/>
            <a:r>
              <a:rPr lang="en-US" dirty="0"/>
              <a:t>Major focus now shifts to Electron Beam and Timing Improvements</a:t>
            </a:r>
          </a:p>
          <a:p>
            <a:pPr marL="920750" lvl="3" indent="-225425"/>
            <a:r>
              <a:rPr lang="en-US" dirty="0"/>
              <a:t>Have started detailed planning and long-lead procurements to replace critical E-Beam hardware.  Goals:</a:t>
            </a:r>
          </a:p>
          <a:p>
            <a:pPr marL="1146175" lvl="4" indent="-234950"/>
            <a:r>
              <a:rPr lang="en-US" dirty="0"/>
              <a:t>Deliver reliable and stable compressed beams that match the O(100fs) pulse envelopes of our laser systems</a:t>
            </a:r>
          </a:p>
          <a:p>
            <a:pPr marL="1146175" lvl="4" indent="-234950"/>
            <a:r>
              <a:rPr lang="en-US" dirty="0"/>
              <a:t>Look at fully utilizing the design specifications of the ATF RF cavities to deliver 110-120 MeV beams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CE590-434B-4818-F260-67AFDA551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379E-CD68-4ACC-0FB6-ACEF8D90A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7C42EB-7630-995F-F9B6-7EE9A3750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45"/>
          <a:stretch/>
        </p:blipFill>
        <p:spPr>
          <a:xfrm>
            <a:off x="6524089" y="300982"/>
            <a:ext cx="5667911" cy="339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0D467E-165B-8C24-0CF0-E6EFD60638D6}"/>
              </a:ext>
            </a:extLst>
          </p:cNvPr>
          <p:cNvSpPr txBox="1"/>
          <p:nvPr/>
        </p:nvSpPr>
        <p:spPr>
          <a:xfrm>
            <a:off x="7761004" y="0"/>
            <a:ext cx="319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2019 ATF SNW Report PRDs</a:t>
            </a:r>
          </a:p>
        </p:txBody>
      </p:sp>
    </p:spTree>
    <p:extLst>
      <p:ext uri="{BB962C8B-B14F-4D97-AF65-F5344CB8AC3E}">
        <p14:creationId xmlns:p14="http://schemas.microsoft.com/office/powerpoint/2010/main" val="162204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EACB1-ACF0-40F8-0C08-801110440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"/>
            <a:ext cx="11049000" cy="758824"/>
          </a:xfrm>
        </p:spPr>
        <p:txBody>
          <a:bodyPr/>
          <a:lstStyle/>
          <a:p>
            <a:r>
              <a:rPr lang="en-US" dirty="0"/>
              <a:t>The Near-Term (cont’d)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89DA68-2C3B-CD30-08D8-7C6A2CD07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634" y="3149546"/>
            <a:ext cx="7772400" cy="3699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CE590-434B-4818-F260-67AFDA551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D379E-CD68-4ACC-0FB6-ACEF8D90A1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2024 ATF Science Planning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552B-7225-A131-086B-9F7AB72DF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55" y="585627"/>
            <a:ext cx="9158127" cy="5385540"/>
          </a:xfrm>
        </p:spPr>
        <p:txBody>
          <a:bodyPr>
            <a:normAutofit/>
          </a:bodyPr>
          <a:lstStyle/>
          <a:p>
            <a:r>
              <a:rPr lang="en-US" sz="2400" dirty="0"/>
              <a:t>ATF Priorities:</a:t>
            </a:r>
          </a:p>
          <a:p>
            <a:pPr marL="460375" lvl="1" indent="-236538"/>
            <a:r>
              <a:rPr lang="en-US" sz="2000" dirty="0"/>
              <a:t>Electron Beam Improvements</a:t>
            </a:r>
          </a:p>
          <a:p>
            <a:pPr marL="685800" lvl="2" indent="-236538"/>
            <a:r>
              <a:rPr lang="en-US" sz="1800" dirty="0"/>
              <a:t>Replace existing XK-5 (gun) and Thales (LINAC) x-band klystron configuration </a:t>
            </a:r>
          </a:p>
          <a:p>
            <a:pPr marL="920750" lvl="3" indent="-234950"/>
            <a:r>
              <a:rPr lang="en-US" sz="1600" dirty="0"/>
              <a:t>Configuration implemented in response to failure of original ATF hardware</a:t>
            </a:r>
          </a:p>
          <a:p>
            <a:pPr marL="920750" lvl="3" indent="-234950"/>
            <a:r>
              <a:rPr lang="en-US" sz="1600" dirty="0"/>
              <a:t>Has preserved nominal (but continually degrading) electron beam operation</a:t>
            </a:r>
          </a:p>
          <a:p>
            <a:pPr marL="685800" lvl="2" indent="-225425"/>
            <a:r>
              <a:rPr lang="en-US" sz="1800" dirty="0"/>
              <a:t>Configuration shown would allow delivery of current beam parameters with a modern modulator and klystron (50MW) system</a:t>
            </a:r>
          </a:p>
          <a:p>
            <a:pPr marL="920750" lvl="3" indent="-225425"/>
            <a:r>
              <a:rPr lang="en-US" sz="1600" dirty="0"/>
              <a:t>Alternative: </a:t>
            </a:r>
            <a:br>
              <a:rPr lang="en-US" sz="1600" dirty="0"/>
            </a:br>
            <a:r>
              <a:rPr lang="en-US" sz="1600" dirty="0"/>
              <a:t>2 modulators/klystrons</a:t>
            </a:r>
          </a:p>
          <a:p>
            <a:pPr marL="1146175" lvl="4" indent="-214313"/>
            <a:r>
              <a:rPr lang="en-US" sz="1600" dirty="0"/>
              <a:t>Would allow operation up to </a:t>
            </a:r>
            <a:br>
              <a:rPr lang="en-US" sz="1600" dirty="0"/>
            </a:br>
            <a:r>
              <a:rPr lang="en-US" sz="1600" dirty="0"/>
              <a:t>120 MeV (original design spec </a:t>
            </a:r>
            <a:br>
              <a:rPr lang="en-US" sz="1600" dirty="0"/>
            </a:br>
            <a:r>
              <a:rPr lang="en-US" sz="1600" dirty="0"/>
              <a:t>for ATF LINAC)</a:t>
            </a:r>
          </a:p>
          <a:p>
            <a:pPr marL="920750" lvl="3" indent="-214313"/>
            <a:r>
              <a:rPr lang="en-US" sz="1600" dirty="0"/>
              <a:t>Stable and reliable e-beam</a:t>
            </a:r>
            <a:br>
              <a:rPr lang="en-US" sz="1600" dirty="0"/>
            </a:br>
            <a:r>
              <a:rPr lang="en-US" sz="1600" dirty="0"/>
              <a:t>operation for multi-beam </a:t>
            </a:r>
            <a:br>
              <a:rPr lang="en-US" sz="1600" dirty="0"/>
            </a:br>
            <a:r>
              <a:rPr lang="en-US" sz="1600" dirty="0"/>
              <a:t>experiments</a:t>
            </a:r>
          </a:p>
          <a:p>
            <a:pPr marL="460375" lvl="1" indent="-204788"/>
            <a:r>
              <a:rPr lang="en-US" sz="2000" dirty="0"/>
              <a:t>Modular Timing System</a:t>
            </a:r>
          </a:p>
          <a:p>
            <a:pPr marL="1828800" lvl="3" indent="-457200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8CA499-940F-1DE8-AA3A-B51A7A7CA780}"/>
              </a:ext>
            </a:extLst>
          </p:cNvPr>
          <p:cNvGrpSpPr/>
          <p:nvPr/>
        </p:nvGrpSpPr>
        <p:grpSpPr>
          <a:xfrm>
            <a:off x="9448050" y="1599941"/>
            <a:ext cx="2704564" cy="2996466"/>
            <a:chOff x="349841" y="3071563"/>
            <a:chExt cx="2704564" cy="299646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C87D66-F279-7A6A-1B20-754DB9759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528"/>
            <a:stretch/>
          </p:blipFill>
          <p:spPr>
            <a:xfrm>
              <a:off x="349841" y="3071563"/>
              <a:ext cx="2704564" cy="2996466"/>
            </a:xfrm>
            <a:prstGeom prst="snip2DiagRect">
              <a:avLst>
                <a:gd name="adj1" fmla="val 0"/>
                <a:gd name="adj2" fmla="val 24644"/>
              </a:avLst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60E1749-ACBB-2EBE-A86C-08B94D367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0172" b="95148"/>
            <a:stretch/>
          </p:blipFill>
          <p:spPr>
            <a:xfrm>
              <a:off x="1977235" y="3638771"/>
              <a:ext cx="1077170" cy="172103"/>
            </a:xfrm>
            <a:prstGeom prst="snip2Diag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D52143D-D138-588C-8BFC-3782B1205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294" y="4931316"/>
            <a:ext cx="2473716" cy="1909535"/>
          </a:xfrm>
          <a:prstGeom prst="rect">
            <a:avLst/>
          </a:prstGeom>
        </p:spPr>
      </p:pic>
      <p:pic>
        <p:nvPicPr>
          <p:cNvPr id="13" name="Picture 12" descr="A metal pipe in a wood frame&#10;&#10;Description automatically generated">
            <a:extLst>
              <a:ext uri="{FF2B5EF4-FFF2-40B4-BE49-F238E27FC236}">
                <a16:creationId xmlns:a16="http://schemas.microsoft.com/office/drawing/2014/main" id="{AC0E981A-CEF5-174A-37D9-A081055FF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7852" y="19368"/>
            <a:ext cx="2114762" cy="15881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8E2233-BEC6-B4CC-C597-061C5E938D14}"/>
              </a:ext>
            </a:extLst>
          </p:cNvPr>
          <p:cNvSpPr txBox="1"/>
          <p:nvPr/>
        </p:nvSpPr>
        <p:spPr>
          <a:xfrm>
            <a:off x="8230281" y="-19597"/>
            <a:ext cx="19160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Toshiba E3730A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50MW S-band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Klystron </a:t>
            </a:r>
          </a:p>
        </p:txBody>
      </p:sp>
    </p:spTree>
    <p:extLst>
      <p:ext uri="{BB962C8B-B14F-4D97-AF65-F5344CB8AC3E}">
        <p14:creationId xmlns:p14="http://schemas.microsoft.com/office/powerpoint/2010/main" val="37988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BA972-F7E6-77F1-5EDC-A2D09FA4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829933"/>
          </a:xfrm>
        </p:spPr>
        <p:txBody>
          <a:bodyPr/>
          <a:lstStyle/>
          <a:p>
            <a:r>
              <a:rPr lang="en-US" dirty="0"/>
              <a:t>The Mid-Term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EDFB3-372F-9F1C-4569-00C611385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29465"/>
            <a:ext cx="7581900" cy="5587130"/>
          </a:xfrm>
        </p:spPr>
        <p:txBody>
          <a:bodyPr>
            <a:normAutofit fontScale="85000" lnSpcReduction="10000"/>
          </a:bodyPr>
          <a:lstStyle/>
          <a:p>
            <a:pPr marL="12700" indent="-12700"/>
            <a:r>
              <a:rPr lang="en-US" dirty="0"/>
              <a:t>The ATF aims to submit an upgrade </a:t>
            </a:r>
            <a:br>
              <a:rPr lang="en-US" dirty="0"/>
            </a:br>
            <a:r>
              <a:rPr lang="en-US" dirty="0"/>
              <a:t>proposal to continue to address accelerator</a:t>
            </a:r>
            <a:br>
              <a:rPr lang="en-US" dirty="0"/>
            </a:br>
            <a:r>
              <a:rPr lang="en-US" dirty="0"/>
              <a:t>and laser </a:t>
            </a:r>
            <a:r>
              <a:rPr lang="en-US" b="1" i="1" dirty="0"/>
              <a:t>Stewardship Program </a:t>
            </a:r>
            <a:r>
              <a:rPr lang="en-US" dirty="0"/>
              <a:t>efforts</a:t>
            </a:r>
          </a:p>
          <a:p>
            <a:pPr marL="460375" lvl="1" indent="-204788"/>
            <a:r>
              <a:rPr lang="en-US" dirty="0"/>
              <a:t>Response to the BRN Workshop on Laser Technology Report</a:t>
            </a:r>
          </a:p>
          <a:p>
            <a:pPr marL="685800" lvl="2" indent="-225425"/>
            <a:r>
              <a:rPr lang="en-US" dirty="0"/>
              <a:t>PRD 2: Transform Mid-IR Sources for Science from THz to X-Rays</a:t>
            </a:r>
          </a:p>
          <a:p>
            <a:pPr marL="460375" lvl="1" indent="-225425"/>
            <a:r>
              <a:rPr lang="en-US" dirty="0"/>
              <a:t>Continue to broaden our user community</a:t>
            </a:r>
          </a:p>
          <a:p>
            <a:pPr marL="685800" lvl="2" indent="-215900"/>
            <a:r>
              <a:rPr lang="en-US" dirty="0"/>
              <a:t>Address security needs in addition to our traditional basic</a:t>
            </a:r>
            <a:br>
              <a:rPr lang="en-US" dirty="0"/>
            </a:br>
            <a:r>
              <a:rPr lang="en-US" dirty="0"/>
              <a:t>science community</a:t>
            </a:r>
          </a:p>
          <a:p>
            <a:pPr marL="685800" lvl="2" indent="-215900"/>
            <a:r>
              <a:rPr lang="en-US" dirty="0"/>
              <a:t>Address a broader range of technology development </a:t>
            </a:r>
            <a:br>
              <a:rPr lang="en-US" dirty="0"/>
            </a:br>
            <a:r>
              <a:rPr lang="en-US" dirty="0"/>
              <a:t>support as part of our Stewardship mission</a:t>
            </a:r>
          </a:p>
          <a:p>
            <a:pPr marL="460375" lvl="1" indent="-225425"/>
            <a:r>
              <a:rPr lang="en-US" dirty="0"/>
              <a:t>Continue to implement elements of our LWIR </a:t>
            </a:r>
            <a:br>
              <a:rPr lang="en-US" dirty="0"/>
            </a:br>
            <a:r>
              <a:rPr lang="en-US" dirty="0"/>
              <a:t>R&amp;D program to deliver un-match LWIR beams</a:t>
            </a:r>
          </a:p>
          <a:p>
            <a:pPr marL="746125" lvl="2" indent="-317500"/>
            <a:r>
              <a:rPr lang="en-US" dirty="0"/>
              <a:t>Few-cycle, 10s of TW, CO</a:t>
            </a:r>
            <a:r>
              <a:rPr lang="en-US" baseline="-25000" dirty="0"/>
              <a:t>2</a:t>
            </a:r>
            <a:r>
              <a:rPr lang="en-US" dirty="0"/>
              <a:t> laser capabilities</a:t>
            </a:r>
          </a:p>
          <a:p>
            <a:pPr marL="746125" lvl="2" indent="-317500"/>
            <a:r>
              <a:rPr lang="en-US" dirty="0"/>
              <a:t>Carry out the R&amp;D to transform these capabilities from </a:t>
            </a:r>
            <a:br>
              <a:rPr lang="en-US" dirty="0"/>
            </a:br>
            <a:r>
              <a:rPr lang="en-US" dirty="0"/>
              <a:t>parameters only suitable for research to those required for</a:t>
            </a:r>
            <a:br>
              <a:rPr lang="en-US" dirty="0"/>
            </a:br>
            <a:r>
              <a:rPr lang="en-US" dirty="0"/>
              <a:t>a broad range of applications</a:t>
            </a:r>
          </a:p>
          <a:p>
            <a:pPr marL="460375" lvl="1" indent="-225425"/>
            <a:r>
              <a:rPr lang="en-US" dirty="0"/>
              <a:t>We aim to </a:t>
            </a:r>
          </a:p>
          <a:p>
            <a:pPr marL="917575" lvl="2" indent="-225425"/>
            <a:r>
              <a:rPr lang="en-US" dirty="0"/>
              <a:t>Develop a consortium of closely affiliated teams to deliver on a broad stewardship vision</a:t>
            </a:r>
          </a:p>
          <a:p>
            <a:pPr marL="917575" lvl="2" indent="-225425"/>
            <a:r>
              <a:rPr lang="en-US" dirty="0"/>
              <a:t>Utilize infrastructure originally developed for the terminated </a:t>
            </a:r>
            <a:br>
              <a:rPr lang="en-US" dirty="0"/>
            </a:br>
            <a:r>
              <a:rPr lang="en-US" dirty="0"/>
              <a:t>ATF-II project, to ensure cost-effective implementation </a:t>
            </a:r>
          </a:p>
          <a:p>
            <a:pPr marL="23495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BE74F-2137-732E-6BD0-35B275C79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F5C8-DD08-2A10-FE28-622EDFD071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629BC-617B-EA93-490D-66999D595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988" y="763083"/>
            <a:ext cx="4435011" cy="57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81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1527D-638B-B9C2-4460-91C17A90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4743"/>
            <a:ext cx="11049000" cy="949965"/>
          </a:xfrm>
        </p:spPr>
        <p:txBody>
          <a:bodyPr/>
          <a:lstStyle/>
          <a:p>
            <a:r>
              <a:rPr lang="en-US" dirty="0"/>
              <a:t>The Long-Term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32695-634A-B247-2C35-CA7313297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01385"/>
            <a:ext cx="11049000" cy="5241700"/>
          </a:xfrm>
        </p:spPr>
        <p:txBody>
          <a:bodyPr/>
          <a:lstStyle/>
          <a:p>
            <a:pPr marL="9525" indent="-9525"/>
            <a:r>
              <a:rPr lang="en-US" dirty="0"/>
              <a:t>Many of the research thrusts described represent multi-year, if not decade-scale, development efforts</a:t>
            </a:r>
          </a:p>
          <a:p>
            <a:pPr marL="573088" lvl="1" indent="-307975"/>
            <a:r>
              <a:rPr lang="en-US" dirty="0"/>
              <a:t>The ATF has now operated for over 3 decades</a:t>
            </a:r>
          </a:p>
          <a:p>
            <a:pPr marL="573088" lvl="1" indent="-307975"/>
            <a:r>
              <a:rPr lang="en-US" dirty="0"/>
              <a:t>Our goal is to lay out a broad research program that enables advancement for all communities that can benefit from the Stewardship Program</a:t>
            </a:r>
          </a:p>
          <a:p>
            <a:pPr marL="685800" lvl="2" indent="-225425"/>
            <a:r>
              <a:rPr lang="en-US" dirty="0"/>
              <a:t>Basic Science</a:t>
            </a:r>
          </a:p>
          <a:p>
            <a:pPr marL="685800" lvl="2" indent="-225425"/>
            <a:r>
              <a:rPr lang="en-US" dirty="0"/>
              <a:t>Early-stage Technology Development</a:t>
            </a:r>
          </a:p>
          <a:p>
            <a:pPr marL="685800" lvl="2" indent="-225425"/>
            <a:r>
              <a:rPr lang="en-US" dirty="0"/>
              <a:t>Security</a:t>
            </a:r>
          </a:p>
          <a:p>
            <a:pPr marL="685800" lvl="2" indent="-225425"/>
            <a:r>
              <a:rPr lang="en-US" dirty="0"/>
              <a:t>Industry</a:t>
            </a:r>
          </a:p>
          <a:p>
            <a:pPr marL="685800" lvl="2" indent="-225425"/>
            <a:r>
              <a:rPr lang="en-US" dirty="0"/>
              <a:t>Academia</a:t>
            </a:r>
          </a:p>
          <a:p>
            <a:pPr marL="460375" lvl="1" indent="-225425"/>
            <a:r>
              <a:rPr lang="en-US" dirty="0"/>
              <a:t>The input received at this meeting along with the discussions will shape our approach to delivering on these goals</a:t>
            </a:r>
          </a:p>
          <a:p>
            <a:pPr marL="685800" lvl="2" indent="-225425"/>
            <a:r>
              <a:rPr lang="en-US" dirty="0"/>
              <a:t>Discussions and refinement will be ongoing</a:t>
            </a:r>
          </a:p>
          <a:p>
            <a:pPr marL="685800" lvl="2" indent="-225425"/>
            <a:r>
              <a:rPr lang="en-US" dirty="0"/>
              <a:t>Looking for more than just users, but partners in this effort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B93EA-DA10-FAF8-A93E-4BBA4066D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DBA8-5782-A1D0-2838-AC9FBF8EE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7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8801-E7BC-CCB6-E2B1-2D61ED025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110490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2BA72-B4D8-DB26-4BE2-23DF22689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99" y="1068513"/>
            <a:ext cx="7729805" cy="4964298"/>
          </a:xfrm>
        </p:spPr>
        <p:txBody>
          <a:bodyPr>
            <a:normAutofit lnSpcReduction="10000"/>
          </a:bodyPr>
          <a:lstStyle/>
          <a:p>
            <a:pPr marL="9525" indent="-9525"/>
            <a:r>
              <a:rPr lang="en-US" dirty="0"/>
              <a:t>The ATF Team is looking forward to the presentations from and discussions with our</a:t>
            </a:r>
            <a:br>
              <a:rPr lang="en-US" dirty="0"/>
            </a:br>
            <a:r>
              <a:rPr lang="en-US" dirty="0"/>
              <a:t>user community over the next 2 days</a:t>
            </a:r>
          </a:p>
          <a:p>
            <a:pPr marL="9525" indent="-9525"/>
            <a:endParaRPr lang="en-US" dirty="0"/>
          </a:p>
          <a:p>
            <a:pPr marL="9525" indent="-9525"/>
            <a:r>
              <a:rPr lang="en-US" dirty="0"/>
              <a:t>We are counting on your ongoing involvement to ensure that we have can deliver a compelling and high-impact future for the facility and its users</a:t>
            </a:r>
          </a:p>
          <a:p>
            <a:pPr marL="9525" indent="-9525"/>
            <a:endParaRPr lang="en-US" dirty="0"/>
          </a:p>
          <a:p>
            <a:pPr marL="9525" indent="-9525"/>
            <a:r>
              <a:rPr lang="en-US" dirty="0"/>
              <a:t>Now:</a:t>
            </a:r>
          </a:p>
          <a:p>
            <a:pPr marL="460375" lvl="1" indent="-204788"/>
            <a:r>
              <a:rPr lang="en-US" dirty="0"/>
              <a:t> Some time for discussion</a:t>
            </a:r>
          </a:p>
          <a:p>
            <a:pPr marL="460375" lvl="1" indent="-204788"/>
            <a:r>
              <a:rPr lang="en-US" dirty="0"/>
              <a:t> Followed </a:t>
            </a:r>
            <a:r>
              <a:rPr lang="en-US"/>
              <a:t>by tours at B820 and B912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F4D1C-5E9D-810C-D99F-62E5EB59D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1D6CE-2036-87EF-C9C8-1CBC10AB3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2024 ATF Science Planning Workshop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2DF425-63F2-A6A1-B799-591828DE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305" y="125505"/>
            <a:ext cx="3765628" cy="28242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B08B72-91E2-F326-2830-621A41AB2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874" y="3482160"/>
            <a:ext cx="3754061" cy="281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7961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85DF43-680A-C84F-8345-05BA6D22B27D}" vid="{3D0CE0FB-B0F8-AF41-9443-54877724A1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110</TotalTime>
  <Words>927</Words>
  <Application>Microsoft Macintosh PowerPoint</Application>
  <PresentationFormat>Widescreen</PresentationFormat>
  <Paragraphs>111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Wingdings 3</vt:lpstr>
      <vt:lpstr>BNL</vt:lpstr>
      <vt:lpstr>Context for the 2024 ATF  Science Planning Workshop</vt:lpstr>
      <vt:lpstr>Welcome</vt:lpstr>
      <vt:lpstr>Context for this Workshop</vt:lpstr>
      <vt:lpstr>Facility Directions</vt:lpstr>
      <vt:lpstr>The Near-Term</vt:lpstr>
      <vt:lpstr>The Near-Term (cont’d)</vt:lpstr>
      <vt:lpstr>The Mid-Term</vt:lpstr>
      <vt:lpstr>The Long-Term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Palmer, Mark</dc:creator>
  <cp:keywords/>
  <dc:description/>
  <cp:lastModifiedBy>Palmer, Mark</cp:lastModifiedBy>
  <cp:revision>1</cp:revision>
  <dcterms:created xsi:type="dcterms:W3CDTF">2024-06-20T10:57:51Z</dcterms:created>
  <dcterms:modified xsi:type="dcterms:W3CDTF">2024-06-20T12:48:41Z</dcterms:modified>
  <cp:category/>
</cp:coreProperties>
</file>