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92" r:id="rId5"/>
    <p:sldId id="296" r:id="rId6"/>
    <p:sldId id="274" r:id="rId7"/>
    <p:sldId id="339" r:id="rId8"/>
    <p:sldId id="297" r:id="rId9"/>
    <p:sldId id="272" r:id="rId10"/>
    <p:sldId id="340" r:id="rId11"/>
    <p:sldId id="338" r:id="rId12"/>
    <p:sldId id="342" r:id="rId13"/>
    <p:sldId id="34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1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47"/>
    <p:restoredTop sz="95934"/>
  </p:normalViewPr>
  <p:slideViewPr>
    <p:cSldViewPr snapToGrid="0">
      <p:cViewPr varScale="1">
        <p:scale>
          <a:sx n="111" d="100"/>
          <a:sy n="111" d="100"/>
        </p:scale>
        <p:origin x="7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280D2C-05DE-CF49-AE61-FE1ABE9FF0CE}" type="datetimeFigureOut">
              <a:t>6/22/24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6AF94-1B4A-0B42-910E-3229D3404ED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4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86AF94-1B4A-0B42-910E-3229D3404ED5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05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79623-893B-8848-B2C6-C5E8F7DBF7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6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8C263-B6F5-9CAE-F1C6-EE2398FF6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11FCEE-5CE5-0525-45C1-FF5535A7CD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B7802-8590-A01C-A38E-326F1AD72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BB046-6927-20D9-8981-E16485911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27D8C-ED3F-4EEC-712C-DF598CFC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349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218AC-BC1C-6345-6C5E-28BCDE6C0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815D7C-41D9-6CF1-7800-97E5E392BD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F32A4-0698-9052-D28A-3E304BE2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7EB43-9CDF-F9A3-BC4B-111C0AFE4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5AF7-291C-EB2A-9686-96F99747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5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FE24C6-F67F-C63A-E873-6CE704127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6CD772-E422-17CA-58E5-1A238BB0D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CF3E6-3CCC-010C-E54B-03CF866BF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D2C86-F2B8-992E-0851-47B048761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AB74B-B96D-A610-96CE-561F801D0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94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19A1D-812A-DC86-9127-3CF4E7075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A8741-749B-2783-BA7E-EB3FA5E1D8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15545-7A43-ECE5-FD1F-B14678F9D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FB66C-A364-14E1-A211-A936DE077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5047C-3027-C936-473D-15575C679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571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2F9FB-A750-7346-5230-E1987342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096120-6BE3-384E-F689-4A8E1C99A9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03B0A-56E5-69E1-3468-A457F7A60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5BB8B-B578-FD2F-513B-AEC7EECD0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7FB14-768E-6BCE-7B78-37EF6641F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76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86C24-905A-B71D-8085-C6454E942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331B1-2432-066B-8DA5-67B94618D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7C1113-B588-86D1-4096-0558C57097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9C443-7B38-3B61-7427-74914DF21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165721-D832-B7B3-7D75-382DD821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86F4C-4F33-D30C-DDDF-6449A7B16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736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6490-A4D4-DF24-0F91-9D550BA74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7835F3-627B-41AF-68FB-5730FC784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53C7B-BA83-6251-B9A2-125BF3EFA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86E81D-C82C-A538-A221-649312E84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FA12978-AB69-6E00-AA90-42A58C4EAE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5B9AA6-ECB2-D3C0-CA0A-D3A3A8F5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D068D6-CC03-1C2E-0410-E5212E395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E02E2-27B8-EB49-0249-DC3ABDF9B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8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53FE9-DAA5-AD0F-C771-3D5B405FA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7935B1-C3D8-E1D9-6D27-9FEC9D245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5CB62F-A20B-95C5-4791-49D1250D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96B511-FA04-D4B3-0A3D-9CDCF22B4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9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BA4C13-9C3D-8DD0-326D-2E9B2D6C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FEE7BA-50AC-DD47-0D82-08B9A430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1D362-1706-771D-47CD-ED72D85B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21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F1AD5-9045-FACB-896C-CDEBE3920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3E306-1F65-BB5C-B9D3-BA1E3AFD4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159CB3-4218-6FD3-A9E0-75620D388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8C279-B088-AE90-9E32-9FBF4AF39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17664-6E2C-86BC-6A69-B738253CF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F346A-DFF6-0F47-F11D-2B4F2A52E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5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5E87E-65B0-36E3-10B3-222FCF73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946536-1809-438F-6DEA-C3AEC53120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22CFD-0182-0F44-8596-2DCCB8A62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1C683-6B01-2F0F-097E-7381CC3D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DA6FB-6BB0-DC48-6A55-3F7B86AA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98C3FF-8D1F-BC42-99D6-0B48B1DD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64C35-5FE1-1805-2451-A59393A2A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BB8231-24D5-9444-EBE0-CE21357A5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97D9C-01AA-C8E3-ACAC-F58B9B0898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193DBB-402F-F549-A45E-7B3A0C050DD9}" type="datetimeFigureOut">
              <a:t>6/22/24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6E75D-FD1D-E809-A433-0F2171B4A1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7B672-BBDD-9C62-CE1F-B10FF81D3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C11848-40F0-684B-8666-3B7B9230CB2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8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C1DE29-E97B-9F49-375A-C08254B775B7}"/>
              </a:ext>
            </a:extLst>
          </p:cNvPr>
          <p:cNvSpPr txBox="1"/>
          <p:nvPr/>
        </p:nvSpPr>
        <p:spPr>
          <a:xfrm>
            <a:off x="1124707" y="1095059"/>
            <a:ext cx="995432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CO</a:t>
            </a:r>
            <a:r>
              <a:rPr lang="en-US" sz="4400" b="1" i="0" u="none" strike="noStrike" baseline="-25000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2</a:t>
            </a:r>
            <a:r>
              <a:rPr lang="en-US" sz="44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-laser-driven plasma acceleration </a:t>
            </a:r>
          </a:p>
          <a:p>
            <a:pPr algn="ctr"/>
            <a:r>
              <a:rPr lang="en-US" sz="4400" b="1" i="0" u="none" strike="noStrike">
                <a:solidFill>
                  <a:srgbClr val="212121"/>
                </a:solidFill>
                <a:effectLst/>
                <a:latin typeface="Aptos" panose="020B0004020202020204" pitchFamily="34" charset="0"/>
              </a:rPr>
              <a:t>of externally-injected electrons</a:t>
            </a:r>
            <a:endParaRPr lang="en-US" sz="4400" b="1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75E4FA-1878-B187-B5C7-2C016A4C4155}"/>
              </a:ext>
            </a:extLst>
          </p:cNvPr>
          <p:cNvSpPr txBox="1"/>
          <p:nvPr/>
        </p:nvSpPr>
        <p:spPr>
          <a:xfrm>
            <a:off x="3407596" y="2480164"/>
            <a:ext cx="5684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Mike Downer, University of Texas at Austin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A39190-E9EF-8834-9308-E039E7D4B1D1}"/>
              </a:ext>
            </a:extLst>
          </p:cNvPr>
          <p:cNvGrpSpPr/>
          <p:nvPr/>
        </p:nvGrpSpPr>
        <p:grpSpPr>
          <a:xfrm>
            <a:off x="94445" y="69669"/>
            <a:ext cx="1198328" cy="1179117"/>
            <a:chOff x="3303214" y="2758382"/>
            <a:chExt cx="1424847" cy="14097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39D57B7-1A0F-F1DD-77BB-B12A8A6F74D0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DB1F94A-7332-9ADD-4282-3524E04348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C60B2672-4454-C4E6-9234-3D8700FFC1C1}"/>
              </a:ext>
            </a:extLst>
          </p:cNvPr>
          <p:cNvSpPr txBox="1"/>
          <p:nvPr/>
        </p:nvSpPr>
        <p:spPr>
          <a:xfrm>
            <a:off x="4465096" y="269886"/>
            <a:ext cx="3373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ATF Scientific Needs Workshop, </a:t>
            </a:r>
          </a:p>
          <a:p>
            <a:pPr algn="ctr"/>
            <a:r>
              <a:rPr lang="en-US"/>
              <a:t>20-21 June 2024</a:t>
            </a:r>
          </a:p>
        </p:txBody>
      </p:sp>
      <p:pic>
        <p:nvPicPr>
          <p:cNvPr id="10" name="Picture 9" descr="BNL_logo_sm.jpg">
            <a:extLst>
              <a:ext uri="{FF2B5EF4-FFF2-40B4-BE49-F238E27FC236}">
                <a16:creationId xmlns:a16="http://schemas.microsoft.com/office/drawing/2014/main" id="{680AAF1F-28B6-3A5C-2A80-F00A63578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350487"/>
            <a:ext cx="2347556" cy="8982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1E54C90-E310-1D94-B9BB-1A56DA50C196}"/>
              </a:ext>
            </a:extLst>
          </p:cNvPr>
          <p:cNvSpPr txBox="1"/>
          <p:nvPr/>
        </p:nvSpPr>
        <p:spPr>
          <a:xfrm>
            <a:off x="147033" y="5535827"/>
            <a:ext cx="119299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i="1">
                <a:solidFill>
                  <a:srgbClr val="FF0000"/>
                </a:solidFill>
              </a:rPr>
              <a:t>ATF is uniquely positioned to demonstrate a new generation of laser-plasma accelerators </a:t>
            </a:r>
          </a:p>
          <a:p>
            <a:pPr algn="ctr"/>
            <a:r>
              <a:rPr lang="en-US" sz="2400" i="1">
                <a:solidFill>
                  <a:srgbClr val="FF0000"/>
                </a:solidFill>
              </a:rPr>
              <a:t>that deliver electron bunches with the ultra-low emittance and energy spread required </a:t>
            </a:r>
          </a:p>
          <a:p>
            <a:pPr algn="ctr"/>
            <a:r>
              <a:rPr lang="en-US" sz="2400" i="1">
                <a:solidFill>
                  <a:srgbClr val="FF0000"/>
                </a:solidFill>
              </a:rPr>
              <a:t>to drive free-electron lasers.   </a:t>
            </a:r>
          </a:p>
        </p:txBody>
      </p:sp>
      <p:pic>
        <p:nvPicPr>
          <p:cNvPr id="16" name="Picture 15" descr="SUNY Stonybrook logo.jpg">
            <a:extLst>
              <a:ext uri="{FF2B5EF4-FFF2-40B4-BE49-F238E27FC236}">
                <a16:creationId xmlns:a16="http://schemas.microsoft.com/office/drawing/2014/main" id="{CD104200-04FE-BB42-4A65-B4D8C79B99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5" y="132700"/>
            <a:ext cx="1001756" cy="1001756"/>
          </a:xfrm>
          <a:prstGeom prst="rect">
            <a:avLst/>
          </a:prstGeom>
        </p:spPr>
      </p:pic>
      <p:pic>
        <p:nvPicPr>
          <p:cNvPr id="17" name="Picture 16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C6746C2-F416-78D6-EEC7-E473016EB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849" y="578783"/>
            <a:ext cx="609600" cy="2974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7978603-87E3-C408-2B01-3F40338683F9}"/>
              </a:ext>
            </a:extLst>
          </p:cNvPr>
          <p:cNvSpPr txBox="1"/>
          <p:nvPr/>
        </p:nvSpPr>
        <p:spPr>
          <a:xfrm>
            <a:off x="547313" y="3060602"/>
            <a:ext cx="320401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University of Texas at Austin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M. C. Downer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</a:t>
            </a:r>
            <a:r>
              <a:rPr lang="en-US"/>
              <a:t>: R. Zgadzaj 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Y. Cao, B. Dinh,</a:t>
            </a:r>
          </a:p>
          <a:p>
            <a:r>
              <a:rPr lang="en-US"/>
              <a:t>	T. Araujo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53F08F-7769-FFB6-E7A8-45E6E04941DB}"/>
              </a:ext>
            </a:extLst>
          </p:cNvPr>
          <p:cNvSpPr txBox="1"/>
          <p:nvPr/>
        </p:nvSpPr>
        <p:spPr>
          <a:xfrm>
            <a:off x="4231122" y="3061706"/>
            <a:ext cx="38591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Stony Brook University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Faculty</a:t>
            </a:r>
            <a:r>
              <a:rPr lang="en-US"/>
              <a:t>:  Navid Vafaei-Najafabadi</a:t>
            </a:r>
          </a:p>
          <a:p>
            <a:r>
              <a:rPr lang="en-US"/>
              <a:t>	Roman Samulyak</a:t>
            </a:r>
          </a:p>
          <a:p>
            <a:r>
              <a:rPr lang="en-US"/>
              <a:t>	V. N. Litvinenko</a:t>
            </a:r>
          </a:p>
          <a:p>
            <a:r>
              <a:rPr lang="en-US" i="1">
                <a:solidFill>
                  <a:srgbClr val="1E08FF"/>
                </a:solidFill>
              </a:rPr>
              <a:t>Postdoc</a:t>
            </a:r>
            <a:r>
              <a:rPr lang="en-US"/>
              <a:t>:  N. Pathak</a:t>
            </a:r>
          </a:p>
          <a:p>
            <a:r>
              <a:rPr lang="en-US" i="1">
                <a:solidFill>
                  <a:srgbClr val="120FFF"/>
                </a:solidFill>
              </a:rPr>
              <a:t>PhD Students</a:t>
            </a:r>
            <a:r>
              <a:rPr lang="en-US"/>
              <a:t>: A. Cheng, A. Gaikwad,</a:t>
            </a:r>
          </a:p>
          <a:p>
            <a:r>
              <a:rPr lang="en-US"/>
              <a:t>	B. Romasky, E. Trommer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F08D59-4070-9961-706B-4B7FB908F284}"/>
              </a:ext>
            </a:extLst>
          </p:cNvPr>
          <p:cNvSpPr txBox="1"/>
          <p:nvPr/>
        </p:nvSpPr>
        <p:spPr>
          <a:xfrm>
            <a:off x="8619746" y="3084986"/>
            <a:ext cx="345735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Brookhaven NL</a:t>
            </a:r>
            <a:r>
              <a:rPr lang="en-US" b="1"/>
              <a:t>:</a:t>
            </a:r>
          </a:p>
          <a:p>
            <a:r>
              <a:rPr lang="en-US" i="1">
                <a:solidFill>
                  <a:srgbClr val="120FFF"/>
                </a:solidFill>
              </a:rPr>
              <a:t>ATF Director</a:t>
            </a:r>
            <a:r>
              <a:rPr lang="en-US"/>
              <a:t>: M. A. Palmer</a:t>
            </a:r>
          </a:p>
          <a:p>
            <a:r>
              <a:rPr lang="en-US" i="1">
                <a:solidFill>
                  <a:srgbClr val="120FFF"/>
                </a:solidFill>
              </a:rPr>
              <a:t>Research Scientists</a:t>
            </a:r>
            <a:r>
              <a:rPr lang="en-US"/>
              <a:t>:  M. Babzien,</a:t>
            </a:r>
          </a:p>
          <a:p>
            <a:r>
              <a:rPr lang="en-US"/>
              <a:t>M. Fedurin, R. Kupfer, K. Kusche, </a:t>
            </a:r>
          </a:p>
          <a:p>
            <a:r>
              <a:rPr lang="en-US"/>
              <a:t>W. Li, I. V. Pogorelsky, </a:t>
            </a:r>
          </a:p>
          <a:p>
            <a:r>
              <a:rPr lang="en-US"/>
              <a:t>M. N. Polyanskiy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0D7830-B579-3D80-A50B-AD65C6346C10}"/>
              </a:ext>
            </a:extLst>
          </p:cNvPr>
          <p:cNvSpPr txBox="1"/>
          <p:nvPr/>
        </p:nvSpPr>
        <p:spPr>
          <a:xfrm>
            <a:off x="718457" y="4669493"/>
            <a:ext cx="17906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/>
              <a:t>UCLA</a:t>
            </a:r>
            <a:r>
              <a:rPr lang="en-US"/>
              <a:t>:</a:t>
            </a:r>
          </a:p>
          <a:p>
            <a:pPr algn="ctr"/>
            <a:r>
              <a:rPr lang="en-US" i="1">
                <a:solidFill>
                  <a:srgbClr val="1E08FF"/>
                </a:solidFill>
              </a:rPr>
              <a:t>Faculty</a:t>
            </a:r>
            <a:r>
              <a:rPr lang="en-US"/>
              <a:t>: C. Joshi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8D8F09-3E5C-54F8-D438-A1D72BECFC3C}"/>
              </a:ext>
            </a:extLst>
          </p:cNvPr>
          <p:cNvSpPr txBox="1"/>
          <p:nvPr/>
        </p:nvSpPr>
        <p:spPr>
          <a:xfrm>
            <a:off x="11846968" y="64904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96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123"/>
          <p:cNvSpPr/>
          <p:nvPr/>
        </p:nvSpPr>
        <p:spPr>
          <a:xfrm>
            <a:off x="5390830" y="2362200"/>
            <a:ext cx="965200" cy="28829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987104" y="3302000"/>
            <a:ext cx="4395689" cy="982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57297" y="0"/>
            <a:ext cx="764722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Centimeter-long LWFAs have progressed</a:t>
            </a:r>
          </a:p>
          <a:p>
            <a:pPr lvl="0" algn="ctr">
              <a:defRPr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steadily toward multi-GeV electron energy...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17991" y="6043411"/>
            <a:ext cx="6820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/>
                <a:cs typeface="Arial"/>
              </a:rPr>
              <a:t>...but are stuck at </a:t>
            </a:r>
            <a:r>
              <a:rPr lang="en-US" sz="2800" b="1">
                <a:solidFill>
                  <a:srgbClr val="FF0000"/>
                </a:solidFill>
                <a:latin typeface="Arial"/>
                <a:cs typeface="Arial"/>
              </a:rPr>
              <a:t>10% energy spread</a:t>
            </a:r>
            <a:r>
              <a:rPr lang="en-US" sz="2800" b="1">
                <a:latin typeface="Arial"/>
                <a:cs typeface="Arial"/>
              </a:rPr>
              <a:t>,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09644" y="361525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5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44" y="5037659"/>
            <a:ext cx="314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0</a:t>
            </a:r>
          </a:p>
        </p:txBody>
      </p:sp>
      <p:grpSp>
        <p:nvGrpSpPr>
          <p:cNvPr id="122" name="Group 121"/>
          <p:cNvGrpSpPr/>
          <p:nvPr/>
        </p:nvGrpSpPr>
        <p:grpSpPr>
          <a:xfrm>
            <a:off x="977944" y="2815159"/>
            <a:ext cx="3780323" cy="2463800"/>
            <a:chOff x="3213100" y="2425700"/>
            <a:chExt cx="4406900" cy="2463800"/>
          </a:xfrm>
        </p:grpSpPr>
        <p:sp>
          <p:nvSpPr>
            <p:cNvPr id="48" name="Oval 47"/>
            <p:cNvSpPr/>
            <p:nvPr/>
          </p:nvSpPr>
          <p:spPr>
            <a:xfrm>
              <a:off x="4000500" y="4660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4432300" y="44704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803900" y="4152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334000" y="43434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6261100" y="36449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29500" y="24257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3657600" y="46736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3454400" y="46863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13100" y="4699000"/>
              <a:ext cx="190500" cy="190500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80483" y="1697558"/>
            <a:ext cx="5947784" cy="4141241"/>
            <a:chOff x="2315639" y="1308099"/>
            <a:chExt cx="5947784" cy="4141241"/>
          </a:xfrm>
        </p:grpSpPr>
        <p:grpSp>
          <p:nvGrpSpPr>
            <p:cNvPr id="9" name="Group 8"/>
            <p:cNvGrpSpPr/>
            <p:nvPr/>
          </p:nvGrpSpPr>
          <p:grpSpPr>
            <a:xfrm>
              <a:off x="3141133" y="1761067"/>
              <a:ext cx="5122290" cy="3098807"/>
              <a:chOff x="3141133" y="1761067"/>
              <a:chExt cx="5122290" cy="3098807"/>
            </a:xfrm>
          </p:grpSpPr>
          <p:cxnSp>
            <p:nvCxnSpPr>
              <p:cNvPr id="4" name="Straight Arrow Connector 3"/>
              <p:cNvCxnSpPr/>
              <p:nvPr/>
            </p:nvCxnSpPr>
            <p:spPr>
              <a:xfrm flipH="1" flipV="1">
                <a:off x="3141133" y="1761067"/>
                <a:ext cx="17993" cy="309668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3152775" y="4851402"/>
                <a:ext cx="5110648" cy="847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/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" name="Straight Connector 12"/>
            <p:cNvCxnSpPr/>
            <p:nvPr/>
          </p:nvCxnSpPr>
          <p:spPr>
            <a:xfrm>
              <a:off x="3146425" y="2019300"/>
              <a:ext cx="174625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0" name="Group 119"/>
            <p:cNvGrpSpPr/>
            <p:nvPr/>
          </p:nvGrpSpPr>
          <p:grpSpPr>
            <a:xfrm>
              <a:off x="3143250" y="2298700"/>
              <a:ext cx="171450" cy="2260600"/>
              <a:chOff x="3143250" y="2298700"/>
              <a:chExt cx="171450" cy="2260600"/>
            </a:xfrm>
          </p:grpSpPr>
          <p:cxnSp>
            <p:nvCxnSpPr>
              <p:cNvPr id="18" name="Straight Connector 17"/>
              <p:cNvCxnSpPr/>
              <p:nvPr/>
            </p:nvCxnSpPr>
            <p:spPr>
              <a:xfrm>
                <a:off x="3143250" y="3416300"/>
                <a:ext cx="1714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3155950" y="37020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155950" y="39941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155950" y="42735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3162300" y="45593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3155950" y="31432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3155950" y="286385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3149600" y="25654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3149600" y="2298700"/>
                <a:ext cx="95250" cy="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TextBox 25"/>
            <p:cNvSpPr txBox="1"/>
            <p:nvPr/>
          </p:nvSpPr>
          <p:spPr>
            <a:xfrm>
              <a:off x="2717800" y="1816100"/>
              <a:ext cx="44465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10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 rot="16200000">
              <a:off x="3977221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>
              <a:off x="4933958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>
              <a:off x="5890695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>
              <a:off x="6838965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>
              <a:off x="7783002" y="4762500"/>
              <a:ext cx="171450" cy="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Box 43"/>
            <p:cNvSpPr txBox="1"/>
            <p:nvPr/>
          </p:nvSpPr>
          <p:spPr>
            <a:xfrm>
              <a:off x="2315639" y="1308099"/>
              <a:ext cx="106654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i="1"/>
                <a:t>E</a:t>
              </a:r>
              <a:r>
                <a:rPr lang="en-US" sz="2000" baseline="-25000"/>
                <a:t>e</a:t>
              </a:r>
              <a:r>
                <a:rPr lang="en-US" sz="2000"/>
                <a:t> (GeV)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815167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2000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682075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2010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87082" y="4902199"/>
              <a:ext cx="70464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/>
                <a:t>2020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55719" y="508000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Year</a:t>
              </a: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6129910" y="1693323"/>
            <a:ext cx="956216" cy="3719000"/>
            <a:chOff x="8940788" y="1710256"/>
            <a:chExt cx="956216" cy="3719000"/>
          </a:xfrm>
        </p:grpSpPr>
        <p:cxnSp>
          <p:nvCxnSpPr>
            <p:cNvPr id="66" name="Straight Connector 65"/>
            <p:cNvCxnSpPr/>
            <p:nvPr/>
          </p:nvCxnSpPr>
          <p:spPr>
            <a:xfrm>
              <a:off x="9191518" y="5253515"/>
              <a:ext cx="174625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/>
            <p:cNvGrpSpPr/>
            <p:nvPr/>
          </p:nvGrpSpPr>
          <p:grpSpPr>
            <a:xfrm>
              <a:off x="8940788" y="1710256"/>
              <a:ext cx="956216" cy="3719000"/>
              <a:chOff x="8737592" y="1693323"/>
              <a:chExt cx="956216" cy="3719000"/>
            </a:xfrm>
          </p:grpSpPr>
          <p:cxnSp>
            <p:nvCxnSpPr>
              <p:cNvPr id="59" name="Straight Arrow Connector 58"/>
              <p:cNvCxnSpPr/>
              <p:nvPr/>
            </p:nvCxnSpPr>
            <p:spPr>
              <a:xfrm flipH="1" flipV="1">
                <a:off x="9152351" y="2150529"/>
                <a:ext cx="17993" cy="30966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8737592" y="1693323"/>
                <a:ext cx="8653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FF0000"/>
                    </a:solidFill>
                  </a:rPr>
                  <a:t>∆</a:t>
                </a:r>
                <a:r>
                  <a:rPr lang="en-US" sz="2000" b="1" i="1">
                    <a:solidFill>
                      <a:srgbClr val="FF0000"/>
                    </a:solidFill>
                  </a:rPr>
                  <a:t>E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e</a:t>
                </a:r>
                <a:r>
                  <a:rPr lang="en-US" sz="2000" b="1">
                    <a:solidFill>
                      <a:srgbClr val="FF0000"/>
                    </a:solidFill>
                  </a:rPr>
                  <a:t>/</a:t>
                </a:r>
                <a:r>
                  <a:rPr lang="en-US" sz="2000" b="1" i="1">
                    <a:solidFill>
                      <a:srgbClr val="FF0000"/>
                    </a:solidFill>
                  </a:rPr>
                  <a:t>E</a:t>
                </a:r>
                <a:r>
                  <a:rPr lang="en-US" sz="2000" b="1" baseline="-25000">
                    <a:solidFill>
                      <a:srgbClr val="FF0000"/>
                    </a:solidFill>
                  </a:rPr>
                  <a:t>e</a:t>
                </a:r>
              </a:p>
            </p:txBody>
          </p:sp>
          <p:cxnSp>
            <p:nvCxnSpPr>
              <p:cNvPr id="62" name="Straight Connector 61"/>
              <p:cNvCxnSpPr/>
              <p:nvPr/>
            </p:nvCxnSpPr>
            <p:spPr>
              <a:xfrm>
                <a:off x="8971380" y="2374896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xtBox 62"/>
              <p:cNvSpPr txBox="1"/>
              <p:nvPr/>
            </p:nvSpPr>
            <p:spPr>
              <a:xfrm>
                <a:off x="9110136" y="2133594"/>
                <a:ext cx="531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0</a:t>
                </a:r>
              </a:p>
            </p:txBody>
          </p:sp>
          <p:cxnSp>
            <p:nvCxnSpPr>
              <p:cNvPr id="64" name="Straight Connector 63"/>
              <p:cNvCxnSpPr/>
              <p:nvPr/>
            </p:nvCxnSpPr>
            <p:spPr>
              <a:xfrm>
                <a:off x="8971383" y="3357013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8971386" y="4305264"/>
                <a:ext cx="17462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TextBox 66"/>
              <p:cNvSpPr txBox="1"/>
              <p:nvPr/>
            </p:nvSpPr>
            <p:spPr>
              <a:xfrm>
                <a:off x="9110139" y="3132644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-1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110142" y="4080895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-2</a:t>
                </a: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9110145" y="5012213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FF0000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FF0000"/>
                    </a:solidFill>
                  </a:rPr>
                  <a:t>-3</a:t>
                </a:r>
              </a:p>
            </p:txBody>
          </p:sp>
        </p:grpSp>
      </p:grpSp>
      <p:sp>
        <p:nvSpPr>
          <p:cNvPr id="89" name="TextBox 88"/>
          <p:cNvSpPr txBox="1"/>
          <p:nvPr/>
        </p:nvSpPr>
        <p:spPr>
          <a:xfrm>
            <a:off x="1964316" y="2709328"/>
            <a:ext cx="2403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quasi-monoenergetic</a:t>
            </a:r>
          </a:p>
        </p:txBody>
      </p:sp>
      <p:sp>
        <p:nvSpPr>
          <p:cNvPr id="92" name="Oval 91"/>
          <p:cNvSpPr/>
          <p:nvPr/>
        </p:nvSpPr>
        <p:spPr>
          <a:xfrm>
            <a:off x="6096000" y="4876793"/>
            <a:ext cx="931336" cy="6265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7264451" y="1693330"/>
            <a:ext cx="780336" cy="3685145"/>
            <a:chOff x="9635071" y="1303871"/>
            <a:chExt cx="780336" cy="3685145"/>
          </a:xfrm>
        </p:grpSpPr>
        <p:cxnSp>
          <p:nvCxnSpPr>
            <p:cNvPr id="60" name="Straight Arrow Connector 59"/>
            <p:cNvCxnSpPr/>
            <p:nvPr/>
          </p:nvCxnSpPr>
          <p:spPr>
            <a:xfrm flipH="1" flipV="1">
              <a:off x="9880473" y="1727207"/>
              <a:ext cx="17993" cy="3096684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Box 89"/>
            <p:cNvSpPr txBox="1"/>
            <p:nvPr/>
          </p:nvSpPr>
          <p:spPr>
            <a:xfrm>
              <a:off x="9635071" y="1303871"/>
              <a:ext cx="7213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>
                  <a:solidFill>
                    <a:srgbClr val="008000"/>
                  </a:solidFill>
                  <a:latin typeface="Arial"/>
                  <a:cs typeface="Arial"/>
                </a:rPr>
                <a:t>Π</a:t>
              </a:r>
              <a:r>
                <a:rPr lang="en-US" sz="2000" b="1" baseline="-25000">
                  <a:solidFill>
                    <a:srgbClr val="008000"/>
                  </a:solidFill>
                  <a:latin typeface="Arial"/>
                  <a:cs typeface="Arial"/>
                </a:rPr>
                <a:t>spin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9733371" y="4830187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9716441" y="1968513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9699511" y="3407821"/>
              <a:ext cx="174625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/>
            <p:nvPr/>
          </p:nvSpPr>
          <p:spPr>
            <a:xfrm>
              <a:off x="9906005" y="1744156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1.0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9906008" y="3183464"/>
              <a:ext cx="50939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0.5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9906011" y="4588906"/>
              <a:ext cx="31465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8000"/>
                  </a:solidFill>
                </a:rPr>
                <a:t>0</a:t>
              </a:r>
            </a:p>
          </p:txBody>
        </p:sp>
      </p:grpSp>
      <p:cxnSp>
        <p:nvCxnSpPr>
          <p:cNvPr id="116" name="Straight Arrow Connector 115"/>
          <p:cNvCxnSpPr>
            <a:cxnSpLocks/>
          </p:cNvCxnSpPr>
          <p:nvPr/>
        </p:nvCxnSpPr>
        <p:spPr>
          <a:xfrm>
            <a:off x="5413395" y="3439271"/>
            <a:ext cx="895380" cy="160262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 flipV="1">
            <a:off x="5424723" y="3022600"/>
            <a:ext cx="950363" cy="2042610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5312470" y="3301723"/>
            <a:ext cx="1112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/>
              <a:t>ATF</a:t>
            </a:r>
          </a:p>
          <a:p>
            <a:pPr algn="ctr"/>
            <a:r>
              <a:rPr lang="en-US" sz="2400" b="1"/>
              <a:t>oppor-</a:t>
            </a:r>
          </a:p>
          <a:p>
            <a:pPr algn="ctr"/>
            <a:r>
              <a:rPr lang="en-US" sz="2400" b="1"/>
              <a:t>tunity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6383917" y="6046591"/>
            <a:ext cx="323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8000"/>
                </a:solidFill>
                <a:latin typeface="Arial"/>
                <a:cs typeface="Arial"/>
              </a:rPr>
              <a:t>unpolarized spins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5733160" y="5469472"/>
            <a:ext cx="1798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>
                <a:solidFill>
                  <a:srgbClr val="FF0000"/>
                </a:solidFill>
              </a:rPr>
              <a:t>conventional RF</a:t>
            </a:r>
          </a:p>
          <a:p>
            <a:pPr algn="ctr"/>
            <a:r>
              <a:rPr lang="en-US" sz="1400" i="1">
                <a:solidFill>
                  <a:srgbClr val="FF0000"/>
                </a:solidFill>
              </a:rPr>
              <a:t>accelerator capability</a:t>
            </a:r>
          </a:p>
        </p:txBody>
      </p:sp>
      <p:grpSp>
        <p:nvGrpSpPr>
          <p:cNvPr id="150" name="Group 149"/>
          <p:cNvGrpSpPr/>
          <p:nvPr/>
        </p:nvGrpSpPr>
        <p:grpSpPr>
          <a:xfrm>
            <a:off x="9032684" y="1134532"/>
            <a:ext cx="3125450" cy="4728754"/>
            <a:chOff x="9032684" y="1134532"/>
            <a:chExt cx="3125450" cy="4728754"/>
          </a:xfrm>
        </p:grpSpPr>
        <p:sp>
          <p:nvSpPr>
            <p:cNvPr id="140" name="Rounded Rectangle 139"/>
            <p:cNvSpPr/>
            <p:nvPr/>
          </p:nvSpPr>
          <p:spPr>
            <a:xfrm>
              <a:off x="9114713" y="1134532"/>
              <a:ext cx="3043421" cy="4724400"/>
            </a:xfrm>
            <a:prstGeom prst="roundRect">
              <a:avLst>
                <a:gd name="adj" fmla="val 918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9141761" y="1168409"/>
              <a:ext cx="29671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/>
                <a:t>E-beam </a:t>
              </a:r>
              <a:r>
                <a:rPr lang="en-US" i="1"/>
                <a:t>quality*</a:t>
              </a:r>
              <a:r>
                <a:rPr lang="en-US"/>
                <a:t>, not energy,</a:t>
              </a:r>
            </a:p>
            <a:p>
              <a:pPr algn="ctr"/>
              <a:r>
                <a:rPr lang="en-US"/>
                <a:t>is the concern of the HEP</a:t>
              </a:r>
            </a:p>
            <a:p>
              <a:pPr algn="ctr"/>
              <a:r>
                <a:rPr lang="en-US"/>
                <a:t>research community.</a:t>
              </a: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9032684" y="5063067"/>
              <a:ext cx="3117648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*</a:t>
              </a:r>
              <a:r>
                <a:rPr lang="en-US" sz="1400"/>
                <a:t>energy spread, spin pol</a:t>
              </a:r>
              <a:r>
                <a:rPr lang="en-US" sz="1400" baseline="30000"/>
                <a:t>n</a:t>
              </a:r>
              <a:r>
                <a:rPr lang="en-US" sz="1400"/>
                <a:t>, emittance </a:t>
              </a:r>
            </a:p>
            <a:p>
              <a:r>
                <a:rPr lang="en-US" sz="1400"/>
                <a:t>   preservation, beam stability &amp; control,</a:t>
              </a:r>
            </a:p>
            <a:p>
              <a:r>
                <a:rPr lang="en-US" sz="1400"/>
                <a:t>   high rep-rate, peak current, staging,...</a:t>
              </a:r>
            </a:p>
          </p:txBody>
        </p:sp>
        <p:grpSp>
          <p:nvGrpSpPr>
            <p:cNvPr id="149" name="Group 148"/>
            <p:cNvGrpSpPr/>
            <p:nvPr/>
          </p:nvGrpSpPr>
          <p:grpSpPr>
            <a:xfrm>
              <a:off x="9431864" y="2201332"/>
              <a:ext cx="2316660" cy="2929403"/>
              <a:chOff x="9431864" y="2201332"/>
              <a:chExt cx="2316660" cy="2929403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9431864" y="2201332"/>
                <a:ext cx="2316660" cy="2929403"/>
                <a:chOff x="9431864" y="2201332"/>
                <a:chExt cx="2316660" cy="2929403"/>
              </a:xfrm>
            </p:grpSpPr>
            <p:pic>
              <p:nvPicPr>
                <p:cNvPr id="142" name="Picture 141" descr="HEPAP report 2015.jpg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499599" y="2201332"/>
                  <a:ext cx="2150535" cy="2910725"/>
                </a:xfrm>
                <a:prstGeom prst="rect">
                  <a:avLst/>
                </a:prstGeom>
              </p:spPr>
            </p:pic>
            <p:sp>
              <p:nvSpPr>
                <p:cNvPr id="144" name="TextBox 143"/>
                <p:cNvSpPr txBox="1"/>
                <p:nvPr/>
              </p:nvSpPr>
              <p:spPr>
                <a:xfrm>
                  <a:off x="9431864" y="4876819"/>
                  <a:ext cx="2316660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>
                      <a:solidFill>
                        <a:schemeClr val="bg1"/>
                      </a:solidFill>
                    </a:rPr>
                    <a:t>Report of Accelerator R&amp;D Subpanel </a:t>
                  </a:r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1108268" y="2641637"/>
                  <a:ext cx="548648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FFFF"/>
                      </a:solidFill>
                    </a:rPr>
                    <a:t>2015</a:t>
                  </a:r>
                </a:p>
              </p:txBody>
            </p:sp>
            <p:sp>
              <p:nvSpPr>
                <p:cNvPr id="146" name="TextBox 145"/>
                <p:cNvSpPr txBox="1"/>
                <p:nvPr/>
              </p:nvSpPr>
              <p:spPr>
                <a:xfrm>
                  <a:off x="9482667" y="2658534"/>
                  <a:ext cx="673569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>
                      <a:solidFill>
                        <a:srgbClr val="FFFFFF"/>
                      </a:solidFill>
                    </a:rPr>
                    <a:t>HEPAP</a:t>
                  </a:r>
                </a:p>
              </p:txBody>
            </p:sp>
          </p:grpSp>
          <p:sp>
            <p:nvSpPr>
              <p:cNvPr id="148" name="Rectangle 147"/>
              <p:cNvSpPr/>
              <p:nvPr/>
            </p:nvSpPr>
            <p:spPr>
              <a:xfrm>
                <a:off x="9558867" y="4902200"/>
                <a:ext cx="2044700" cy="45719"/>
              </a:xfrm>
              <a:prstGeom prst="rect">
                <a:avLst/>
              </a:prstGeom>
              <a:solidFill>
                <a:srgbClr val="3F425E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297028" y="1110386"/>
            <a:ext cx="973945" cy="1236133"/>
            <a:chOff x="1415559" y="1185336"/>
            <a:chExt cx="973945" cy="1236133"/>
          </a:xfrm>
        </p:grpSpPr>
        <p:sp>
          <p:nvSpPr>
            <p:cNvPr id="151" name="TextBox 150"/>
            <p:cNvSpPr txBox="1"/>
            <p:nvPr/>
          </p:nvSpPr>
          <p:spPr>
            <a:xfrm>
              <a:off x="1415559" y="1185336"/>
              <a:ext cx="97394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“bubble” 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regime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discovery</a:t>
              </a:r>
            </a:p>
          </p:txBody>
        </p:sp>
        <p:cxnSp>
          <p:nvCxnSpPr>
            <p:cNvPr id="153" name="Straight Arrow Connector 152"/>
            <p:cNvCxnSpPr/>
            <p:nvPr/>
          </p:nvCxnSpPr>
          <p:spPr>
            <a:xfrm>
              <a:off x="1851733" y="2033266"/>
              <a:ext cx="10935" cy="38820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TextBox 154"/>
          <p:cNvSpPr txBox="1"/>
          <p:nvPr/>
        </p:nvSpPr>
        <p:spPr>
          <a:xfrm>
            <a:off x="101594" y="1151475"/>
            <a:ext cx="965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electron</a:t>
            </a:r>
          </a:p>
          <a:p>
            <a:pPr algn="ctr"/>
            <a:r>
              <a:rPr lang="en-US"/>
              <a:t>energy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98017" y="6046596"/>
            <a:ext cx="28622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, </a:t>
            </a:r>
            <a:r>
              <a:rPr lang="en-US" sz="2800" b="1">
                <a:solidFill>
                  <a:srgbClr val="0000FF"/>
                </a:solidFill>
              </a:rPr>
              <a:t>tens</a:t>
            </a:r>
            <a:r>
              <a:rPr lang="en-US" sz="24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</a:rPr>
              <a:t>pC charge</a:t>
            </a:r>
          </a:p>
        </p:txBody>
      </p:sp>
      <p:grpSp>
        <p:nvGrpSpPr>
          <p:cNvPr id="178" name="Group 177"/>
          <p:cNvGrpSpPr/>
          <p:nvPr/>
        </p:nvGrpSpPr>
        <p:grpSpPr>
          <a:xfrm>
            <a:off x="8128007" y="1676393"/>
            <a:ext cx="905417" cy="3719000"/>
            <a:chOff x="8128007" y="1676393"/>
            <a:chExt cx="905417" cy="3719000"/>
          </a:xfrm>
        </p:grpSpPr>
        <p:cxnSp>
          <p:nvCxnSpPr>
            <p:cNvPr id="137" name="Straight Connector 136"/>
            <p:cNvCxnSpPr/>
            <p:nvPr/>
          </p:nvCxnSpPr>
          <p:spPr>
            <a:xfrm>
              <a:off x="8327938" y="5219652"/>
              <a:ext cx="174625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/>
            <p:nvPr/>
          </p:nvGrpSpPr>
          <p:grpSpPr>
            <a:xfrm>
              <a:off x="8128007" y="1676393"/>
              <a:ext cx="905417" cy="3719000"/>
              <a:chOff x="8128007" y="1676393"/>
              <a:chExt cx="905417" cy="3719000"/>
            </a:xfrm>
          </p:grpSpPr>
          <p:cxnSp>
            <p:nvCxnSpPr>
              <p:cNvPr id="154" name="Straight Arrow Connector 153"/>
              <p:cNvCxnSpPr/>
              <p:nvPr/>
            </p:nvCxnSpPr>
            <p:spPr>
              <a:xfrm flipH="1" flipV="1">
                <a:off x="8491967" y="2133599"/>
                <a:ext cx="17993" cy="3096684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/>
              <p:cNvSpPr txBox="1"/>
              <p:nvPr/>
            </p:nvSpPr>
            <p:spPr>
              <a:xfrm>
                <a:off x="8128007" y="1676393"/>
                <a:ext cx="8517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>
                    <a:solidFill>
                      <a:srgbClr val="0000FF"/>
                    </a:solidFill>
                  </a:rPr>
                  <a:t>Q (nC)</a:t>
                </a:r>
                <a:endParaRPr lang="en-US" sz="2000" b="1" baseline="-2500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157" name="Straight Connector 156"/>
              <p:cNvCxnSpPr/>
              <p:nvPr/>
            </p:nvCxnSpPr>
            <p:spPr>
              <a:xfrm>
                <a:off x="8310996" y="2357966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8" name="TextBox 157"/>
              <p:cNvSpPr txBox="1"/>
              <p:nvPr/>
            </p:nvSpPr>
            <p:spPr>
              <a:xfrm>
                <a:off x="8449752" y="2116664"/>
                <a:ext cx="53131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0</a:t>
                </a:r>
              </a:p>
            </p:txBody>
          </p:sp>
          <p:cxnSp>
            <p:nvCxnSpPr>
              <p:cNvPr id="159" name="Straight Connector 158"/>
              <p:cNvCxnSpPr/>
              <p:nvPr/>
            </p:nvCxnSpPr>
            <p:spPr>
              <a:xfrm>
                <a:off x="8310999" y="3340083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/>
            </p:nvCxnSpPr>
            <p:spPr>
              <a:xfrm>
                <a:off x="8311002" y="4288334"/>
                <a:ext cx="174625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TextBox 160"/>
              <p:cNvSpPr txBox="1"/>
              <p:nvPr/>
            </p:nvSpPr>
            <p:spPr>
              <a:xfrm>
                <a:off x="8449755" y="3115714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-1</a:t>
                </a:r>
              </a:p>
            </p:txBody>
          </p:sp>
          <p:sp>
            <p:nvSpPr>
              <p:cNvPr id="162" name="TextBox 161"/>
              <p:cNvSpPr txBox="1"/>
              <p:nvPr/>
            </p:nvSpPr>
            <p:spPr>
              <a:xfrm>
                <a:off x="8449758" y="4063965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-2</a:t>
                </a: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8449761" y="4995283"/>
                <a:ext cx="58366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>
                    <a:solidFill>
                      <a:srgbClr val="0000FF"/>
                    </a:solidFill>
                  </a:rPr>
                  <a:t>10</a:t>
                </a:r>
                <a:r>
                  <a:rPr lang="en-US" sz="2000" baseline="30000">
                    <a:solidFill>
                      <a:srgbClr val="0000FF"/>
                    </a:solidFill>
                  </a:rPr>
                  <a:t>-3</a:t>
                </a:r>
              </a:p>
            </p:txBody>
          </p:sp>
        </p:grpSp>
      </p:grpSp>
      <p:grpSp>
        <p:nvGrpSpPr>
          <p:cNvPr id="123" name="Group 122"/>
          <p:cNvGrpSpPr/>
          <p:nvPr/>
        </p:nvGrpSpPr>
        <p:grpSpPr>
          <a:xfrm>
            <a:off x="5365083" y="2362200"/>
            <a:ext cx="973667" cy="1430867"/>
            <a:chOff x="4754033" y="2362200"/>
            <a:chExt cx="973667" cy="1430867"/>
          </a:xfrm>
        </p:grpSpPr>
        <p:cxnSp>
          <p:nvCxnSpPr>
            <p:cNvPr id="42" name="Straight Arrow Connector 41"/>
            <p:cNvCxnSpPr/>
            <p:nvPr/>
          </p:nvCxnSpPr>
          <p:spPr>
            <a:xfrm rot="21540000" flipV="1">
              <a:off x="4754033" y="2362200"/>
              <a:ext cx="681567" cy="1430867"/>
            </a:xfrm>
            <a:prstGeom prst="straightConnector1">
              <a:avLst/>
            </a:prstGeom>
            <a:ln>
              <a:solidFill>
                <a:srgbClr val="0000FF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/>
            <p:nvPr/>
          </p:nvCxnSpPr>
          <p:spPr>
            <a:xfrm>
              <a:off x="5422900" y="2362200"/>
              <a:ext cx="304800" cy="0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0" name="TextBox 169"/>
          <p:cNvSpPr txBox="1"/>
          <p:nvPr/>
        </p:nvSpPr>
        <p:spPr>
          <a:xfrm>
            <a:off x="6062853" y="965207"/>
            <a:ext cx="10138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FF0000"/>
                </a:solidFill>
              </a:rPr>
              <a:t>drive FELs, 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probe reso-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nant particle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interactions</a:t>
            </a:r>
          </a:p>
        </p:txBody>
      </p:sp>
      <p:sp>
        <p:nvSpPr>
          <p:cNvPr id="171" name="TextBox 170"/>
          <p:cNvSpPr txBox="1"/>
          <p:nvPr/>
        </p:nvSpPr>
        <p:spPr>
          <a:xfrm>
            <a:off x="7034777" y="948272"/>
            <a:ext cx="10817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008000"/>
                </a:solidFill>
              </a:rPr>
              <a:t>probe nuclear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spin states, 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parity</a:t>
            </a:r>
          </a:p>
          <a:p>
            <a:pPr algn="ctr"/>
            <a:r>
              <a:rPr lang="en-US" sz="1200" i="1">
                <a:solidFill>
                  <a:srgbClr val="008000"/>
                </a:solidFill>
              </a:rPr>
              <a:t>violation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8063669" y="965206"/>
            <a:ext cx="865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i="1">
                <a:solidFill>
                  <a:srgbClr val="0000FF"/>
                </a:solidFill>
              </a:rPr>
              <a:t>high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luminosity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at collider</a:t>
            </a:r>
          </a:p>
          <a:p>
            <a:pPr algn="ctr"/>
            <a:r>
              <a:rPr lang="en-US" sz="1200" i="1">
                <a:solidFill>
                  <a:srgbClr val="0000FF"/>
                </a:solidFill>
              </a:rPr>
              <a:t> IP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7949451" y="2065921"/>
            <a:ext cx="1120206" cy="1081971"/>
            <a:chOff x="7949451" y="2065921"/>
            <a:chExt cx="1120206" cy="1081971"/>
          </a:xfrm>
        </p:grpSpPr>
        <p:sp>
          <p:nvSpPr>
            <p:cNvPr id="164" name="Oval 163"/>
            <p:cNvSpPr/>
            <p:nvPr/>
          </p:nvSpPr>
          <p:spPr>
            <a:xfrm>
              <a:off x="8128000" y="2065921"/>
              <a:ext cx="846668" cy="575679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7949451" y="2624672"/>
              <a:ext cx="1120206" cy="523220"/>
              <a:chOff x="7949451" y="2624672"/>
              <a:chExt cx="1120206" cy="52322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8415867" y="2726267"/>
                <a:ext cx="135466" cy="3386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TextBox 165"/>
              <p:cNvSpPr txBox="1"/>
              <p:nvPr/>
            </p:nvSpPr>
            <p:spPr>
              <a:xfrm>
                <a:off x="7949451" y="2624672"/>
                <a:ext cx="112020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i="1">
                    <a:solidFill>
                      <a:srgbClr val="0000FF"/>
                    </a:solidFill>
                  </a:rPr>
                  <a:t>most RF</a:t>
                </a:r>
              </a:p>
              <a:p>
                <a:pPr algn="ctr"/>
                <a:r>
                  <a:rPr lang="en-US" sz="1400" i="1">
                    <a:solidFill>
                      <a:srgbClr val="0000FF"/>
                    </a:solidFill>
                  </a:rPr>
                  <a:t>accelerators</a:t>
                </a:r>
              </a:p>
            </p:txBody>
          </p:sp>
        </p:grpSp>
      </p:grpSp>
      <p:grpSp>
        <p:nvGrpSpPr>
          <p:cNvPr id="176" name="Group 175"/>
          <p:cNvGrpSpPr/>
          <p:nvPr/>
        </p:nvGrpSpPr>
        <p:grpSpPr>
          <a:xfrm>
            <a:off x="7149797" y="2590800"/>
            <a:ext cx="755235" cy="999067"/>
            <a:chOff x="7149797" y="2590800"/>
            <a:chExt cx="755235" cy="999067"/>
          </a:xfrm>
        </p:grpSpPr>
        <p:sp>
          <p:nvSpPr>
            <p:cNvPr id="112" name="Oval 111"/>
            <p:cNvSpPr/>
            <p:nvPr/>
          </p:nvSpPr>
          <p:spPr>
            <a:xfrm>
              <a:off x="7213599" y="2590800"/>
              <a:ext cx="609601" cy="999067"/>
            </a:xfrm>
            <a:prstGeom prst="ellipse">
              <a:avLst/>
            </a:prstGeom>
            <a:solidFill>
              <a:srgbClr val="FFFFFF"/>
            </a:solid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149797" y="2658532"/>
              <a:ext cx="75523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all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research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 acceler-</a:t>
              </a:r>
            </a:p>
            <a:p>
              <a:pPr algn="ctr"/>
              <a:r>
                <a:rPr lang="en-US" sz="1200" i="1">
                  <a:solidFill>
                    <a:srgbClr val="008000"/>
                  </a:solidFill>
                </a:rPr>
                <a:t>ators</a:t>
              </a:r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35061320-D580-18F2-DE2D-B9A539C9A52B}"/>
              </a:ext>
            </a:extLst>
          </p:cNvPr>
          <p:cNvSpPr/>
          <p:nvPr/>
        </p:nvSpPr>
        <p:spPr>
          <a:xfrm>
            <a:off x="5181962" y="1903261"/>
            <a:ext cx="163415" cy="1905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D5FD3EB1-1CFD-03E1-12DE-451B2BE403EC}"/>
              </a:ext>
            </a:extLst>
          </p:cNvPr>
          <p:cNvGrpSpPr/>
          <p:nvPr/>
        </p:nvGrpSpPr>
        <p:grpSpPr>
          <a:xfrm>
            <a:off x="1008584" y="2375255"/>
            <a:ext cx="4376709" cy="1656106"/>
            <a:chOff x="933634" y="2375255"/>
            <a:chExt cx="4376709" cy="16561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D894F93-21F8-CD5B-8CF8-EFD87920C329}"/>
                </a:ext>
              </a:extLst>
            </p:cNvPr>
            <p:cNvSpPr/>
            <p:nvPr/>
          </p:nvSpPr>
          <p:spPr>
            <a:xfrm>
              <a:off x="1680843" y="3199570"/>
              <a:ext cx="3629500" cy="831791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FA229CD-9A32-4AC4-2C12-D4E36AECE84A}"/>
                </a:ext>
              </a:extLst>
            </p:cNvPr>
            <p:cNvSpPr/>
            <p:nvPr/>
          </p:nvSpPr>
          <p:spPr>
            <a:xfrm>
              <a:off x="933634" y="2378018"/>
              <a:ext cx="748764" cy="108660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FDA51C3D-96F2-2DAF-3379-9E533AFAE7E2}"/>
                </a:ext>
              </a:extLst>
            </p:cNvPr>
            <p:cNvSpPr/>
            <p:nvPr/>
          </p:nvSpPr>
          <p:spPr>
            <a:xfrm rot="5400000">
              <a:off x="1328847" y="2722313"/>
              <a:ext cx="829029" cy="134913"/>
            </a:xfrm>
            <a:prstGeom prst="rect">
              <a:avLst/>
            </a:prstGeom>
            <a:solidFill>
              <a:srgbClr val="FF0000">
                <a:alpha val="35027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2" name="Rectangle 151">
            <a:extLst>
              <a:ext uri="{FF2B5EF4-FFF2-40B4-BE49-F238E27FC236}">
                <a16:creationId xmlns:a16="http://schemas.microsoft.com/office/drawing/2014/main" id="{337DA82A-41BE-12ED-5692-93893B074A4B}"/>
              </a:ext>
            </a:extLst>
          </p:cNvPr>
          <p:cNvSpPr/>
          <p:nvPr/>
        </p:nvSpPr>
        <p:spPr>
          <a:xfrm>
            <a:off x="914444" y="5125309"/>
            <a:ext cx="4468584" cy="228586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60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 animBg="1"/>
      <p:bldP spid="17" grpId="0" animBg="1"/>
      <p:bldP spid="2" grpId="0"/>
      <p:bldP spid="89" grpId="0"/>
      <p:bldP spid="92" grpId="0" animBg="1"/>
      <p:bldP spid="119" grpId="0"/>
      <p:bldP spid="138" grpId="0"/>
      <p:bldP spid="141" grpId="0"/>
      <p:bldP spid="5" grpId="0"/>
      <p:bldP spid="170" grpId="0"/>
      <p:bldP spid="171" grpId="0"/>
      <p:bldP spid="172" grpId="0"/>
      <p:bldP spid="1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DCEAF7-9AB2-414E-B5B4-318683413DE8}"/>
              </a:ext>
            </a:extLst>
          </p:cNvPr>
          <p:cNvSpPr txBox="1"/>
          <p:nvPr/>
        </p:nvSpPr>
        <p:spPr>
          <a:xfrm>
            <a:off x="1140002" y="30480"/>
            <a:ext cx="8347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/>
              <a:t>New compact TW-scale MIR/LWIR </a:t>
            </a:r>
          </a:p>
          <a:p>
            <a:pPr algn="ctr"/>
            <a:r>
              <a:rPr lang="en-US" sz="3600" b="1" dirty="0"/>
              <a:t>CPA laser technologies are emerging ...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8407F72C-72AB-A943-9756-B6CB92876B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45271"/>
              </p:ext>
            </p:extLst>
          </p:nvPr>
        </p:nvGraphicFramePr>
        <p:xfrm>
          <a:off x="792480" y="1417320"/>
          <a:ext cx="10820400" cy="4309922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705100">
                  <a:extLst>
                    <a:ext uri="{9D8B030D-6E8A-4147-A177-3AD203B41FA5}">
                      <a16:colId xmlns:a16="http://schemas.microsoft.com/office/drawing/2014/main" val="1084688742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929991286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17134974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3066444493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Gain medium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𝜆 [µm]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anticipated</a:t>
                      </a:r>
                    </a:p>
                    <a:p>
                      <a:pPr algn="ctr"/>
                      <a:r>
                        <a:rPr lang="en-US" sz="3200" dirty="0"/>
                        <a:t>fs/</a:t>
                      </a:r>
                      <a:r>
                        <a:rPr lang="en-US" sz="3200" dirty="0" err="1"/>
                        <a:t>mJ</a:t>
                      </a:r>
                      <a:r>
                        <a:rPr lang="en-US" sz="3200" dirty="0"/>
                        <a:t>/TW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references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0987670"/>
                  </a:ext>
                </a:extLst>
              </a:tr>
              <a:tr h="6038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Cr: </a:t>
                      </a:r>
                      <a:r>
                        <a:rPr lang="en-US" sz="3200" dirty="0" err="1"/>
                        <a:t>ZnSe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100/100/1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Y. Wu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., 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Sci. </a:t>
                      </a:r>
                      <a:r>
                        <a:rPr lang="en-US" sz="1600" i="1" dirty="0" err="1">
                          <a:solidFill>
                            <a:srgbClr val="FF0000"/>
                          </a:solidFill>
                        </a:rPr>
                        <a:t>Rpts</a:t>
                      </a:r>
                      <a:r>
                        <a:rPr lang="en-US" sz="1600" i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</a:rPr>
                        <a:t>10</a:t>
                      </a:r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, 7775 (2020)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839215"/>
                  </a:ext>
                </a:extLst>
              </a:tr>
              <a:tr h="74950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Fe: </a:t>
                      </a:r>
                      <a:r>
                        <a:rPr lang="en-US" sz="3200" dirty="0" err="1"/>
                        <a:t>ZnSe</a:t>
                      </a:r>
                      <a:endParaRPr lang="en-US" sz="3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4 - 5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100/100/1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Y. Wu et al., in </a:t>
                      </a:r>
                      <a:r>
                        <a:rPr lang="en-US" sz="1400" i="1" dirty="0">
                          <a:solidFill>
                            <a:srgbClr val="FF0000"/>
                          </a:solidFill>
                        </a:rPr>
                        <a:t>Emerging Laser Technol. for High-Power Ultrafast Science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, ed. F.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Légaré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(IOP, 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035718"/>
                  </a:ext>
                </a:extLst>
              </a:tr>
              <a:tr h="82196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optically-pumped CO</a:t>
                      </a:r>
                      <a:r>
                        <a:rPr lang="en-US" sz="2800" baseline="-25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</a:t>
                      </a:r>
                      <a:r>
                        <a:rPr lang="en-US" sz="3200" dirty="0"/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500/500/1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D. Tovey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.,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Opt. Express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29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, 31455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609620"/>
                  </a:ext>
                </a:extLst>
              </a:tr>
              <a:tr h="821961">
                <a:tc>
                  <a:txBody>
                    <a:bodyPr/>
                    <a:lstStyle/>
                    <a:p>
                      <a:pPr algn="ctr"/>
                      <a:r>
                        <a:rPr lang="en-US" sz="2800" baseline="0" dirty="0">
                          <a:solidFill>
                            <a:schemeClr val="accent6"/>
                          </a:solidFill>
                        </a:rPr>
                        <a:t>discharge-pumped CO</a:t>
                      </a:r>
                      <a:r>
                        <a:rPr lang="en-US" sz="2800" baseline="-25000" dirty="0">
                          <a:solidFill>
                            <a:schemeClr val="accent6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9.2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accent6"/>
                          </a:solidFill>
                        </a:rPr>
                        <a:t>500/10000/20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Polyanskiy </a:t>
                      </a:r>
                      <a:r>
                        <a:rPr lang="en-US" i="1" dirty="0">
                          <a:solidFill>
                            <a:srgbClr val="FF0000"/>
                          </a:solidFill>
                        </a:rPr>
                        <a:t>et al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., Photonics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, 101 (2021)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17252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1F7D101-F333-3748-BDE9-FB27A7B4030D}"/>
              </a:ext>
            </a:extLst>
          </p:cNvPr>
          <p:cNvSpPr txBox="1"/>
          <p:nvPr/>
        </p:nvSpPr>
        <p:spPr>
          <a:xfrm>
            <a:off x="2301240" y="5722496"/>
            <a:ext cx="78897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...to drive future LWFAs in the super-bubble regime.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2A77AC-C68C-5B41-80EF-CD58E97DE705}"/>
              </a:ext>
            </a:extLst>
          </p:cNvPr>
          <p:cNvSpPr txBox="1"/>
          <p:nvPr/>
        </p:nvSpPr>
        <p:spPr>
          <a:xfrm>
            <a:off x="11788728" y="648440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197797-7E70-D98B-7663-36345C7C1DC7}"/>
              </a:ext>
            </a:extLst>
          </p:cNvPr>
          <p:cNvSpPr txBox="1"/>
          <p:nvPr/>
        </p:nvSpPr>
        <p:spPr>
          <a:xfrm>
            <a:off x="2488366" y="6274543"/>
            <a:ext cx="7828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>
                <a:solidFill>
                  <a:schemeClr val="accent6"/>
                </a:solidFill>
              </a:rPr>
              <a:t>But for now, this is the only game in town!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22675C5-E736-E7AE-CFCD-7E648C4317C5}"/>
              </a:ext>
            </a:extLst>
          </p:cNvPr>
          <p:cNvGrpSpPr/>
          <p:nvPr/>
        </p:nvGrpSpPr>
        <p:grpSpPr>
          <a:xfrm>
            <a:off x="299803" y="5231567"/>
            <a:ext cx="2012215" cy="1327786"/>
            <a:chOff x="299803" y="5231567"/>
            <a:chExt cx="2012215" cy="132778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941709C-7B3F-5E2E-049C-2707FC5F3120}"/>
                </a:ext>
              </a:extLst>
            </p:cNvPr>
            <p:cNvCxnSpPr/>
            <p:nvPr/>
          </p:nvCxnSpPr>
          <p:spPr>
            <a:xfrm>
              <a:off x="299803" y="5231567"/>
              <a:ext cx="492677" cy="0"/>
            </a:xfrm>
            <a:prstGeom prst="straightConnector1">
              <a:avLst/>
            </a:prstGeom>
            <a:ln w="76200">
              <a:solidFill>
                <a:schemeClr val="accent6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0408ED6-84DF-2041-E52C-38D4E3394197}"/>
                </a:ext>
              </a:extLst>
            </p:cNvPr>
            <p:cNvCxnSpPr>
              <a:cxnSpLocks/>
            </p:cNvCxnSpPr>
            <p:nvPr/>
          </p:nvCxnSpPr>
          <p:spPr>
            <a:xfrm>
              <a:off x="329783" y="5231567"/>
              <a:ext cx="0" cy="132778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EE1478E-9486-74B8-0A0B-FDB9BF9738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9803" y="6559353"/>
              <a:ext cx="2012215" cy="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E836AC-8F59-32DC-AD76-253B3398998E}"/>
              </a:ext>
            </a:extLst>
          </p:cNvPr>
          <p:cNvGrpSpPr/>
          <p:nvPr/>
        </p:nvGrpSpPr>
        <p:grpSpPr>
          <a:xfrm>
            <a:off x="10108939" y="-9978"/>
            <a:ext cx="2106669" cy="1793806"/>
            <a:chOff x="10123929" y="-24968"/>
            <a:chExt cx="2106669" cy="1793806"/>
          </a:xfrm>
        </p:grpSpPr>
        <p:pic>
          <p:nvPicPr>
            <p:cNvPr id="16" name="Picture 15" descr="A cartoon of a person holding birds&#10;&#10;Description automatically generated">
              <a:extLst>
                <a:ext uri="{FF2B5EF4-FFF2-40B4-BE49-F238E27FC236}">
                  <a16:creationId xmlns:a16="http://schemas.microsoft.com/office/drawing/2014/main" id="{D06BFB9D-AC1D-4A6C-3359-14A4211A39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3929" y="30479"/>
              <a:ext cx="1978132" cy="1738359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138C5E0-FAD1-8BF6-A906-C4147F2C18D5}"/>
                </a:ext>
              </a:extLst>
            </p:cNvPr>
            <p:cNvSpPr txBox="1"/>
            <p:nvPr/>
          </p:nvSpPr>
          <p:spPr>
            <a:xfrm>
              <a:off x="10645036" y="-24968"/>
              <a:ext cx="15855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/>
                <a:t>A bird in the hand...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09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498A68-7EF3-4924-4558-7FF2CE9FF0CA}"/>
              </a:ext>
            </a:extLst>
          </p:cNvPr>
          <p:cNvSpPr txBox="1"/>
          <p:nvPr/>
        </p:nvSpPr>
        <p:spPr>
          <a:xfrm>
            <a:off x="254641" y="138896"/>
            <a:ext cx="2593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chemeClr val="accent4">
                    <a:lumMod val="50000"/>
                  </a:schemeClr>
                </a:solidFill>
              </a:rPr>
              <a:t>Quad Chart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11D7DF-8213-2467-07E5-45BAB2A593E1}"/>
              </a:ext>
            </a:extLst>
          </p:cNvPr>
          <p:cNvSpPr txBox="1"/>
          <p:nvPr/>
        </p:nvSpPr>
        <p:spPr>
          <a:xfrm>
            <a:off x="590309" y="868101"/>
            <a:ext cx="37851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Scientific/Technical Outcomes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4B00B0-4093-CB5B-6B21-5EBFC26C7872}"/>
              </a:ext>
            </a:extLst>
          </p:cNvPr>
          <p:cNvSpPr txBox="1"/>
          <p:nvPr/>
        </p:nvSpPr>
        <p:spPr>
          <a:xfrm>
            <a:off x="532377" y="4038783"/>
            <a:ext cx="3924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ATF Facilities Upgrade Roadmap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01CF97-F7A5-3E60-DDF2-8AFFC9D41EC8}"/>
              </a:ext>
            </a:extLst>
          </p:cNvPr>
          <p:cNvSpPr txBox="1"/>
          <p:nvPr/>
        </p:nvSpPr>
        <p:spPr>
          <a:xfrm>
            <a:off x="6944810" y="894536"/>
            <a:ext cx="4379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Lasers/e-beam parameters required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1933E0-2443-1948-69C9-7147C8CB59F4}"/>
              </a:ext>
            </a:extLst>
          </p:cNvPr>
          <p:cNvSpPr txBox="1"/>
          <p:nvPr/>
        </p:nvSpPr>
        <p:spPr>
          <a:xfrm>
            <a:off x="6863788" y="4062713"/>
            <a:ext cx="3618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u="sng"/>
              <a:t>Beyond the Current Roadmap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8A4B67-275D-ACAE-FB5B-1E4F799055A1}"/>
              </a:ext>
            </a:extLst>
          </p:cNvPr>
          <p:cNvSpPr txBox="1"/>
          <p:nvPr/>
        </p:nvSpPr>
        <p:spPr>
          <a:xfrm>
            <a:off x="104166" y="1273212"/>
            <a:ext cx="59052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Create a fully blown-out plasma bubble in n</a:t>
            </a:r>
            <a:r>
              <a:rPr lang="en-US" baseline="-25000"/>
              <a:t>e</a:t>
            </a:r>
            <a:r>
              <a:rPr lang="en-US"/>
              <a:t> ~ 10</a:t>
            </a:r>
            <a:r>
              <a:rPr lang="en-US" baseline="30000"/>
              <a:t>16</a:t>
            </a:r>
            <a:r>
              <a:rPr lang="en-US"/>
              <a:t> cm</a:t>
            </a:r>
            <a:r>
              <a:rPr lang="en-US" baseline="30000"/>
              <a:t>-3</a:t>
            </a:r>
            <a:r>
              <a:rPr lang="en-US"/>
              <a:t> </a:t>
            </a:r>
          </a:p>
          <a:p>
            <a:r>
              <a:rPr lang="en-US"/>
              <a:t>plasma, diagnose it with transverse electron radiography</a:t>
            </a:r>
          </a:p>
          <a:p>
            <a:r>
              <a:rPr lang="en-US"/>
              <a:t>and/or transverse MIR optical probing.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535FC6-FD71-4ADA-4676-B05BB9190436}"/>
              </a:ext>
            </a:extLst>
          </p:cNvPr>
          <p:cNvSpPr txBox="1"/>
          <p:nvPr/>
        </p:nvSpPr>
        <p:spPr>
          <a:xfrm>
            <a:off x="6863788" y="1238489"/>
            <a:ext cx="53848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• </a:t>
            </a:r>
            <a:r>
              <a:rPr lang="en-US" sz="1600" b="1"/>
              <a:t>CO</a:t>
            </a:r>
            <a:r>
              <a:rPr lang="en-US" sz="1600" b="1" baseline="-25000"/>
              <a:t>2</a:t>
            </a:r>
            <a:r>
              <a:rPr lang="en-US" sz="1600" b="1"/>
              <a:t> pulse </a:t>
            </a:r>
            <a:r>
              <a:rPr lang="en-US" sz="1600"/>
              <a:t>(on target): 9.2 µm; initially 5 J, 10-15 J  by yr. 3; </a:t>
            </a:r>
          </a:p>
          <a:p>
            <a:r>
              <a:rPr lang="en-US" sz="1600"/>
              <a:t>initially 2 ps, ultimately &lt; 1ps; M</a:t>
            </a:r>
            <a:r>
              <a:rPr lang="en-US" sz="1600" baseline="30000"/>
              <a:t>2</a:t>
            </a:r>
            <a:r>
              <a:rPr lang="en-US" sz="1600"/>
              <a:t> ~ 2; linear pol. initially, </a:t>
            </a:r>
          </a:p>
          <a:p>
            <a:r>
              <a:rPr lang="en-US" sz="1600"/>
              <a:t>later circular if possible; focus 30 &lt; w</a:t>
            </a:r>
            <a:r>
              <a:rPr lang="en-US" sz="1600" baseline="-25000"/>
              <a:t>0</a:t>
            </a:r>
            <a:r>
              <a:rPr lang="en-US" sz="1600"/>
              <a:t> &lt; 100 µm depending</a:t>
            </a:r>
          </a:p>
          <a:p>
            <a:r>
              <a:rPr lang="en-US" sz="1600"/>
              <a:t>on plasma density under study; harmonics of split-off </a:t>
            </a:r>
          </a:p>
          <a:p>
            <a:r>
              <a:rPr lang="en-US" sz="1600"/>
              <a:t>portions of beam generated in e.g. AgGaSe</a:t>
            </a:r>
            <a:r>
              <a:rPr lang="en-US" sz="1600" baseline="-25000"/>
              <a:t>2</a:t>
            </a:r>
            <a:r>
              <a:rPr lang="en-US" sz="1600"/>
              <a:t> for use as</a:t>
            </a:r>
          </a:p>
          <a:p>
            <a:r>
              <a:rPr lang="en-US" sz="1600"/>
              <a:t>optical probes.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D8BF9D-442E-CF17-AA0E-452AB00A0B3E}"/>
              </a:ext>
            </a:extLst>
          </p:cNvPr>
          <p:cNvSpPr txBox="1"/>
          <p:nvPr/>
        </p:nvSpPr>
        <p:spPr>
          <a:xfrm>
            <a:off x="6863785" y="2743211"/>
            <a:ext cx="525971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• </a:t>
            </a:r>
            <a:r>
              <a:rPr lang="en-US" sz="1600" b="1"/>
              <a:t>e-beam</a:t>
            </a:r>
            <a:r>
              <a:rPr lang="en-US" sz="1600"/>
              <a:t>:  50-65 MeV, adjust charge for shortest length,</a:t>
            </a:r>
          </a:p>
          <a:p>
            <a:r>
              <a:rPr lang="en-US" sz="1600"/>
              <a:t> lowest emittance achievable; compression to ~ 100 fs </a:t>
            </a:r>
          </a:p>
          <a:p>
            <a:r>
              <a:rPr lang="en-US" sz="1600"/>
              <a:t>initially, ~10 fs or as short as possible ultimately; synchro-</a:t>
            </a:r>
          </a:p>
          <a:p>
            <a:r>
              <a:rPr lang="en-US" sz="1600"/>
              <a:t>nized to CO</a:t>
            </a:r>
            <a:r>
              <a:rPr lang="en-US" sz="1600" baseline="-25000"/>
              <a:t>2</a:t>
            </a:r>
            <a:r>
              <a:rPr lang="en-US" sz="1600"/>
              <a:t> pulse w. ~100 fs jitter initially, ~10 fs or as </a:t>
            </a:r>
          </a:p>
          <a:p>
            <a:r>
              <a:rPr lang="en-US" sz="1600"/>
              <a:t>little as possible ultimately.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40F43B-F093-3489-A3AE-1A176C20DBB1}"/>
              </a:ext>
            </a:extLst>
          </p:cNvPr>
          <p:cNvSpPr txBox="1"/>
          <p:nvPr/>
        </p:nvSpPr>
        <p:spPr>
          <a:xfrm>
            <a:off x="115744" y="2176040"/>
            <a:ext cx="5792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Co-propagate compressed, synchronized e-bunch with</a:t>
            </a:r>
          </a:p>
          <a:p>
            <a:r>
              <a:rPr lang="en-US"/>
              <a:t>CO</a:t>
            </a:r>
            <a:r>
              <a:rPr lang="en-US" baseline="-25000"/>
              <a:t>2</a:t>
            </a:r>
            <a:r>
              <a:rPr lang="en-US"/>
              <a:t> pulse, inject into plasma bubble, develop strategies</a:t>
            </a:r>
          </a:p>
          <a:p>
            <a:r>
              <a:rPr lang="en-US"/>
              <a:t>for diagnosing overlap &amp; injection location.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FA1461-1BEA-088E-7957-AA02D46BF921}"/>
              </a:ext>
            </a:extLst>
          </p:cNvPr>
          <p:cNvSpPr txBox="1"/>
          <p:nvPr/>
        </p:nvSpPr>
        <p:spPr>
          <a:xfrm>
            <a:off x="185191" y="4409950"/>
            <a:ext cx="54323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High-resolution magnetic spectrometer to measure</a:t>
            </a:r>
          </a:p>
          <a:p>
            <a:r>
              <a:rPr lang="en-US"/>
              <a:t>energy &amp; energy spread of accelerated e-bunch.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047473-6103-41A1-19F5-43961A781A20}"/>
              </a:ext>
            </a:extLst>
          </p:cNvPr>
          <p:cNvSpPr txBox="1"/>
          <p:nvPr/>
        </p:nvSpPr>
        <p:spPr>
          <a:xfrm>
            <a:off x="150466" y="3159887"/>
            <a:ext cx="5382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Measure growth in energy spread and emittance of </a:t>
            </a:r>
          </a:p>
          <a:p>
            <a:r>
              <a:rPr lang="en-US"/>
              <a:t>injected e-bunch after acceleration.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36272E-12CA-A7FC-C808-0942FC5E44FE}"/>
              </a:ext>
            </a:extLst>
          </p:cNvPr>
          <p:cNvSpPr txBox="1"/>
          <p:nvPr/>
        </p:nvSpPr>
        <p:spPr>
          <a:xfrm>
            <a:off x="185191" y="5104434"/>
            <a:ext cx="56166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Gas cell will be needed for acceleration lengths in the</a:t>
            </a:r>
          </a:p>
          <a:p>
            <a:r>
              <a:rPr lang="en-US"/>
              <a:t>range 1 cm &lt; L &lt; 10 cm.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B321C7-106C-7195-D40F-B02BB2C932A0}"/>
              </a:ext>
            </a:extLst>
          </p:cNvPr>
          <p:cNvSpPr txBox="1"/>
          <p:nvPr/>
        </p:nvSpPr>
        <p:spPr>
          <a:xfrm>
            <a:off x="185191" y="5729468"/>
            <a:ext cx="61068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Accurate diagnostics of emittance of injected and</a:t>
            </a:r>
          </a:p>
          <a:p>
            <a:r>
              <a:rPr lang="en-US"/>
              <a:t>accelerated e-bunches, e.g. COTR spectroscopy &amp; imaging.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F0F411-D02B-3676-F642-F06F3F9CD312}"/>
              </a:ext>
            </a:extLst>
          </p:cNvPr>
          <p:cNvSpPr txBox="1"/>
          <p:nvPr/>
        </p:nvSpPr>
        <p:spPr>
          <a:xfrm>
            <a:off x="6875360" y="4428098"/>
            <a:ext cx="53806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A cooled InGaAs or InSb CCD camera for detecting</a:t>
            </a:r>
          </a:p>
          <a:p>
            <a:r>
              <a:rPr lang="en-US"/>
              <a:t>wake-modulated CO</a:t>
            </a:r>
            <a:r>
              <a:rPr lang="en-US" baseline="-25000"/>
              <a:t>2</a:t>
            </a:r>
            <a:r>
              <a:rPr lang="en-US"/>
              <a:t>-harmonic probe pulses will be</a:t>
            </a:r>
          </a:p>
          <a:p>
            <a:r>
              <a:rPr lang="en-US"/>
              <a:t>needed.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53B1BA-4ABC-A678-BB4C-1319F2F01A26}"/>
              </a:ext>
            </a:extLst>
          </p:cNvPr>
          <p:cNvSpPr txBox="1"/>
          <p:nvPr/>
        </p:nvSpPr>
        <p:spPr>
          <a:xfrm>
            <a:off x="6852210" y="5370651"/>
            <a:ext cx="5396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An e-beam compressed and synchronized to ~10 fs</a:t>
            </a:r>
          </a:p>
          <a:p>
            <a:r>
              <a:rPr lang="en-US"/>
              <a:t>is desirable for the highest-impact results. </a:t>
            </a:r>
          </a:p>
        </p:txBody>
      </p:sp>
    </p:spTree>
    <p:extLst>
      <p:ext uri="{BB962C8B-B14F-4D97-AF65-F5344CB8AC3E}">
        <p14:creationId xmlns:p14="http://schemas.microsoft.com/office/powerpoint/2010/main" val="195731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928ACB-00D5-75EA-82C2-42B8B8772AA2}"/>
              </a:ext>
            </a:extLst>
          </p:cNvPr>
          <p:cNvSpPr txBox="1"/>
          <p:nvPr/>
        </p:nvSpPr>
        <p:spPr>
          <a:xfrm>
            <a:off x="4606419" y="149900"/>
            <a:ext cx="31085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890C34-8244-93F0-72DC-410BC53E1957}"/>
              </a:ext>
            </a:extLst>
          </p:cNvPr>
          <p:cNvSpPr txBox="1"/>
          <p:nvPr/>
        </p:nvSpPr>
        <p:spPr>
          <a:xfrm>
            <a:off x="314795" y="1543981"/>
            <a:ext cx="119127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Plasma e</a:t>
            </a:r>
            <a:r>
              <a:rPr lang="en-US" sz="3200" baseline="30000"/>
              <a:t>-</a:t>
            </a:r>
            <a:r>
              <a:rPr lang="en-US" sz="3200"/>
              <a:t> acceleration driven by LWIR laser demonstrated at ATF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CE635C-A47F-7851-3115-394178D5CCEC}"/>
              </a:ext>
            </a:extLst>
          </p:cNvPr>
          <p:cNvSpPr txBox="1"/>
          <p:nvPr/>
        </p:nvSpPr>
        <p:spPr>
          <a:xfrm>
            <a:off x="1034324" y="2068638"/>
            <a:ext cx="4794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Peak laser power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2-3 TW</a:t>
            </a:r>
          </a:p>
          <a:p>
            <a:r>
              <a:rPr lang="en-US" sz="2000"/>
              <a:t>• </a:t>
            </a:r>
            <a:r>
              <a:rPr lang="en-US" sz="2000" b="1"/>
              <a:t>Plasma density</a:t>
            </a:r>
            <a:r>
              <a:rPr lang="en-US" sz="2000"/>
              <a:t>: </a:t>
            </a:r>
            <a:r>
              <a:rPr lang="en-US" sz="2000">
                <a:solidFill>
                  <a:srgbClr val="2418FF"/>
                </a:solidFill>
              </a:rPr>
              <a:t>3e16 ≲ </a:t>
            </a:r>
            <a:r>
              <a:rPr lang="en-US" sz="2000" i="1">
                <a:solidFill>
                  <a:srgbClr val="2418FF"/>
                </a:solidFill>
              </a:rPr>
              <a:t>n</a:t>
            </a:r>
            <a:r>
              <a:rPr lang="en-US" sz="2000" baseline="-25000">
                <a:solidFill>
                  <a:srgbClr val="2418FF"/>
                </a:solidFill>
              </a:rPr>
              <a:t>e</a:t>
            </a:r>
            <a:r>
              <a:rPr lang="en-US" sz="2000">
                <a:solidFill>
                  <a:srgbClr val="2418FF"/>
                </a:solidFill>
              </a:rPr>
              <a:t> ≲ 4e17 cm</a:t>
            </a:r>
            <a:r>
              <a:rPr lang="en-US" sz="2000" baseline="30000">
                <a:solidFill>
                  <a:srgbClr val="2418FF"/>
                </a:solidFill>
              </a:rPr>
              <a:t>-3</a:t>
            </a:r>
            <a:r>
              <a:rPr lang="en-US" sz="2000">
                <a:solidFill>
                  <a:srgbClr val="2418FF"/>
                </a:solidFill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3E35E2-1271-ACB0-F827-2B2B0CC11CF1}"/>
              </a:ext>
            </a:extLst>
          </p:cNvPr>
          <p:cNvSpPr txBox="1"/>
          <p:nvPr/>
        </p:nvSpPr>
        <p:spPr>
          <a:xfrm>
            <a:off x="5981074" y="2098619"/>
            <a:ext cx="6179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Accelerated electrons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5-10 MeV</a:t>
            </a:r>
            <a:r>
              <a:rPr lang="en-US" sz="2000"/>
              <a:t>, plasma-injected,</a:t>
            </a:r>
          </a:p>
          <a:p>
            <a:r>
              <a:rPr lang="en-US" sz="2000"/>
              <a:t>            quasi-monoenergetic features ⇒ </a:t>
            </a:r>
            <a:r>
              <a:rPr lang="en-US" sz="2000">
                <a:solidFill>
                  <a:srgbClr val="2418FF"/>
                </a:solidFill>
              </a:rPr>
              <a:t>“forced” LWFA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106BDA-24CB-497A-43DE-C54E3CE958DA}"/>
              </a:ext>
            </a:extLst>
          </p:cNvPr>
          <p:cNvSpPr txBox="1"/>
          <p:nvPr/>
        </p:nvSpPr>
        <p:spPr>
          <a:xfrm>
            <a:off x="3769019" y="2857748"/>
            <a:ext cx="435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Zgadzaj</a:t>
            </a:r>
            <a:r>
              <a:rPr lang="en-US" i="1">
                <a:solidFill>
                  <a:srgbClr val="FF0000"/>
                </a:solidFill>
              </a:rPr>
              <a:t> et al., Nat Comms </a:t>
            </a: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, 4037 (2024)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E5741C-4F45-BA14-48C7-FCD4A0D1441D}"/>
              </a:ext>
            </a:extLst>
          </p:cNvPr>
          <p:cNvGrpSpPr/>
          <p:nvPr/>
        </p:nvGrpSpPr>
        <p:grpSpPr>
          <a:xfrm>
            <a:off x="62913" y="69669"/>
            <a:ext cx="1196261" cy="1134147"/>
            <a:chOff x="3303214" y="2758382"/>
            <a:chExt cx="1424847" cy="140978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22CF9B2-78B3-F16A-9A31-5C3AE167F9EF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0DEDF41-7F9B-2F5C-FB53-B19AE757FC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pic>
        <p:nvPicPr>
          <p:cNvPr id="11" name="Picture 10" descr="BNL_logo_sm.jpg">
            <a:extLst>
              <a:ext uri="{FF2B5EF4-FFF2-40B4-BE49-F238E27FC236}">
                <a16:creationId xmlns:a16="http://schemas.microsoft.com/office/drawing/2014/main" id="{801FF20C-8DA3-5A38-0E4C-8A2162848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481" y="212917"/>
            <a:ext cx="2347556" cy="898299"/>
          </a:xfrm>
          <a:prstGeom prst="rect">
            <a:avLst/>
          </a:prstGeom>
        </p:spPr>
      </p:pic>
      <p:pic>
        <p:nvPicPr>
          <p:cNvPr id="12" name="Picture 11" descr="SUNY Stonybrook logo.jpg">
            <a:extLst>
              <a:ext uri="{FF2B5EF4-FFF2-40B4-BE49-F238E27FC236}">
                <a16:creationId xmlns:a16="http://schemas.microsoft.com/office/drawing/2014/main" id="{A841ADFB-33D3-A938-3373-51D2974BF2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75" y="132700"/>
            <a:ext cx="1001756" cy="1001756"/>
          </a:xfrm>
          <a:prstGeom prst="rect">
            <a:avLst/>
          </a:prstGeom>
        </p:spPr>
      </p:pic>
      <p:pic>
        <p:nvPicPr>
          <p:cNvPr id="13" name="Picture 1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10B46697-1111-F072-FFF8-9A0338E409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8849" y="383913"/>
            <a:ext cx="609600" cy="2974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9497675-5DC6-3941-D276-FAA15F4AE255}"/>
              </a:ext>
            </a:extLst>
          </p:cNvPr>
          <p:cNvSpPr txBox="1"/>
          <p:nvPr/>
        </p:nvSpPr>
        <p:spPr>
          <a:xfrm>
            <a:off x="284816" y="3312829"/>
            <a:ext cx="1182554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An upgraded ATF laser is poised to demonstrate low-∆E</a:t>
            </a:r>
            <a:r>
              <a:rPr lang="en-US" sz="3200" baseline="-25000"/>
              <a:t>e</a:t>
            </a:r>
            <a:r>
              <a:rPr lang="en-US" sz="3200"/>
              <a:t>/E</a:t>
            </a:r>
            <a:r>
              <a:rPr lang="en-US" sz="3200" baseline="-25000"/>
              <a:t>e</a:t>
            </a:r>
            <a:r>
              <a:rPr lang="en-US" sz="3200"/>
              <a:t>, low-</a:t>
            </a:r>
          </a:p>
          <a:p>
            <a:r>
              <a:rPr lang="en-US" sz="3200"/>
              <a:t>    emittance acceleration of electrons injected from the ATF linac.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BDB42F-B9AD-812C-F919-B9D48B578736}"/>
              </a:ext>
            </a:extLst>
          </p:cNvPr>
          <p:cNvSpPr txBox="1"/>
          <p:nvPr/>
        </p:nvSpPr>
        <p:spPr>
          <a:xfrm>
            <a:off x="1259174" y="4390047"/>
            <a:ext cx="59068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</a:t>
            </a:r>
            <a:r>
              <a:rPr lang="en-US" sz="2000" b="1"/>
              <a:t>Injected e</a:t>
            </a:r>
            <a:r>
              <a:rPr lang="en-US" sz="2000" b="1" baseline="30000"/>
              <a:t>-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synchronized, compressed to fs scale</a:t>
            </a:r>
          </a:p>
          <a:p>
            <a:r>
              <a:rPr lang="en-US" sz="2000"/>
              <a:t>• </a:t>
            </a:r>
            <a:r>
              <a:rPr lang="en-US" sz="2000" b="1"/>
              <a:t>Plasma</a:t>
            </a:r>
            <a:r>
              <a:rPr lang="en-US" sz="2000"/>
              <a:t>:  </a:t>
            </a:r>
            <a:r>
              <a:rPr lang="en-US" sz="2000" i="1">
                <a:solidFill>
                  <a:srgbClr val="2418FF"/>
                </a:solidFill>
              </a:rPr>
              <a:t>n</a:t>
            </a:r>
            <a:r>
              <a:rPr lang="en-US" sz="2000" baseline="-25000">
                <a:solidFill>
                  <a:srgbClr val="2418FF"/>
                </a:solidFill>
              </a:rPr>
              <a:t>e</a:t>
            </a:r>
            <a:r>
              <a:rPr lang="en-US" sz="2000">
                <a:solidFill>
                  <a:srgbClr val="2418FF"/>
                </a:solidFill>
              </a:rPr>
              <a:t> ≲ 10</a:t>
            </a:r>
            <a:r>
              <a:rPr lang="en-US" sz="2000" baseline="30000">
                <a:solidFill>
                  <a:srgbClr val="2418FF"/>
                </a:solidFill>
              </a:rPr>
              <a:t>16</a:t>
            </a:r>
            <a:r>
              <a:rPr lang="en-US" sz="2000">
                <a:solidFill>
                  <a:srgbClr val="2418FF"/>
                </a:solidFill>
              </a:rPr>
              <a:t> cm</a:t>
            </a:r>
            <a:r>
              <a:rPr lang="en-US" sz="2000" baseline="30000">
                <a:solidFill>
                  <a:srgbClr val="2418FF"/>
                </a:solidFill>
              </a:rPr>
              <a:t>-3 </a:t>
            </a:r>
            <a:r>
              <a:rPr lang="en-US" sz="2000">
                <a:solidFill>
                  <a:srgbClr val="2418FF"/>
                </a:solidFill>
              </a:rPr>
              <a:t> </a:t>
            </a:r>
          </a:p>
          <a:p>
            <a:r>
              <a:rPr lang="en-US" sz="2000"/>
              <a:t>• </a:t>
            </a:r>
            <a:r>
              <a:rPr lang="en-US" sz="2000" b="1"/>
              <a:t>CO</a:t>
            </a:r>
            <a:r>
              <a:rPr lang="en-US" sz="2000" b="1" baseline="-25000"/>
              <a:t>2</a:t>
            </a:r>
            <a:r>
              <a:rPr lang="en-US" sz="2000" b="1"/>
              <a:t> laser</a:t>
            </a:r>
            <a:r>
              <a:rPr lang="en-US" sz="2000"/>
              <a:t>:  </a:t>
            </a:r>
            <a:r>
              <a:rPr lang="en-US" sz="2000">
                <a:solidFill>
                  <a:srgbClr val="2418FF"/>
                </a:solidFill>
              </a:rPr>
              <a:t>0.5 ≲ 𝜏</a:t>
            </a:r>
            <a:r>
              <a:rPr lang="en-US" sz="2000" baseline="-25000">
                <a:solidFill>
                  <a:srgbClr val="2418FF"/>
                </a:solidFill>
              </a:rPr>
              <a:t>L</a:t>
            </a:r>
            <a:r>
              <a:rPr lang="en-US" sz="2000">
                <a:solidFill>
                  <a:srgbClr val="2418FF"/>
                </a:solidFill>
              </a:rPr>
              <a:t> ≲ 2 ps</a:t>
            </a:r>
            <a:r>
              <a:rPr lang="en-US" sz="2000"/>
              <a:t>; </a:t>
            </a:r>
            <a:r>
              <a:rPr lang="en-US" sz="2000">
                <a:solidFill>
                  <a:srgbClr val="2418FF"/>
                </a:solidFill>
              </a:rPr>
              <a:t>ℇ</a:t>
            </a:r>
            <a:r>
              <a:rPr lang="en-US" sz="2000" baseline="-25000">
                <a:solidFill>
                  <a:srgbClr val="2418FF"/>
                </a:solidFill>
              </a:rPr>
              <a:t>L</a:t>
            </a:r>
            <a:r>
              <a:rPr lang="en-US" sz="2000">
                <a:solidFill>
                  <a:srgbClr val="2418FF"/>
                </a:solidFill>
              </a:rPr>
              <a:t> ~ 10 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A16919-453C-6B9F-84BB-3D9933C18B82}"/>
              </a:ext>
            </a:extLst>
          </p:cNvPr>
          <p:cNvSpPr txBox="1"/>
          <p:nvPr/>
        </p:nvSpPr>
        <p:spPr>
          <a:xfrm>
            <a:off x="224855" y="5531372"/>
            <a:ext cx="124651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/>
              <a:t>• Plasma physicists need not re-invent cathodes made of plasma.</a:t>
            </a:r>
          </a:p>
          <a:p>
            <a:r>
              <a:rPr lang="en-US" sz="3200"/>
              <a:t>  Use plasma for what God intended: compact particle acceleration.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6113D1C-79B4-0438-A0B2-00953C232357}"/>
              </a:ext>
            </a:extLst>
          </p:cNvPr>
          <p:cNvGrpSpPr/>
          <p:nvPr/>
        </p:nvGrpSpPr>
        <p:grpSpPr>
          <a:xfrm>
            <a:off x="8433636" y="2930236"/>
            <a:ext cx="1048236" cy="959741"/>
            <a:chOff x="998304" y="766544"/>
            <a:chExt cx="1048236" cy="95974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71DAB4F-0CD0-B501-70EB-87ED2657C2B7}"/>
                </a:ext>
              </a:extLst>
            </p:cNvPr>
            <p:cNvSpPr txBox="1"/>
            <p:nvPr/>
          </p:nvSpPr>
          <p:spPr>
            <a:xfrm>
              <a:off x="998304" y="766544"/>
              <a:ext cx="10482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record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8F13932-8ED5-F02E-2E56-51FFC869EB51}"/>
                </a:ext>
              </a:extLst>
            </p:cNvPr>
            <p:cNvGrpSpPr/>
            <p:nvPr/>
          </p:nvGrpSpPr>
          <p:grpSpPr>
            <a:xfrm>
              <a:off x="1460951" y="1211333"/>
              <a:ext cx="135277" cy="514952"/>
              <a:chOff x="1558925" y="1853598"/>
              <a:chExt cx="135277" cy="514952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B893592-238B-F709-207B-66DAF3A3A73A}"/>
                  </a:ext>
                </a:extLst>
              </p:cNvPr>
              <p:cNvGrpSpPr/>
              <p:nvPr/>
            </p:nvGrpSpPr>
            <p:grpSpPr>
              <a:xfrm>
                <a:off x="1558925" y="2241893"/>
                <a:ext cx="135277" cy="126657"/>
                <a:chOff x="1568450" y="2273643"/>
                <a:chExt cx="135277" cy="126657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150D7CBE-5224-CF13-D868-4F4C571804D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8450" y="2273643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EC33E16A-3774-E7D4-3A1D-44CC459DFD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31950" y="2276818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3E24706-F911-BA7A-DB4B-5B2378F0ADA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22425" y="1853598"/>
                <a:ext cx="3175" cy="38829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426197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DE5016B6-DB51-7D3E-092D-BFE1EB260C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147"/>
          <a:stretch/>
        </p:blipFill>
        <p:spPr>
          <a:xfrm>
            <a:off x="35890" y="32652"/>
            <a:ext cx="8095735" cy="388942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A4234C4-B633-AD4A-7CB9-56D24C704729}"/>
              </a:ext>
            </a:extLst>
          </p:cNvPr>
          <p:cNvGrpSpPr/>
          <p:nvPr/>
        </p:nvGrpSpPr>
        <p:grpSpPr>
          <a:xfrm>
            <a:off x="544576" y="556340"/>
            <a:ext cx="1995354" cy="1169945"/>
            <a:chOff x="544576" y="556340"/>
            <a:chExt cx="1995354" cy="116994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017B4E2-09B9-ED6B-9F26-D366B1166F9E}"/>
                </a:ext>
              </a:extLst>
            </p:cNvPr>
            <p:cNvSpPr txBox="1"/>
            <p:nvPr/>
          </p:nvSpPr>
          <p:spPr>
            <a:xfrm>
              <a:off x="544576" y="556340"/>
              <a:ext cx="1995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</a:rPr>
                <a:t>internally-injected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32E39A-B3DD-2180-C41B-64A3230C793F}"/>
                </a:ext>
              </a:extLst>
            </p:cNvPr>
            <p:cNvGrpSpPr/>
            <p:nvPr/>
          </p:nvGrpSpPr>
          <p:grpSpPr>
            <a:xfrm>
              <a:off x="1460951" y="925672"/>
              <a:ext cx="135277" cy="800613"/>
              <a:chOff x="1558925" y="1567937"/>
              <a:chExt cx="135277" cy="800613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B7AF61A5-AB7B-FDEF-51E5-FB46A247549E}"/>
                  </a:ext>
                </a:extLst>
              </p:cNvPr>
              <p:cNvGrpSpPr/>
              <p:nvPr/>
            </p:nvGrpSpPr>
            <p:grpSpPr>
              <a:xfrm>
                <a:off x="1558925" y="2241893"/>
                <a:ext cx="135277" cy="126657"/>
                <a:chOff x="1568450" y="2273643"/>
                <a:chExt cx="135277" cy="126657"/>
              </a:xfrm>
            </p:grpSpPr>
            <p:cxnSp>
              <p:nvCxnSpPr>
                <p:cNvPr id="6" name="Straight Connector 5">
                  <a:extLst>
                    <a:ext uri="{FF2B5EF4-FFF2-40B4-BE49-F238E27FC236}">
                      <a16:creationId xmlns:a16="http://schemas.microsoft.com/office/drawing/2014/main" id="{E646632C-DF21-6710-22A3-BA816713EE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568450" y="2273643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" name="Straight Connector 7">
                  <a:extLst>
                    <a:ext uri="{FF2B5EF4-FFF2-40B4-BE49-F238E27FC236}">
                      <a16:creationId xmlns:a16="http://schemas.microsoft.com/office/drawing/2014/main" id="{1026D7A5-D7F6-AADA-AC2F-42EBAD156E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31950" y="2276818"/>
                  <a:ext cx="71777" cy="123482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8676171-ED41-0C62-CA41-036DD2ACF2FB}"/>
                  </a:ext>
                </a:extLst>
              </p:cNvPr>
              <p:cNvCxnSpPr/>
              <p:nvPr/>
            </p:nvCxnSpPr>
            <p:spPr>
              <a:xfrm flipV="1">
                <a:off x="1625600" y="1567937"/>
                <a:ext cx="0" cy="67395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2DDC22D-2540-1BEF-160D-21CCE30E1DC2}"/>
              </a:ext>
            </a:extLst>
          </p:cNvPr>
          <p:cNvSpPr txBox="1"/>
          <p:nvPr/>
        </p:nvSpPr>
        <p:spPr>
          <a:xfrm>
            <a:off x="4518518" y="187008"/>
            <a:ext cx="295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Nat Comms </a:t>
            </a: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, 4037 (2024)</a:t>
            </a:r>
          </a:p>
        </p:txBody>
      </p:sp>
      <p:pic>
        <p:nvPicPr>
          <p:cNvPr id="14" name="Picture 13" descr="A diagram of an injecting wave&#10;&#10;Description automatically generated">
            <a:extLst>
              <a:ext uri="{FF2B5EF4-FFF2-40B4-BE49-F238E27FC236}">
                <a16:creationId xmlns:a16="http://schemas.microsoft.com/office/drawing/2014/main" id="{640D8696-E522-76A3-2323-B012E1C7A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1076" y="671045"/>
            <a:ext cx="3871490" cy="32586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58AF01-CF5B-9ACC-8825-31E18272E71F}"/>
              </a:ext>
            </a:extLst>
          </p:cNvPr>
          <p:cNvSpPr txBox="1"/>
          <p:nvPr/>
        </p:nvSpPr>
        <p:spPr>
          <a:xfrm>
            <a:off x="8665961" y="2872220"/>
            <a:ext cx="181331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>
                <a:solidFill>
                  <a:srgbClr val="FF0000"/>
                </a:solidFill>
              </a:rPr>
              <a:t>Only p</a:t>
            </a:r>
            <a:r>
              <a:rPr lang="en-US" sz="1100" b="1" baseline="-25000">
                <a:solidFill>
                  <a:srgbClr val="FF0000"/>
                </a:solidFill>
              </a:rPr>
              <a:t>z</a:t>
            </a:r>
            <a:r>
              <a:rPr lang="en-US" sz="1100" b="1">
                <a:solidFill>
                  <a:srgbClr val="FF0000"/>
                </a:solidFill>
              </a:rPr>
              <a:t> attributable to</a:t>
            </a:r>
          </a:p>
          <a:p>
            <a:pPr algn="ctr"/>
            <a:r>
              <a:rPr lang="en-US" sz="1100" b="1">
                <a:solidFill>
                  <a:srgbClr val="FF0000"/>
                </a:solidFill>
              </a:rPr>
              <a:t>wake itself are observed.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BBD4B-D83B-33C0-E305-6A3330D59352}"/>
              </a:ext>
            </a:extLst>
          </p:cNvPr>
          <p:cNvSpPr txBox="1"/>
          <p:nvPr/>
        </p:nvSpPr>
        <p:spPr>
          <a:xfrm>
            <a:off x="8294912" y="54425"/>
            <a:ext cx="3937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Simulations for </a:t>
            </a:r>
            <a:r>
              <a:rPr lang="en-US" b="1" i="1"/>
              <a:t>P</a:t>
            </a:r>
            <a:r>
              <a:rPr lang="en-US" b="1" baseline="-25000"/>
              <a:t>L</a:t>
            </a:r>
            <a:r>
              <a:rPr lang="en-US" b="1"/>
              <a:t> = 0.5 TW (2 J, 4 ps)</a:t>
            </a:r>
          </a:p>
          <a:p>
            <a:r>
              <a:rPr lang="en-US" b="1"/>
              <a:t>CO</a:t>
            </a:r>
            <a:r>
              <a:rPr lang="en-US" b="1" baseline="-25000"/>
              <a:t>2</a:t>
            </a:r>
            <a:r>
              <a:rPr lang="en-US" b="1"/>
              <a:t> pulses </a:t>
            </a:r>
            <a:r>
              <a:rPr lang="en-US" sz="1400"/>
              <a:t>(</a:t>
            </a:r>
            <a:r>
              <a:rPr lang="en-US" sz="1400">
                <a:solidFill>
                  <a:srgbClr val="FF0000"/>
                </a:solidFill>
              </a:rPr>
              <a:t>A. Cheng</a:t>
            </a:r>
            <a:r>
              <a:rPr lang="en-US" sz="1400"/>
              <a:t>, </a:t>
            </a:r>
            <a:r>
              <a:rPr lang="en-US" sz="1400">
                <a:solidFill>
                  <a:srgbClr val="FF0000"/>
                </a:solidFill>
              </a:rPr>
              <a:t>R. Samulyak</a:t>
            </a:r>
            <a:r>
              <a:rPr lang="en-US" sz="1400"/>
              <a:t>)</a:t>
            </a:r>
          </a:p>
        </p:txBody>
      </p: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71A4379C-19D5-E1D7-DC91-A01FB7DA9B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88" y="4212644"/>
            <a:ext cx="6038630" cy="26177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BBC732-CC56-FA41-7EAF-8C77D27F2CE7}"/>
              </a:ext>
            </a:extLst>
          </p:cNvPr>
          <p:cNvSpPr txBox="1"/>
          <p:nvPr/>
        </p:nvSpPr>
        <p:spPr>
          <a:xfrm>
            <a:off x="-32658" y="4206710"/>
            <a:ext cx="337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Collective Thomson Scatter</a:t>
            </a:r>
          </a:p>
          <a:p>
            <a:pPr algn="ctr"/>
            <a:r>
              <a:rPr lang="en-US" b="1" dirty="0"/>
              <a:t>Experiments to observe wakes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7767EBB-9B20-831A-189E-717ED6ED66C6}"/>
              </a:ext>
            </a:extLst>
          </p:cNvPr>
          <p:cNvSpPr txBox="1"/>
          <p:nvPr/>
        </p:nvSpPr>
        <p:spPr>
          <a:xfrm>
            <a:off x="3378618" y="3966020"/>
            <a:ext cx="2643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3034FF"/>
                </a:solidFill>
              </a:rPr>
              <a:t>(∆</a:t>
            </a:r>
            <a:r>
              <a:rPr lang="en-US" sz="1400" i="1" dirty="0">
                <a:solidFill>
                  <a:srgbClr val="3034FF"/>
                </a:solidFill>
              </a:rPr>
              <a:t>t</a:t>
            </a:r>
            <a:r>
              <a:rPr lang="en-US" sz="1400" dirty="0">
                <a:solidFill>
                  <a:srgbClr val="3034FF"/>
                </a:solidFill>
              </a:rPr>
              <a:t> = 0, </a:t>
            </a:r>
            <a:r>
              <a:rPr lang="en-US" sz="1400" i="1" dirty="0">
                <a:solidFill>
                  <a:srgbClr val="3034FF"/>
                </a:solidFill>
              </a:rPr>
              <a:t>P</a:t>
            </a:r>
            <a:r>
              <a:rPr lang="en-US" sz="1400" baseline="-25000" dirty="0">
                <a:solidFill>
                  <a:srgbClr val="3034FF"/>
                </a:solidFill>
              </a:rPr>
              <a:t>L</a:t>
            </a:r>
            <a:r>
              <a:rPr lang="en-US" sz="1400" dirty="0">
                <a:solidFill>
                  <a:srgbClr val="3034FF"/>
                </a:solidFill>
              </a:rPr>
              <a:t> = 0.5 TW, </a:t>
            </a:r>
            <a:r>
              <a:rPr lang="en-US" sz="1400" b="1" i="1" dirty="0">
                <a:solidFill>
                  <a:srgbClr val="3034FF"/>
                </a:solidFill>
              </a:rPr>
              <a:t>n</a:t>
            </a:r>
            <a:r>
              <a:rPr lang="en-US" sz="1400" b="1" baseline="-25000" dirty="0">
                <a:solidFill>
                  <a:srgbClr val="3034FF"/>
                </a:solidFill>
              </a:rPr>
              <a:t>e</a:t>
            </a:r>
            <a:r>
              <a:rPr lang="en-US" sz="1400" b="1" dirty="0">
                <a:solidFill>
                  <a:srgbClr val="3034FF"/>
                </a:solidFill>
              </a:rPr>
              <a:t> variable</a:t>
            </a:r>
            <a:r>
              <a:rPr lang="en-US" sz="1400" dirty="0">
                <a:solidFill>
                  <a:srgbClr val="3034FF"/>
                </a:solidFill>
              </a:rPr>
              <a:t>)</a:t>
            </a:r>
            <a:endParaRPr lang="en-US" sz="1400"/>
          </a:p>
        </p:txBody>
      </p:sp>
      <p:pic>
        <p:nvPicPr>
          <p:cNvPr id="20" name="Picture 19" descr="Fig1c.jpg">
            <a:extLst>
              <a:ext uri="{FF2B5EF4-FFF2-40B4-BE49-F238E27FC236}">
                <a16:creationId xmlns:a16="http://schemas.microsoft.com/office/drawing/2014/main" id="{C3073AF9-B1F1-54AF-3FF9-A28F35DBCC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74" y="4444744"/>
            <a:ext cx="3916940" cy="239648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962C8B0-846E-F204-CAEF-4CC154D34FB7}"/>
              </a:ext>
            </a:extLst>
          </p:cNvPr>
          <p:cNvSpPr txBox="1"/>
          <p:nvPr/>
        </p:nvSpPr>
        <p:spPr>
          <a:xfrm>
            <a:off x="7652657" y="4126082"/>
            <a:ext cx="458019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3034FF"/>
                </a:solidFill>
              </a:rPr>
              <a:t>(n</a:t>
            </a:r>
            <a:r>
              <a:rPr lang="en-US" sz="1400" baseline="-25000" dirty="0">
                <a:solidFill>
                  <a:srgbClr val="3034FF"/>
                </a:solidFill>
              </a:rPr>
              <a:t>e</a:t>
            </a:r>
            <a:r>
              <a:rPr lang="en-US" sz="1400" dirty="0">
                <a:solidFill>
                  <a:srgbClr val="3034FF"/>
                </a:solidFill>
              </a:rPr>
              <a:t> = 1.5 × 10</a:t>
            </a:r>
            <a:r>
              <a:rPr lang="en-US" sz="1400" baseline="30000" dirty="0">
                <a:solidFill>
                  <a:srgbClr val="3034FF"/>
                </a:solidFill>
              </a:rPr>
              <a:t>18</a:t>
            </a:r>
            <a:r>
              <a:rPr lang="en-US" sz="1400" dirty="0">
                <a:solidFill>
                  <a:srgbClr val="3034FF"/>
                </a:solidFill>
              </a:rPr>
              <a:t> cm</a:t>
            </a:r>
            <a:r>
              <a:rPr lang="en-US" sz="1400" baseline="30000" dirty="0">
                <a:solidFill>
                  <a:srgbClr val="3034FF"/>
                </a:solidFill>
              </a:rPr>
              <a:t>-3</a:t>
            </a:r>
            <a:r>
              <a:rPr lang="en-US" sz="1400" dirty="0">
                <a:solidFill>
                  <a:srgbClr val="3034FF"/>
                </a:solidFill>
              </a:rPr>
              <a:t> , </a:t>
            </a:r>
            <a:r>
              <a:rPr lang="en-US" sz="1400" i="1" dirty="0">
                <a:solidFill>
                  <a:srgbClr val="3034FF"/>
                </a:solidFill>
              </a:rPr>
              <a:t>P</a:t>
            </a:r>
            <a:r>
              <a:rPr lang="en-US" sz="1400" baseline="-25000" dirty="0">
                <a:solidFill>
                  <a:srgbClr val="3034FF"/>
                </a:solidFill>
              </a:rPr>
              <a:t>L</a:t>
            </a:r>
            <a:r>
              <a:rPr lang="en-US" sz="1400" dirty="0">
                <a:solidFill>
                  <a:srgbClr val="3034FF"/>
                </a:solidFill>
              </a:rPr>
              <a:t> = 0.5 TW = 3.75 </a:t>
            </a:r>
            <a:r>
              <a:rPr lang="en-US" sz="1400" i="1" dirty="0">
                <a:solidFill>
                  <a:srgbClr val="3034FF"/>
                </a:solidFill>
              </a:rPr>
              <a:t>P</a:t>
            </a:r>
            <a:r>
              <a:rPr lang="en-US" sz="1400" baseline="-25000" dirty="0">
                <a:solidFill>
                  <a:srgbClr val="3034FF"/>
                </a:solidFill>
              </a:rPr>
              <a:t>cr</a:t>
            </a:r>
            <a:r>
              <a:rPr lang="en-US" sz="1400" dirty="0">
                <a:solidFill>
                  <a:srgbClr val="3034FF"/>
                </a:solidFill>
              </a:rPr>
              <a:t> ,  </a:t>
            </a:r>
            <a:r>
              <a:rPr lang="en-US" sz="1400" b="1" u="sng" dirty="0">
                <a:solidFill>
                  <a:srgbClr val="3034FF"/>
                </a:solidFill>
              </a:rPr>
              <a:t>∆</a:t>
            </a:r>
            <a:r>
              <a:rPr lang="en-US" sz="1400" b="1" i="1" u="sng" dirty="0">
                <a:solidFill>
                  <a:srgbClr val="3034FF"/>
                </a:solidFill>
              </a:rPr>
              <a:t>t</a:t>
            </a:r>
            <a:r>
              <a:rPr lang="en-US" sz="1400" b="1" u="sng" dirty="0">
                <a:solidFill>
                  <a:srgbClr val="3034FF"/>
                </a:solidFill>
              </a:rPr>
              <a:t> variable</a:t>
            </a:r>
            <a:r>
              <a:rPr lang="en-US" sz="1400" dirty="0">
                <a:solidFill>
                  <a:srgbClr val="3034FF"/>
                </a:solidFill>
              </a:rPr>
              <a:t>)</a:t>
            </a:r>
            <a:endParaRPr lang="en-US" sz="140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E8D15AA-DD75-F562-F1AB-740346EF6BF5}"/>
              </a:ext>
            </a:extLst>
          </p:cNvPr>
          <p:cNvCxnSpPr/>
          <p:nvPr/>
        </p:nvCxnSpPr>
        <p:spPr>
          <a:xfrm>
            <a:off x="9394371" y="1567543"/>
            <a:ext cx="4027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93D4F65-CD64-8989-B207-380AE8200941}"/>
              </a:ext>
            </a:extLst>
          </p:cNvPr>
          <p:cNvSpPr txBox="1"/>
          <p:nvPr/>
        </p:nvSpPr>
        <p:spPr>
          <a:xfrm>
            <a:off x="8904469" y="3504843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n</a:t>
            </a:r>
            <a:r>
              <a:rPr lang="en-US" sz="1400" baseline="-25000"/>
              <a:t>e</a:t>
            </a:r>
            <a:r>
              <a:rPr lang="en-US" sz="1400"/>
              <a:t> = 5 × 10</a:t>
            </a:r>
            <a:r>
              <a:rPr lang="en-US" sz="1400" baseline="30000"/>
              <a:t>17</a:t>
            </a:r>
            <a:r>
              <a:rPr lang="en-US" sz="1400"/>
              <a:t> cm</a:t>
            </a:r>
            <a:r>
              <a:rPr lang="en-US" sz="1400" baseline="30000"/>
              <a:t>-3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F5D058-9FDA-FE45-ACE6-6C0E145E8A4F}"/>
              </a:ext>
            </a:extLst>
          </p:cNvPr>
          <p:cNvSpPr txBox="1"/>
          <p:nvPr/>
        </p:nvSpPr>
        <p:spPr>
          <a:xfrm>
            <a:off x="11846968" y="64904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6651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2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A98CAFA-63A9-1CF0-50E9-4B4F7CE2E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" y="16768"/>
            <a:ext cx="8095735" cy="4057716"/>
          </a:xfrm>
          <a:prstGeom prst="rect">
            <a:avLst/>
          </a:prstGeom>
          <a:ln>
            <a:solidFill>
              <a:schemeClr val="accent6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DFFD44-55BC-2D55-6360-B6A1F2BF41B0}"/>
              </a:ext>
            </a:extLst>
          </p:cNvPr>
          <p:cNvSpPr txBox="1"/>
          <p:nvPr/>
        </p:nvSpPr>
        <p:spPr>
          <a:xfrm>
            <a:off x="544576" y="708744"/>
            <a:ext cx="1995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internally-injected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42DEB0D-5346-45DD-9B89-B2472A677FE9}"/>
              </a:ext>
            </a:extLst>
          </p:cNvPr>
          <p:cNvGrpSpPr/>
          <p:nvPr/>
        </p:nvGrpSpPr>
        <p:grpSpPr>
          <a:xfrm>
            <a:off x="1460951" y="1078076"/>
            <a:ext cx="135277" cy="800613"/>
            <a:chOff x="1558925" y="1567937"/>
            <a:chExt cx="135277" cy="80061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C5B74F6-3747-0E39-EE7A-129BA5F90E7A}"/>
                </a:ext>
              </a:extLst>
            </p:cNvPr>
            <p:cNvGrpSpPr/>
            <p:nvPr/>
          </p:nvGrpSpPr>
          <p:grpSpPr>
            <a:xfrm>
              <a:off x="1558925" y="2241893"/>
              <a:ext cx="135277" cy="126657"/>
              <a:chOff x="1568450" y="2273643"/>
              <a:chExt cx="135277" cy="126657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7B3FD513-AE3E-9C35-D4AA-4A615ACC247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8450" y="2273643"/>
                <a:ext cx="71777" cy="1234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F6ADC40-CC54-3071-A3B4-B8F206419C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631950" y="2276818"/>
                <a:ext cx="71777" cy="123482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D78B3EC-2C64-2864-7682-07B58A8E5C77}"/>
                </a:ext>
              </a:extLst>
            </p:cNvPr>
            <p:cNvCxnSpPr/>
            <p:nvPr/>
          </p:nvCxnSpPr>
          <p:spPr>
            <a:xfrm flipV="1">
              <a:off x="1625600" y="1567937"/>
              <a:ext cx="0" cy="6739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C8FB808-3552-3B39-2D5C-D514FE0DEA04}"/>
              </a:ext>
            </a:extLst>
          </p:cNvPr>
          <p:cNvSpPr txBox="1"/>
          <p:nvPr/>
        </p:nvSpPr>
        <p:spPr>
          <a:xfrm>
            <a:off x="4518518" y="339412"/>
            <a:ext cx="2959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Nat Comms </a:t>
            </a:r>
            <a:r>
              <a:rPr lang="en-US" b="1">
                <a:solidFill>
                  <a:srgbClr val="FF0000"/>
                </a:solidFill>
              </a:rPr>
              <a:t>15</a:t>
            </a:r>
            <a:r>
              <a:rPr lang="en-US">
                <a:solidFill>
                  <a:srgbClr val="FF0000"/>
                </a:solidFill>
              </a:rPr>
              <a:t>, 4037 (2024)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1BA2A7-B328-3259-033A-EE841E063659}"/>
              </a:ext>
            </a:extLst>
          </p:cNvPr>
          <p:cNvSpPr txBox="1"/>
          <p:nvPr/>
        </p:nvSpPr>
        <p:spPr>
          <a:xfrm>
            <a:off x="8294912" y="54425"/>
            <a:ext cx="3745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Simulations for </a:t>
            </a:r>
            <a:r>
              <a:rPr lang="en-US" b="1" i="1"/>
              <a:t>P</a:t>
            </a:r>
            <a:r>
              <a:rPr lang="en-US" b="1" baseline="-25000"/>
              <a:t>L</a:t>
            </a:r>
            <a:r>
              <a:rPr lang="en-US" b="1"/>
              <a:t> = 2 TW (4 J, 2 ps)</a:t>
            </a:r>
          </a:p>
          <a:p>
            <a:r>
              <a:rPr lang="en-US" b="1"/>
              <a:t>CO</a:t>
            </a:r>
            <a:r>
              <a:rPr lang="en-US" b="1" baseline="-25000"/>
              <a:t>2</a:t>
            </a:r>
            <a:r>
              <a:rPr lang="en-US" b="1"/>
              <a:t> pulses </a:t>
            </a:r>
            <a:r>
              <a:rPr lang="en-US" sz="1400"/>
              <a:t>(</a:t>
            </a:r>
            <a:r>
              <a:rPr lang="en-US" sz="1400">
                <a:solidFill>
                  <a:srgbClr val="FF0000"/>
                </a:solidFill>
              </a:rPr>
              <a:t>A. Cheng</a:t>
            </a:r>
            <a:r>
              <a:rPr lang="en-US" sz="1400"/>
              <a:t>, </a:t>
            </a:r>
            <a:r>
              <a:rPr lang="en-US" sz="1400">
                <a:solidFill>
                  <a:srgbClr val="FF0000"/>
                </a:solidFill>
              </a:rPr>
              <a:t>R. Samulyak</a:t>
            </a:r>
            <a:r>
              <a:rPr lang="en-US" sz="1400"/>
              <a:t>)</a:t>
            </a:r>
          </a:p>
        </p:txBody>
      </p:sp>
      <p:pic>
        <p:nvPicPr>
          <p:cNvPr id="11" name="Picture 10" descr="A close-up of several different colored waves&#10;&#10;Description automatically generated">
            <a:extLst>
              <a:ext uri="{FF2B5EF4-FFF2-40B4-BE49-F238E27FC236}">
                <a16:creationId xmlns:a16="http://schemas.microsoft.com/office/drawing/2014/main" id="{403BF088-957F-AF8F-4692-A1D80B558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125" y="713306"/>
            <a:ext cx="3863984" cy="34575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61BBCB-D628-D4DC-B302-0D17CD967FED}"/>
              </a:ext>
            </a:extLst>
          </p:cNvPr>
          <p:cNvSpPr/>
          <p:nvPr/>
        </p:nvSpPr>
        <p:spPr>
          <a:xfrm>
            <a:off x="8609192" y="3048456"/>
            <a:ext cx="2777265" cy="761545"/>
          </a:xfrm>
          <a:prstGeom prst="rect">
            <a:avLst/>
          </a:prstGeom>
          <a:noFill/>
          <a:ln w="19050">
            <a:solidFill>
              <a:srgbClr val="120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16DACB-3E94-56D7-C0A0-8C6032691168}"/>
                  </a:ext>
                </a:extLst>
              </p:cNvPr>
              <p:cNvSpPr txBox="1"/>
              <p:nvPr/>
            </p:nvSpPr>
            <p:spPr>
              <a:xfrm>
                <a:off x="8560879" y="3014916"/>
                <a:ext cx="108645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1200" b="1" i="1">
                            <a:solidFill>
                              <a:srgbClr val="120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2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1200" b="1" i="1">
                                <a:solidFill>
                                  <a:srgbClr val="120FFF"/>
                                </a:solidFill>
                                <a:latin typeface="Cambria Math" panose="02040503050406030204" pitchFamily="18" charset="0"/>
                              </a:rPr>
                              <m:t>𝒆</m:t>
                            </m:r>
                          </m:sub>
                        </m:sSub>
                      </m:e>
                    </m:d>
                    <m:r>
                      <a:rPr lang="en-US" sz="12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200" b="1" i="1">
                        <a:solidFill>
                          <a:srgbClr val="120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sz="1200" b="1">
                    <a:solidFill>
                      <a:srgbClr val="120FFF"/>
                    </a:solidFill>
                  </a:rPr>
                  <a:t> MeV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216DACB-3E94-56D7-C0A0-8C6032691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0879" y="3014916"/>
                <a:ext cx="1086451" cy="276999"/>
              </a:xfrm>
              <a:prstGeom prst="rect">
                <a:avLst/>
              </a:prstGeom>
              <a:blipFill>
                <a:blip r:embed="rId4"/>
                <a:stretch>
                  <a:fillRect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27484EF9-509F-06BC-4259-622F5F2BB2A0}"/>
              </a:ext>
            </a:extLst>
          </p:cNvPr>
          <p:cNvSpPr/>
          <p:nvPr/>
        </p:nvSpPr>
        <p:spPr>
          <a:xfrm>
            <a:off x="8636340" y="3632199"/>
            <a:ext cx="265044" cy="158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F4C8282-5672-C1AF-F5A5-70135281A8DA}"/>
              </a:ext>
            </a:extLst>
          </p:cNvPr>
          <p:cNvCxnSpPr/>
          <p:nvPr/>
        </p:nvCxnSpPr>
        <p:spPr>
          <a:xfrm>
            <a:off x="11082406" y="3458935"/>
            <a:ext cx="278296" cy="0"/>
          </a:xfrm>
          <a:prstGeom prst="straightConnector1">
            <a:avLst/>
          </a:prstGeom>
          <a:ln w="38100">
            <a:solidFill>
              <a:srgbClr val="120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34D6F2-DD01-BE30-90DC-7D691D61BFD3}"/>
              </a:ext>
            </a:extLst>
          </p:cNvPr>
          <p:cNvCxnSpPr>
            <a:cxnSpLocks/>
          </p:cNvCxnSpPr>
          <p:nvPr/>
        </p:nvCxnSpPr>
        <p:spPr>
          <a:xfrm rot="600000">
            <a:off x="11065153" y="3711277"/>
            <a:ext cx="278296" cy="0"/>
          </a:xfrm>
          <a:prstGeom prst="straightConnector1">
            <a:avLst/>
          </a:prstGeom>
          <a:ln w="38100">
            <a:solidFill>
              <a:srgbClr val="120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9F727BE-C79B-9BB6-253B-C82218787D60}"/>
              </a:ext>
            </a:extLst>
          </p:cNvPr>
          <p:cNvCxnSpPr>
            <a:cxnSpLocks/>
          </p:cNvCxnSpPr>
          <p:nvPr/>
        </p:nvCxnSpPr>
        <p:spPr>
          <a:xfrm rot="21000000" flipV="1">
            <a:off x="11064879" y="3170283"/>
            <a:ext cx="278296" cy="0"/>
          </a:xfrm>
          <a:prstGeom prst="straightConnector1">
            <a:avLst/>
          </a:prstGeom>
          <a:ln w="38100">
            <a:solidFill>
              <a:srgbClr val="120FF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E406A24-DC5F-033F-B435-B8301F2EFD40}"/>
              </a:ext>
            </a:extLst>
          </p:cNvPr>
          <p:cNvSpPr txBox="1"/>
          <p:nvPr/>
        </p:nvSpPr>
        <p:spPr>
          <a:xfrm>
            <a:off x="8581749" y="2809366"/>
            <a:ext cx="9060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120FFF"/>
                </a:solidFill>
              </a:rPr>
              <a:t>e</a:t>
            </a:r>
            <a:r>
              <a:rPr lang="en-US" sz="1400" b="1" baseline="30000">
                <a:solidFill>
                  <a:srgbClr val="120FFF"/>
                </a:solidFill>
              </a:rPr>
              <a:t>-</a:t>
            </a:r>
            <a:r>
              <a:rPr lang="en-US" sz="1400" b="1">
                <a:solidFill>
                  <a:srgbClr val="120FFF"/>
                </a:solidFill>
              </a:rPr>
              <a:t> output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D86BBA6-68A3-51E5-DDCA-37E02485199F}"/>
              </a:ext>
            </a:extLst>
          </p:cNvPr>
          <p:cNvSpPr txBox="1"/>
          <p:nvPr/>
        </p:nvSpPr>
        <p:spPr>
          <a:xfrm>
            <a:off x="8598105" y="3559187"/>
            <a:ext cx="8306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>
                <a:solidFill>
                  <a:srgbClr val="120FFF"/>
                </a:solidFill>
              </a:rPr>
              <a:t>Q</a:t>
            </a:r>
            <a:r>
              <a:rPr lang="en-US" sz="1200">
                <a:solidFill>
                  <a:srgbClr val="120FFF"/>
                </a:solidFill>
              </a:rPr>
              <a:t> ≈ 50 pC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3884828-EC8E-BF53-7884-2C49B9098C33}"/>
              </a:ext>
            </a:extLst>
          </p:cNvPr>
          <p:cNvGrpSpPr/>
          <p:nvPr/>
        </p:nvGrpSpPr>
        <p:grpSpPr>
          <a:xfrm>
            <a:off x="8621494" y="1752032"/>
            <a:ext cx="2026663" cy="461665"/>
            <a:chOff x="8621494" y="1752032"/>
            <a:chExt cx="2026663" cy="4616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AC873FD-511B-6C75-86BC-AE49660BC246}"/>
                </a:ext>
              </a:extLst>
            </p:cNvPr>
            <p:cNvSpPr txBox="1"/>
            <p:nvPr/>
          </p:nvSpPr>
          <p:spPr>
            <a:xfrm>
              <a:off x="8621494" y="1752032"/>
              <a:ext cx="18703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>
                  <a:solidFill>
                    <a:srgbClr val="120FFF"/>
                  </a:solidFill>
                </a:rPr>
                <a:t>p</a:t>
              </a:r>
              <a:r>
                <a:rPr lang="en-US" sz="1200" b="1" baseline="-25000">
                  <a:solidFill>
                    <a:srgbClr val="120FFF"/>
                  </a:solidFill>
                </a:rPr>
                <a:t>z</a:t>
              </a:r>
              <a:r>
                <a:rPr lang="en-US" sz="1200" b="1">
                  <a:solidFill>
                    <a:srgbClr val="120FFF"/>
                  </a:solidFill>
                </a:rPr>
                <a:t> from trapped, </a:t>
              </a:r>
            </a:p>
            <a:p>
              <a:pPr algn="ctr"/>
              <a:r>
                <a:rPr lang="en-US" sz="1200" b="1">
                  <a:solidFill>
                    <a:srgbClr val="120FFF"/>
                  </a:solidFill>
                </a:rPr>
                <a:t>accelerated e- observed</a:t>
              </a: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C1B6914-6ADE-758E-E3C5-155A9A6C2B87}"/>
                </a:ext>
              </a:extLst>
            </p:cNvPr>
            <p:cNvSpPr/>
            <p:nvPr/>
          </p:nvSpPr>
          <p:spPr>
            <a:xfrm>
              <a:off x="10289342" y="1932834"/>
              <a:ext cx="358815" cy="196770"/>
            </a:xfrm>
            <a:custGeom>
              <a:avLst/>
              <a:gdLst>
                <a:gd name="connsiteX0" fmla="*/ 0 w 358815"/>
                <a:gd name="connsiteY0" fmla="*/ 0 h 196770"/>
                <a:gd name="connsiteX1" fmla="*/ 173620 w 358815"/>
                <a:gd name="connsiteY1" fmla="*/ 11575 h 196770"/>
                <a:gd name="connsiteX2" fmla="*/ 266218 w 358815"/>
                <a:gd name="connsiteY2" fmla="*/ 57874 h 196770"/>
                <a:gd name="connsiteX3" fmla="*/ 358815 w 358815"/>
                <a:gd name="connsiteY3" fmla="*/ 196770 h 196770"/>
                <a:gd name="connsiteX4" fmla="*/ 358815 w 358815"/>
                <a:gd name="connsiteY4" fmla="*/ 196770 h 196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815" h="196770">
                  <a:moveTo>
                    <a:pt x="0" y="0"/>
                  </a:moveTo>
                  <a:cubicBezTo>
                    <a:pt x="64625" y="964"/>
                    <a:pt x="129250" y="1929"/>
                    <a:pt x="173620" y="11575"/>
                  </a:cubicBezTo>
                  <a:cubicBezTo>
                    <a:pt x="217990" y="21221"/>
                    <a:pt x="235352" y="27008"/>
                    <a:pt x="266218" y="57874"/>
                  </a:cubicBezTo>
                  <a:cubicBezTo>
                    <a:pt x="297084" y="88740"/>
                    <a:pt x="358815" y="196770"/>
                    <a:pt x="358815" y="196770"/>
                  </a:cubicBezTo>
                  <a:lnTo>
                    <a:pt x="358815" y="196770"/>
                  </a:lnTo>
                </a:path>
              </a:pathLst>
            </a:custGeom>
            <a:noFill/>
            <a:ln w="38100">
              <a:solidFill>
                <a:srgbClr val="120FFF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Picture 31" descr="Diagram of a magnetic field with a magnet and a magnet&#10;&#10;Description automatically generated with medium confidence">
            <a:extLst>
              <a:ext uri="{FF2B5EF4-FFF2-40B4-BE49-F238E27FC236}">
                <a16:creationId xmlns:a16="http://schemas.microsoft.com/office/drawing/2014/main" id="{C602D36E-B213-78B7-3B70-33598C6BB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700" y="4223227"/>
            <a:ext cx="3402711" cy="261800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E930C512-70CF-53BD-89DE-09744D017ABC}"/>
              </a:ext>
            </a:extLst>
          </p:cNvPr>
          <p:cNvGrpSpPr/>
          <p:nvPr/>
        </p:nvGrpSpPr>
        <p:grpSpPr>
          <a:xfrm>
            <a:off x="3810781" y="4234542"/>
            <a:ext cx="4182056" cy="2644683"/>
            <a:chOff x="3810781" y="4234542"/>
            <a:chExt cx="4182056" cy="2644683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6EED4F65-42AB-BA80-C141-F742D30B0FE4}"/>
                </a:ext>
              </a:extLst>
            </p:cNvPr>
            <p:cNvGrpSpPr/>
            <p:nvPr/>
          </p:nvGrpSpPr>
          <p:grpSpPr>
            <a:xfrm>
              <a:off x="3810781" y="4234542"/>
              <a:ext cx="4182056" cy="2644683"/>
              <a:chOff x="3810781" y="4234542"/>
              <a:chExt cx="4182056" cy="2644683"/>
            </a:xfrm>
          </p:grpSpPr>
          <p:pic>
            <p:nvPicPr>
              <p:cNvPr id="34" name="Picture 33" descr="A green and black image&#10;&#10;Description automatically generated with medium confidence">
                <a:extLst>
                  <a:ext uri="{FF2B5EF4-FFF2-40B4-BE49-F238E27FC236}">
                    <a16:creationId xmlns:a16="http://schemas.microsoft.com/office/drawing/2014/main" id="{AB45B1D9-63AD-FBB7-0A9A-2BC1F93B3C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59804" y="4767941"/>
                <a:ext cx="3933033" cy="2001017"/>
              </a:xfrm>
              <a:prstGeom prst="rect">
                <a:avLst/>
              </a:prstGeom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BA5BD3C-94ED-276D-9CA4-E9E34B8804DE}"/>
                  </a:ext>
                </a:extLst>
              </p:cNvPr>
              <p:cNvSpPr txBox="1"/>
              <p:nvPr/>
            </p:nvSpPr>
            <p:spPr>
              <a:xfrm rot="16200000">
                <a:off x="2795696" y="5587140"/>
                <a:ext cx="230717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/>
                  <a:t>Angle from e-beam axis (mrad)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292FD068-C0C7-C58D-3396-2AEE9BA03290}"/>
                  </a:ext>
                </a:extLst>
              </p:cNvPr>
              <p:cNvSpPr txBox="1"/>
              <p:nvPr/>
            </p:nvSpPr>
            <p:spPr>
              <a:xfrm>
                <a:off x="4811489" y="4234542"/>
                <a:ext cx="2459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/>
                  <a:t>Electron energy (MeV)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AEE8E94-59AB-14CB-1ABB-2DCF545638D7}"/>
                  </a:ext>
                </a:extLst>
              </p:cNvPr>
              <p:cNvSpPr txBox="1"/>
              <p:nvPr/>
            </p:nvSpPr>
            <p:spPr>
              <a:xfrm>
                <a:off x="6436494" y="5421623"/>
                <a:ext cx="149271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i="1">
                    <a:solidFill>
                      <a:schemeClr val="bg1"/>
                    </a:solidFill>
                  </a:rPr>
                  <a:t>n</a:t>
                </a:r>
                <a:r>
                  <a:rPr lang="en-US" sz="1400" baseline="-25000">
                    <a:solidFill>
                      <a:schemeClr val="bg1"/>
                    </a:solidFill>
                  </a:rPr>
                  <a:t>e</a:t>
                </a:r>
                <a:r>
                  <a:rPr lang="en-US" sz="1400">
                    <a:solidFill>
                      <a:schemeClr val="bg1"/>
                    </a:solidFill>
                  </a:rPr>
                  <a:t> = 4 × 10</a:t>
                </a:r>
                <a:r>
                  <a:rPr lang="en-US" sz="1400" baseline="30000">
                    <a:solidFill>
                      <a:schemeClr val="bg1"/>
                    </a:solidFill>
                  </a:rPr>
                  <a:t>17</a:t>
                </a:r>
                <a:r>
                  <a:rPr lang="en-US" sz="1400">
                    <a:solidFill>
                      <a:schemeClr val="bg1"/>
                    </a:solidFill>
                  </a:rPr>
                  <a:t> cm</a:t>
                </a:r>
                <a:r>
                  <a:rPr lang="en-US" sz="1400" baseline="30000">
                    <a:solidFill>
                      <a:schemeClr val="bg1"/>
                    </a:solidFill>
                  </a:rPr>
                  <a:t>-3</a:t>
                </a:r>
              </a:p>
            </p:txBody>
          </p:sp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80A91BA-BD3B-B37A-50CC-334D982469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18731" y="4594805"/>
                <a:ext cx="2172193" cy="209008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1A72F77-1C13-E3AD-D62B-CB6828BED76C}"/>
                </a:ext>
              </a:extLst>
            </p:cNvPr>
            <p:cNvSpPr/>
            <p:nvPr/>
          </p:nvSpPr>
          <p:spPr>
            <a:xfrm>
              <a:off x="6836231" y="4855029"/>
              <a:ext cx="445535" cy="32657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26F4EB0-BBD8-C130-3B24-1575C649CFF3}"/>
                </a:ext>
              </a:extLst>
            </p:cNvPr>
            <p:cNvSpPr/>
            <p:nvPr/>
          </p:nvSpPr>
          <p:spPr>
            <a:xfrm>
              <a:off x="6814459" y="5845630"/>
              <a:ext cx="445535" cy="32657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EA8DF35-7A86-8B45-08A1-46CEDE1C26B9}"/>
              </a:ext>
            </a:extLst>
          </p:cNvPr>
          <p:cNvSpPr txBox="1"/>
          <p:nvPr/>
        </p:nvSpPr>
        <p:spPr>
          <a:xfrm>
            <a:off x="184975" y="4936275"/>
            <a:ext cx="34667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Collimated quasi-monoenergetic</a:t>
            </a:r>
          </a:p>
          <a:p>
            <a:pPr algn="ctr"/>
            <a:r>
              <a:rPr lang="en-US"/>
              <a:t>e-spectral features (observed on </a:t>
            </a:r>
          </a:p>
          <a:p>
            <a:pPr algn="ctr"/>
            <a:r>
              <a:rPr lang="en-US"/>
              <a:t>90% of shots) signify transition: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9C7FC0-E33A-DC4F-F3AC-084DD8412662}"/>
              </a:ext>
            </a:extLst>
          </p:cNvPr>
          <p:cNvSpPr txBox="1"/>
          <p:nvPr/>
        </p:nvSpPr>
        <p:spPr>
          <a:xfrm>
            <a:off x="286955" y="5894702"/>
            <a:ext cx="33740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SM-LWFA ⟹ bubble regime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45CE976-94CD-D6C1-7622-102833089269}"/>
              </a:ext>
            </a:extLst>
          </p:cNvPr>
          <p:cNvSpPr txBox="1"/>
          <p:nvPr/>
        </p:nvSpPr>
        <p:spPr>
          <a:xfrm>
            <a:off x="8882697" y="2394499"/>
            <a:ext cx="14927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/>
              <a:t>n</a:t>
            </a:r>
            <a:r>
              <a:rPr lang="en-US" sz="1400" baseline="-25000"/>
              <a:t>e</a:t>
            </a:r>
            <a:r>
              <a:rPr lang="en-US" sz="1400"/>
              <a:t> = 5 × 10</a:t>
            </a:r>
            <a:r>
              <a:rPr lang="en-US" sz="1400" baseline="30000"/>
              <a:t>17</a:t>
            </a:r>
            <a:r>
              <a:rPr lang="en-US" sz="1400"/>
              <a:t> cm</a:t>
            </a:r>
            <a:r>
              <a:rPr lang="en-US" sz="1400" baseline="30000"/>
              <a:t>-3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45FA92-138E-92EB-507F-DD41CC64A405}"/>
              </a:ext>
            </a:extLst>
          </p:cNvPr>
          <p:cNvSpPr txBox="1"/>
          <p:nvPr/>
        </p:nvSpPr>
        <p:spPr>
          <a:xfrm>
            <a:off x="11846968" y="64904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4954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21" grpId="0"/>
      <p:bldP spid="22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21E7CE-5E68-AB41-EE41-500641BB34D7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4E6CD83-2283-0864-00A7-8F447B7E934A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A35259E-1611-B4BE-F145-0B7720372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20825F2-4FE3-5F9C-8F8D-CA365B262605}"/>
              </a:ext>
            </a:extLst>
          </p:cNvPr>
          <p:cNvSpPr txBox="1"/>
          <p:nvPr/>
        </p:nvSpPr>
        <p:spPr>
          <a:xfrm>
            <a:off x="1479975" y="26079"/>
            <a:ext cx="7083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Significance of observing collimated,</a:t>
            </a:r>
          </a:p>
          <a:p>
            <a:pPr algn="ctr"/>
            <a:r>
              <a:rPr lang="en-US" sz="3200" b="1"/>
              <a:t>quasi-monoenergetic electrons</a:t>
            </a:r>
          </a:p>
        </p:txBody>
      </p:sp>
      <p:pic>
        <p:nvPicPr>
          <p:cNvPr id="6" name="Picture 5" descr="SUNY Stonybrook logo.jpg">
            <a:extLst>
              <a:ext uri="{FF2B5EF4-FFF2-40B4-BE49-F238E27FC236}">
                <a16:creationId xmlns:a16="http://schemas.microsoft.com/office/drawing/2014/main" id="{56E6C8E0-36D5-F2A7-DE1F-00247375D6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5757" y="-15089"/>
            <a:ext cx="920590" cy="920590"/>
          </a:xfrm>
          <a:prstGeom prst="rect">
            <a:avLst/>
          </a:prstGeom>
        </p:spPr>
      </p:pic>
      <p:pic>
        <p:nvPicPr>
          <p:cNvPr id="7" name="Picture 6" descr="BNL_logo_sm.jpg">
            <a:extLst>
              <a:ext uri="{FF2B5EF4-FFF2-40B4-BE49-F238E27FC236}">
                <a16:creationId xmlns:a16="http://schemas.microsoft.com/office/drawing/2014/main" id="{D96DB877-EB9A-B299-A5C3-AD281BAA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1092" y="119666"/>
            <a:ext cx="2030908" cy="7771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887BB3-5B0D-2448-C675-C2019A9A1DE9}"/>
              </a:ext>
            </a:extLst>
          </p:cNvPr>
          <p:cNvSpPr txBox="1"/>
          <p:nvPr/>
        </p:nvSpPr>
        <p:spPr>
          <a:xfrm>
            <a:off x="1063101" y="1238491"/>
            <a:ext cx="87232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Transitioning from SM to bubble regime (a.k.a. “forced” LWFA. 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9B03CA-BA04-9C25-C43D-9B29984B6136}"/>
              </a:ext>
            </a:extLst>
          </p:cNvPr>
          <p:cNvSpPr txBox="1"/>
          <p:nvPr/>
        </p:nvSpPr>
        <p:spPr>
          <a:xfrm>
            <a:off x="9223187" y="112198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*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EA8F8BE-FD58-3FD5-C3F6-1C353F17A388}"/>
              </a:ext>
            </a:extLst>
          </p:cNvPr>
          <p:cNvGrpSpPr/>
          <p:nvPr/>
        </p:nvGrpSpPr>
        <p:grpSpPr>
          <a:xfrm>
            <a:off x="1122836" y="6413545"/>
            <a:ext cx="9875969" cy="461665"/>
            <a:chOff x="1296457" y="6413545"/>
            <a:chExt cx="9875969" cy="46166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0A4878A-2439-9FD0-1A32-61B30D130CAF}"/>
                </a:ext>
              </a:extLst>
            </p:cNvPr>
            <p:cNvSpPr txBox="1"/>
            <p:nvPr/>
          </p:nvSpPr>
          <p:spPr>
            <a:xfrm>
              <a:off x="1515552" y="6523157"/>
              <a:ext cx="96568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</a:rPr>
                <a:t>(</a:t>
              </a:r>
              <a:r>
                <a:rPr lang="en-US" sz="1400" i="1">
                  <a:solidFill>
                    <a:srgbClr val="FF0000"/>
                  </a:solidFill>
                </a:rPr>
                <a:t>cf</a:t>
              </a:r>
              <a:r>
                <a:rPr lang="en-US" sz="1400">
                  <a:solidFill>
                    <a:srgbClr val="FF0000"/>
                  </a:solidFill>
                </a:rPr>
                <a:t>. Malka </a:t>
              </a:r>
              <a:r>
                <a:rPr lang="en-US" sz="1400" i="1">
                  <a:solidFill>
                    <a:srgbClr val="FF0000"/>
                  </a:solidFill>
                </a:rPr>
                <a:t>et al</a:t>
              </a:r>
              <a:r>
                <a:rPr lang="en-US" sz="1400">
                  <a:solidFill>
                    <a:srgbClr val="FF0000"/>
                  </a:solidFill>
                </a:rPr>
                <a:t>., “Electron acceleration by a wake field forced by an intense ultrashort laser pulse” </a:t>
              </a:r>
              <a:r>
                <a:rPr lang="en-US" sz="1400" i="1">
                  <a:solidFill>
                    <a:srgbClr val="FF0000"/>
                  </a:solidFill>
                </a:rPr>
                <a:t>Science</a:t>
              </a:r>
              <a:r>
                <a:rPr lang="en-US" sz="1400">
                  <a:solidFill>
                    <a:srgbClr val="FF0000"/>
                  </a:solidFill>
                </a:rPr>
                <a:t> </a:t>
              </a:r>
              <a:r>
                <a:rPr lang="en-US" sz="1400" b="1">
                  <a:solidFill>
                    <a:srgbClr val="FF0000"/>
                  </a:solidFill>
                </a:rPr>
                <a:t>298</a:t>
              </a:r>
              <a:r>
                <a:rPr lang="en-US" sz="1400">
                  <a:solidFill>
                    <a:srgbClr val="FF0000"/>
                  </a:solidFill>
                </a:rPr>
                <a:t>, 1596 (2002)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F6A5FC-AC09-50ED-8702-189423BB4055}"/>
                </a:ext>
              </a:extLst>
            </p:cNvPr>
            <p:cNvSpPr txBox="1"/>
            <p:nvPr/>
          </p:nvSpPr>
          <p:spPr>
            <a:xfrm>
              <a:off x="1296457" y="6413545"/>
              <a:ext cx="3257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FF0000"/>
                  </a:solidFill>
                </a:rPr>
                <a:t>*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C82A8F7-E05B-5238-AAC1-ACEE36FFDB55}"/>
              </a:ext>
            </a:extLst>
          </p:cNvPr>
          <p:cNvSpPr txBox="1"/>
          <p:nvPr/>
        </p:nvSpPr>
        <p:spPr>
          <a:xfrm>
            <a:off x="1060331" y="1759351"/>
            <a:ext cx="8284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3-10 plasma periods within 𝜏</a:t>
            </a:r>
            <a:r>
              <a:rPr lang="en-US" sz="2400" baseline="-25000"/>
              <a:t>L </a:t>
            </a:r>
            <a:r>
              <a:rPr lang="en-US" sz="2400"/>
              <a:t>when these features observed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AFDBFF-464E-D757-AC04-59D82BCDE99F}"/>
              </a:ext>
            </a:extLst>
          </p:cNvPr>
          <p:cNvSpPr txBox="1"/>
          <p:nvPr/>
        </p:nvSpPr>
        <p:spPr>
          <a:xfrm>
            <a:off x="1932972" y="2176041"/>
            <a:ext cx="9474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⇒ pulse energy channels preferentially into single plasma period as it self-steepens.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F4DAF-C7CB-7CD5-2905-45A00B4CB8E4}"/>
              </a:ext>
            </a:extLst>
          </p:cNvPr>
          <p:cNvSpPr txBox="1"/>
          <p:nvPr/>
        </p:nvSpPr>
        <p:spPr>
          <a:xfrm>
            <a:off x="1039953" y="2673749"/>
            <a:ext cx="1051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• The next ATF upgrade could usher in the full bubble regime @ </a:t>
            </a:r>
            <a:r>
              <a:rPr lang="en-US" sz="2400" i="1"/>
              <a:t>n</a:t>
            </a:r>
            <a:r>
              <a:rPr lang="en-US" sz="2400" baseline="-25000"/>
              <a:t>e</a:t>
            </a:r>
            <a:r>
              <a:rPr lang="en-US" sz="2400"/>
              <a:t> ~ 10</a:t>
            </a:r>
            <a:r>
              <a:rPr lang="en-US" sz="2400" baseline="30000"/>
              <a:t>16</a:t>
            </a:r>
            <a:r>
              <a:rPr lang="en-US" sz="2400"/>
              <a:t> cm</a:t>
            </a:r>
            <a:r>
              <a:rPr lang="en-US" sz="2400" baseline="30000"/>
              <a:t>-3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A9B14-01A6-BEFC-4759-A55BD5A0B223}"/>
              </a:ext>
            </a:extLst>
          </p:cNvPr>
          <p:cNvSpPr txBox="1"/>
          <p:nvPr/>
        </p:nvSpPr>
        <p:spPr>
          <a:xfrm>
            <a:off x="1967697" y="3113584"/>
            <a:ext cx="10065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⇒ no uncontrolled background injection (main origin of energy spread, spin depolarization)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1F81C36-2170-D76E-32E5-B6E42ADE55EE}"/>
              </a:ext>
            </a:extLst>
          </p:cNvPr>
          <p:cNvSpPr txBox="1"/>
          <p:nvPr/>
        </p:nvSpPr>
        <p:spPr>
          <a:xfrm>
            <a:off x="1967697" y="3517344"/>
            <a:ext cx="102905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⇒ bubbles large enough for precise injection of ∆</a:t>
            </a:r>
            <a:r>
              <a:rPr lang="en-US" sz="2000" i="1"/>
              <a:t>E</a:t>
            </a:r>
            <a:r>
              <a:rPr lang="en-US" sz="2000" baseline="-25000"/>
              <a:t>e</a:t>
            </a:r>
            <a:r>
              <a:rPr lang="en-US" sz="2000"/>
              <a:t>/</a:t>
            </a:r>
            <a:r>
              <a:rPr lang="en-US" sz="2000" i="1"/>
              <a:t>E</a:t>
            </a:r>
            <a:r>
              <a:rPr lang="en-US" sz="2000" baseline="-25000"/>
              <a:t>e</a:t>
            </a:r>
            <a:r>
              <a:rPr lang="en-US" sz="2000"/>
              <a:t> &lt; .01, high Q, spin-polarized bunches </a:t>
            </a:r>
          </a:p>
          <a:p>
            <a:r>
              <a:rPr lang="en-US" sz="2000"/>
              <a:t>      from an external linac, given tolerances on pointing, timing jitter, bunch compression.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14F2DE-E1C3-B60A-C62C-9BB1E927D982}"/>
              </a:ext>
            </a:extLst>
          </p:cNvPr>
          <p:cNvSpPr txBox="1"/>
          <p:nvPr/>
        </p:nvSpPr>
        <p:spPr>
          <a:xfrm>
            <a:off x="11846968" y="649049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A87F19F-6FA3-8AF7-71AF-4BA07A044D41}"/>
              </a:ext>
            </a:extLst>
          </p:cNvPr>
          <p:cNvGrpSpPr/>
          <p:nvPr/>
        </p:nvGrpSpPr>
        <p:grpSpPr>
          <a:xfrm>
            <a:off x="605863" y="4408615"/>
            <a:ext cx="6845164" cy="1873299"/>
            <a:chOff x="605863" y="4408615"/>
            <a:chExt cx="6845164" cy="1873299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40A13D9-4706-A494-8F46-7F783B0F9C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70861"/>
            <a:stretch/>
          </p:blipFill>
          <p:spPr>
            <a:xfrm>
              <a:off x="4341642" y="5513424"/>
              <a:ext cx="3109385" cy="40011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9D55029-C4C0-517B-0AB1-407427B28C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8515" y="5538975"/>
              <a:ext cx="3049889" cy="40011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16550AC-9725-509A-1BC2-BAAF0DE1932B}"/>
                </a:ext>
              </a:extLst>
            </p:cNvPr>
            <p:cNvSpPr txBox="1"/>
            <p:nvPr/>
          </p:nvSpPr>
          <p:spPr>
            <a:xfrm>
              <a:off x="1675925" y="4876328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4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17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D35158B-9922-EA15-302D-DACD0B18E733}"/>
                </a:ext>
              </a:extLst>
            </p:cNvPr>
            <p:cNvSpPr txBox="1"/>
            <p:nvPr/>
          </p:nvSpPr>
          <p:spPr>
            <a:xfrm>
              <a:off x="5108238" y="4880170"/>
              <a:ext cx="14350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3 × 10</a:t>
              </a:r>
              <a:r>
                <a:rPr lang="en-US" sz="1800" b="1" baseline="30000">
                  <a:solidFill>
                    <a:srgbClr val="1E08FF"/>
                  </a:solidFill>
                </a:rPr>
                <a:t>16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81B77ED-A559-5BBB-D2E5-4A47A03BB2D3}"/>
                </a:ext>
              </a:extLst>
            </p:cNvPr>
            <p:cNvSpPr/>
            <p:nvPr/>
          </p:nvSpPr>
          <p:spPr>
            <a:xfrm>
              <a:off x="816422" y="5287147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ADCA548C-D3B6-353E-E777-1C920ADBA38C}"/>
                </a:ext>
              </a:extLst>
            </p:cNvPr>
            <p:cNvSpPr/>
            <p:nvPr/>
          </p:nvSpPr>
          <p:spPr>
            <a:xfrm>
              <a:off x="4401138" y="5280523"/>
              <a:ext cx="2888974" cy="4506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853F3E-A9DF-8A1C-E246-F286D5618432}"/>
                </a:ext>
              </a:extLst>
            </p:cNvPr>
            <p:cNvSpPr txBox="1"/>
            <p:nvPr/>
          </p:nvSpPr>
          <p:spPr>
            <a:xfrm>
              <a:off x="735019" y="5181131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FB93868-A386-17F5-11EB-CC5A36A1526E}"/>
                </a:ext>
              </a:extLst>
            </p:cNvPr>
            <p:cNvSpPr txBox="1"/>
            <p:nvPr/>
          </p:nvSpPr>
          <p:spPr>
            <a:xfrm>
              <a:off x="1295774" y="5912581"/>
              <a:ext cx="17942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10 wake periods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843CAC-80E6-62E6-7FD0-FE2C6A61388C}"/>
                </a:ext>
              </a:extLst>
            </p:cNvPr>
            <p:cNvSpPr txBox="1"/>
            <p:nvPr/>
          </p:nvSpPr>
          <p:spPr>
            <a:xfrm>
              <a:off x="5024978" y="5912582"/>
              <a:ext cx="1670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3 wake periods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1420616-DDE6-80AB-023D-BF8F5F7AB229}"/>
                </a:ext>
              </a:extLst>
            </p:cNvPr>
            <p:cNvSpPr txBox="1"/>
            <p:nvPr/>
          </p:nvSpPr>
          <p:spPr>
            <a:xfrm>
              <a:off x="3167372" y="5170246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4-6 J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8C5BA88-B03E-E31D-3972-0C0BB40A4332}"/>
                </a:ext>
              </a:extLst>
            </p:cNvPr>
            <p:cNvSpPr txBox="1"/>
            <p:nvPr/>
          </p:nvSpPr>
          <p:spPr>
            <a:xfrm>
              <a:off x="4443413" y="5181132"/>
              <a:ext cx="6078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2 ps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58B6A39-1FFA-5841-9DEF-D9AB1813D4F6}"/>
                </a:ext>
              </a:extLst>
            </p:cNvPr>
            <p:cNvSpPr txBox="1"/>
            <p:nvPr/>
          </p:nvSpPr>
          <p:spPr>
            <a:xfrm>
              <a:off x="6678618" y="5181133"/>
              <a:ext cx="6415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4-6 J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40F6598-75CB-CB35-4954-0823D5BECE4F}"/>
                </a:ext>
              </a:extLst>
            </p:cNvPr>
            <p:cNvSpPr txBox="1"/>
            <p:nvPr/>
          </p:nvSpPr>
          <p:spPr>
            <a:xfrm>
              <a:off x="3300202" y="4408615"/>
              <a:ext cx="1540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accent6"/>
                  </a:solidFill>
                </a:rPr>
                <a:t>Forced LWFA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691ED5-5B71-095F-C9EE-DA7CE5BDC61D}"/>
                </a:ext>
              </a:extLst>
            </p:cNvPr>
            <p:cNvSpPr/>
            <p:nvPr/>
          </p:nvSpPr>
          <p:spPr>
            <a:xfrm>
              <a:off x="605863" y="4408615"/>
              <a:ext cx="6845164" cy="1873298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32ADA01F-7A29-810E-BFBE-9CA897C192C2}"/>
              </a:ext>
            </a:extLst>
          </p:cNvPr>
          <p:cNvGrpSpPr/>
          <p:nvPr/>
        </p:nvGrpSpPr>
        <p:grpSpPr>
          <a:xfrm>
            <a:off x="7685314" y="2161556"/>
            <a:ext cx="4168775" cy="4083985"/>
            <a:chOff x="7685314" y="2161556"/>
            <a:chExt cx="4168775" cy="4083985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24D940E-8C42-52EE-08EA-225A1309AC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4367" t="2261" r="-1" b="-1"/>
            <a:stretch/>
          </p:blipFill>
          <p:spPr>
            <a:xfrm>
              <a:off x="8424062" y="5489987"/>
              <a:ext cx="3233176" cy="391063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0D64F6F-35DB-6F9D-39AB-5EFE373B0DA6}"/>
                </a:ext>
              </a:extLst>
            </p:cNvPr>
            <p:cNvSpPr txBox="1"/>
            <p:nvPr/>
          </p:nvSpPr>
          <p:spPr>
            <a:xfrm>
              <a:off x="9168613" y="4786458"/>
              <a:ext cx="12314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>
                  <a:solidFill>
                    <a:srgbClr val="1E08FF"/>
                  </a:solidFill>
                </a:rPr>
                <a:t>~10</a:t>
              </a:r>
              <a:r>
                <a:rPr lang="en-US" sz="1800" b="1" baseline="30000">
                  <a:solidFill>
                    <a:srgbClr val="1E08FF"/>
                  </a:solidFill>
                </a:rPr>
                <a:t>16</a:t>
              </a:r>
              <a:r>
                <a:rPr lang="en-US" sz="1800" b="1">
                  <a:solidFill>
                    <a:srgbClr val="1E08FF"/>
                  </a:solidFill>
                </a:rPr>
                <a:t> cm</a:t>
              </a:r>
              <a:r>
                <a:rPr lang="en-US" sz="1800" b="1" baseline="30000">
                  <a:solidFill>
                    <a:srgbClr val="1E08FF"/>
                  </a:solidFill>
                </a:rPr>
                <a:t>-3</a:t>
              </a:r>
              <a:endParaRPr lang="en-US" b="1">
                <a:solidFill>
                  <a:srgbClr val="1E08FF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DB7B1EFE-EDFC-38A7-957F-E2636F11DF27}"/>
                </a:ext>
              </a:extLst>
            </p:cNvPr>
            <p:cNvSpPr/>
            <p:nvPr/>
          </p:nvSpPr>
          <p:spPr>
            <a:xfrm>
              <a:off x="10445588" y="2161556"/>
              <a:ext cx="687659" cy="3519441"/>
            </a:xfrm>
            <a:custGeom>
              <a:avLst/>
              <a:gdLst>
                <a:gd name="connsiteX0" fmla="*/ 0 w 2888974"/>
                <a:gd name="connsiteY0" fmla="*/ 424137 h 450641"/>
                <a:gd name="connsiteX1" fmla="*/ 1417983 w 2888974"/>
                <a:gd name="connsiteY1" fmla="*/ 67 h 450641"/>
                <a:gd name="connsiteX2" fmla="*/ 2888974 w 2888974"/>
                <a:gd name="connsiteY2" fmla="*/ 450641 h 45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88974" h="450641">
                  <a:moveTo>
                    <a:pt x="0" y="424137"/>
                  </a:moveTo>
                  <a:cubicBezTo>
                    <a:pt x="468243" y="209893"/>
                    <a:pt x="936487" y="-4350"/>
                    <a:pt x="1417983" y="67"/>
                  </a:cubicBezTo>
                  <a:cubicBezTo>
                    <a:pt x="1899479" y="4484"/>
                    <a:pt x="2394226" y="227562"/>
                    <a:pt x="2888974" y="45064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C1DDC7F-5FB4-3120-C8EB-BBAA8F0A6D71}"/>
                </a:ext>
              </a:extLst>
            </p:cNvPr>
            <p:cNvSpPr txBox="1"/>
            <p:nvPr/>
          </p:nvSpPr>
          <p:spPr>
            <a:xfrm>
              <a:off x="9403284" y="5085365"/>
              <a:ext cx="970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~ 0.5 ps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27531F1-86C8-30FB-6888-E629DE75D2DB}"/>
                </a:ext>
              </a:extLst>
            </p:cNvPr>
            <p:cNvSpPr txBox="1"/>
            <p:nvPr/>
          </p:nvSpPr>
          <p:spPr>
            <a:xfrm>
              <a:off x="11121196" y="5120656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~ 10 J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0E54735-1DEC-3316-AE5E-584C4DFE1E96}"/>
                </a:ext>
              </a:extLst>
            </p:cNvPr>
            <p:cNvSpPr txBox="1"/>
            <p:nvPr/>
          </p:nvSpPr>
          <p:spPr>
            <a:xfrm>
              <a:off x="9757876" y="5876209"/>
              <a:ext cx="1883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~1/2 wake period</a:t>
              </a:r>
            </a:p>
          </p:txBody>
        </p:sp>
        <p:sp>
          <p:nvSpPr>
            <p:cNvPr id="46" name="Right Arrow 45">
              <a:extLst>
                <a:ext uri="{FF2B5EF4-FFF2-40B4-BE49-F238E27FC236}">
                  <a16:creationId xmlns:a16="http://schemas.microsoft.com/office/drawing/2014/main" id="{0F2780EF-2E04-101F-DE4C-D05BD5AB4001}"/>
                </a:ext>
              </a:extLst>
            </p:cNvPr>
            <p:cNvSpPr/>
            <p:nvPr/>
          </p:nvSpPr>
          <p:spPr>
            <a:xfrm>
              <a:off x="7685314" y="5181131"/>
              <a:ext cx="381000" cy="695078"/>
            </a:xfrm>
            <a:prstGeom prst="rightArrow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565A9D9D-0F8B-2BBB-DDB4-B57E09C1DA2F}"/>
              </a:ext>
            </a:extLst>
          </p:cNvPr>
          <p:cNvSpPr txBox="1"/>
          <p:nvPr/>
        </p:nvSpPr>
        <p:spPr>
          <a:xfrm>
            <a:off x="9990132" y="1418897"/>
            <a:ext cx="1627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>
                <a:solidFill>
                  <a:srgbClr val="FF0000"/>
                </a:solidFill>
              </a:rPr>
              <a:t>a</a:t>
            </a:r>
            <a:r>
              <a:rPr lang="en-US" baseline="-25000">
                <a:solidFill>
                  <a:srgbClr val="FF0000"/>
                </a:solidFill>
              </a:rPr>
              <a:t>0</a:t>
            </a:r>
            <a:r>
              <a:rPr lang="en-US" baseline="30000">
                <a:solidFill>
                  <a:srgbClr val="FF0000"/>
                </a:solidFill>
              </a:rPr>
              <a:t>(vac) </a:t>
            </a:r>
            <a:r>
              <a:rPr lang="en-US">
                <a:solidFill>
                  <a:srgbClr val="FF0000"/>
                </a:solidFill>
              </a:rPr>
              <a:t>≈ 4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for </a:t>
            </a:r>
            <a:r>
              <a:rPr lang="en-US" i="1">
                <a:solidFill>
                  <a:srgbClr val="FF0000"/>
                </a:solidFill>
              </a:rPr>
              <a:t>w</a:t>
            </a:r>
            <a:r>
              <a:rPr lang="en-US" baseline="-25000">
                <a:solidFill>
                  <a:srgbClr val="FF0000"/>
                </a:solidFill>
              </a:rPr>
              <a:t>0</a:t>
            </a:r>
            <a:r>
              <a:rPr lang="en-US">
                <a:solidFill>
                  <a:srgbClr val="FF0000"/>
                </a:solidFill>
              </a:rPr>
              <a:t> = 65 µm</a:t>
            </a:r>
          </a:p>
        </p:txBody>
      </p:sp>
    </p:spTree>
    <p:extLst>
      <p:ext uri="{BB962C8B-B14F-4D97-AF65-F5344CB8AC3E}">
        <p14:creationId xmlns:p14="http://schemas.microsoft.com/office/powerpoint/2010/main" val="360305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996CD8-7956-5703-DE6C-54E87F9C325B}"/>
              </a:ext>
            </a:extLst>
          </p:cNvPr>
          <p:cNvSpPr txBox="1"/>
          <p:nvPr/>
        </p:nvSpPr>
        <p:spPr>
          <a:xfrm>
            <a:off x="2434154" y="53879"/>
            <a:ext cx="96420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Next-generation ATF experiments will inject</a:t>
            </a:r>
          </a:p>
          <a:p>
            <a:pPr algn="ctr"/>
            <a:r>
              <a:rPr lang="en-US" sz="3600" b="1"/>
              <a:t>~ 70 MeV electrons from linac into large LWFA</a:t>
            </a:r>
          </a:p>
        </p:txBody>
      </p:sp>
      <p:pic>
        <p:nvPicPr>
          <p:cNvPr id="12" name="Picture 11" descr="Diagram of a diagram of a laser&#10;&#10;Description automatically generated">
            <a:extLst>
              <a:ext uri="{FF2B5EF4-FFF2-40B4-BE49-F238E27FC236}">
                <a16:creationId xmlns:a16="http://schemas.microsoft.com/office/drawing/2014/main" id="{87C7CE2C-ECD7-BB26-3025-D4920DC619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510" y="1375640"/>
            <a:ext cx="7772400" cy="47736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02098A-CE71-F1D1-CC87-C68553DD6115}"/>
              </a:ext>
            </a:extLst>
          </p:cNvPr>
          <p:cNvSpPr txBox="1"/>
          <p:nvPr/>
        </p:nvSpPr>
        <p:spPr>
          <a:xfrm>
            <a:off x="603713" y="1871122"/>
            <a:ext cx="2333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Dream parameters: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F7BC0F-D852-191A-669D-E723FD3572B8}"/>
              </a:ext>
            </a:extLst>
          </p:cNvPr>
          <p:cNvSpPr txBox="1"/>
          <p:nvPr/>
        </p:nvSpPr>
        <p:spPr>
          <a:xfrm>
            <a:off x="106300" y="2376071"/>
            <a:ext cx="35500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1) 10 fs laser-e-beam rms jitter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5FC2B6-7802-A855-797D-10AAED257F1D}"/>
              </a:ext>
            </a:extLst>
          </p:cNvPr>
          <p:cNvSpPr txBox="1"/>
          <p:nvPr/>
        </p:nvSpPr>
        <p:spPr>
          <a:xfrm>
            <a:off x="106300" y="2745403"/>
            <a:ext cx="372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2) e-bunch compression to 10 fs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D7855C-68FF-2516-3295-B4876F5F79BA}"/>
              </a:ext>
            </a:extLst>
          </p:cNvPr>
          <p:cNvSpPr txBox="1"/>
          <p:nvPr/>
        </p:nvSpPr>
        <p:spPr>
          <a:xfrm>
            <a:off x="106300" y="3130706"/>
            <a:ext cx="2665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3) 20-25 TW CO</a:t>
            </a:r>
            <a:r>
              <a:rPr lang="en-US" sz="2000" baseline="-25000"/>
              <a:t>2</a:t>
            </a:r>
            <a:r>
              <a:rPr lang="en-US" sz="2000"/>
              <a:t> pulse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244331-091E-BB7C-FF26-1EBAE6C386EB}"/>
              </a:ext>
            </a:extLst>
          </p:cNvPr>
          <p:cNvSpPr txBox="1"/>
          <p:nvPr/>
        </p:nvSpPr>
        <p:spPr>
          <a:xfrm>
            <a:off x="154476" y="3991500"/>
            <a:ext cx="35555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Actual parameters will depend</a:t>
            </a:r>
          </a:p>
          <a:p>
            <a:pPr algn="ctr"/>
            <a:r>
              <a:rPr lang="en-US" sz="2000"/>
              <a:t>on status of laser and linac </a:t>
            </a:r>
          </a:p>
          <a:p>
            <a:pPr algn="ctr"/>
            <a:r>
              <a:rPr lang="en-US" sz="2000"/>
              <a:t>development.  </a:t>
            </a:r>
          </a:p>
        </p:txBody>
      </p:sp>
      <p:pic>
        <p:nvPicPr>
          <p:cNvPr id="3" name="Picture 2" descr="BNL_logo_sm.jpg">
            <a:extLst>
              <a:ext uri="{FF2B5EF4-FFF2-40B4-BE49-F238E27FC236}">
                <a16:creationId xmlns:a16="http://schemas.microsoft.com/office/drawing/2014/main" id="{587F09B2-70D7-B137-15E4-8AC58E54F9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" y="31533"/>
            <a:ext cx="2192243" cy="8388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DA758A-D152-F117-6075-18A4406E1622}"/>
              </a:ext>
            </a:extLst>
          </p:cNvPr>
          <p:cNvSpPr txBox="1"/>
          <p:nvPr/>
        </p:nvSpPr>
        <p:spPr>
          <a:xfrm>
            <a:off x="225339" y="6258909"/>
            <a:ext cx="11793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/>
              <a:t>Simulations are in progress to define experimental parameters</a:t>
            </a:r>
          </a:p>
        </p:txBody>
      </p:sp>
    </p:spTree>
    <p:extLst>
      <p:ext uri="{BB962C8B-B14F-4D97-AF65-F5344CB8AC3E}">
        <p14:creationId xmlns:p14="http://schemas.microsoft.com/office/powerpoint/2010/main" val="100212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9045674" y="5458886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6085569" y="5458886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44018" y="5441950"/>
            <a:ext cx="746982" cy="28999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04840" y="73295"/>
            <a:ext cx="96633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Simulations validated by experiments in SM regime</a:t>
            </a:r>
          </a:p>
          <a:p>
            <a:pPr algn="ctr"/>
            <a:r>
              <a:rPr lang="en-US" sz="3200" b="1" dirty="0"/>
              <a:t>can be trusted to predict bubble regime accurately</a:t>
            </a:r>
          </a:p>
        </p:txBody>
      </p:sp>
      <p:pic>
        <p:nvPicPr>
          <p:cNvPr id="8" name="Picture 7" descr="SUNY Stonybrook 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9" y="27586"/>
            <a:ext cx="1490943" cy="1490943"/>
          </a:xfrm>
          <a:prstGeom prst="rect">
            <a:avLst/>
          </a:prstGeom>
        </p:spPr>
      </p:pic>
      <p:pic>
        <p:nvPicPr>
          <p:cNvPr id="10" name="Picture 9" descr="08. Kumar Fig10a-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2643" y="1904997"/>
            <a:ext cx="516257" cy="3022600"/>
          </a:xfrm>
          <a:prstGeom prst="rect">
            <a:avLst/>
          </a:prstGeom>
        </p:spPr>
      </p:pic>
      <p:pic>
        <p:nvPicPr>
          <p:cNvPr id="11" name="Picture 10" descr="08. Kumar Fig10a-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933" y="1854198"/>
            <a:ext cx="8614776" cy="3136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58531" y="1591738"/>
            <a:ext cx="101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matched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64668" y="1603402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unmatched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246532" y="1598132"/>
            <a:ext cx="1254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unmatched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82809" y="5113875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0.5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117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2.4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41465" y="1518737"/>
            <a:ext cx="654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δn/n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26011" y="5116745"/>
            <a:ext cx="2106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0.5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74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3.8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9803" y="5133678"/>
            <a:ext cx="21037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>
                <a:solidFill>
                  <a:srgbClr val="FF0000"/>
                </a:solidFill>
              </a:rPr>
              <a:t>P</a:t>
            </a:r>
            <a:r>
              <a:rPr lang="en-US" b="1">
                <a:solidFill>
                  <a:srgbClr val="FF0000"/>
                </a:solidFill>
              </a:rPr>
              <a:t> = 20 TW, </a:t>
            </a:r>
            <a:r>
              <a:rPr lang="en-US" b="1" i="1">
                <a:solidFill>
                  <a:srgbClr val="FF0000"/>
                </a:solidFill>
              </a:rPr>
              <a:t>τ</a:t>
            </a:r>
            <a:r>
              <a:rPr lang="en-US" b="1">
                <a:solidFill>
                  <a:srgbClr val="FF0000"/>
                </a:solidFill>
              </a:rPr>
              <a:t> = 1 ps</a:t>
            </a:r>
          </a:p>
          <a:p>
            <a:r>
              <a:rPr lang="en-US" b="1" i="1">
                <a:solidFill>
                  <a:srgbClr val="FF0000"/>
                </a:solidFill>
              </a:rPr>
              <a:t>w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74 µm, </a:t>
            </a:r>
            <a:r>
              <a:rPr lang="en-US" b="1" i="1">
                <a:solidFill>
                  <a:srgbClr val="FF0000"/>
                </a:solidFill>
              </a:rPr>
              <a:t>a</a:t>
            </a:r>
            <a:r>
              <a:rPr lang="en-US" b="1" baseline="-25000">
                <a:solidFill>
                  <a:srgbClr val="FF0000"/>
                </a:solidFill>
              </a:rPr>
              <a:t>0</a:t>
            </a:r>
            <a:r>
              <a:rPr lang="en-US" b="1">
                <a:solidFill>
                  <a:srgbClr val="FF0000"/>
                </a:solidFill>
              </a:rPr>
              <a:t> = 3.8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65149" y="5689610"/>
            <a:ext cx="179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43534" y="5689610"/>
            <a:ext cx="1794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2422" y="5689610"/>
            <a:ext cx="1980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/>
              <a:t>n</a:t>
            </a:r>
            <a:r>
              <a:rPr lang="en-US" b="1" baseline="-25000"/>
              <a:t>e</a:t>
            </a:r>
            <a:r>
              <a:rPr lang="en-US" b="1"/>
              <a:t> = 2.3 x 10</a:t>
            </a:r>
            <a:r>
              <a:rPr lang="en-US" b="1" baseline="30000"/>
              <a:t>16</a:t>
            </a:r>
            <a:r>
              <a:rPr lang="en-US" b="1"/>
              <a:t> cm</a:t>
            </a:r>
            <a:r>
              <a:rPr lang="en-US" b="1" baseline="30000"/>
              <a:t>-3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5488" y="6129871"/>
            <a:ext cx="431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Multiple ways to reach bubble regime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27604" y="6474823"/>
            <a:ext cx="36753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• no </a:t>
            </a:r>
            <a:r>
              <a:rPr lang="en-US" sz="2000" i="1" dirty="0"/>
              <a:t>e</a:t>
            </a:r>
            <a:r>
              <a:rPr lang="en-US" sz="2000" dirty="0"/>
              <a:t>-laser overlap for </a:t>
            </a:r>
            <a:r>
              <a:rPr lang="en-US" sz="2000" i="1" dirty="0" err="1"/>
              <a:t>τ</a:t>
            </a:r>
            <a:r>
              <a:rPr lang="en-US" sz="2000" dirty="0"/>
              <a:t> ≲ 0.5 </a:t>
            </a:r>
            <a:r>
              <a:rPr lang="en-US" sz="2000" dirty="0" err="1"/>
              <a:t>ps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521194" y="4798222"/>
            <a:ext cx="2911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longitudinal distance z [mm]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655100" y="2590802"/>
            <a:ext cx="1674945" cy="1030237"/>
            <a:chOff x="1131099" y="2590801"/>
            <a:chExt cx="1674945" cy="1030237"/>
          </a:xfrm>
        </p:grpSpPr>
        <p:sp>
          <p:nvSpPr>
            <p:cNvPr id="27" name="TextBox 26"/>
            <p:cNvSpPr txBox="1"/>
            <p:nvPr/>
          </p:nvSpPr>
          <p:spPr>
            <a:xfrm>
              <a:off x="1131099" y="3313261"/>
              <a:ext cx="1674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incomplete blowout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1676400" y="2590801"/>
              <a:ext cx="304872" cy="766910"/>
            </a:xfrm>
            <a:prstGeom prst="line">
              <a:avLst/>
            </a:prstGeom>
            <a:ln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534346" y="2609851"/>
            <a:ext cx="1541433" cy="1012676"/>
            <a:chOff x="4010345" y="2609851"/>
            <a:chExt cx="1541433" cy="1012676"/>
          </a:xfrm>
        </p:grpSpPr>
        <p:sp>
          <p:nvSpPr>
            <p:cNvPr id="26" name="TextBox 25"/>
            <p:cNvSpPr txBox="1"/>
            <p:nvPr/>
          </p:nvSpPr>
          <p:spPr>
            <a:xfrm>
              <a:off x="4010345" y="3314750"/>
              <a:ext cx="154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complete blowout</a:t>
              </a: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4392161" y="2609851"/>
              <a:ext cx="304872" cy="766910"/>
              <a:chOff x="4392161" y="2609851"/>
              <a:chExt cx="304872" cy="76691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 flipH="1" flipV="1">
                <a:off x="4392161" y="2609851"/>
                <a:ext cx="304872" cy="7669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rot="60000" flipH="1" flipV="1">
                <a:off x="4401687" y="2616202"/>
                <a:ext cx="116338" cy="301623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Group 50"/>
          <p:cNvGrpSpPr/>
          <p:nvPr/>
        </p:nvGrpSpPr>
        <p:grpSpPr>
          <a:xfrm>
            <a:off x="8437033" y="1938925"/>
            <a:ext cx="1127461" cy="936571"/>
            <a:chOff x="6913032" y="1938924"/>
            <a:chExt cx="1127461" cy="936571"/>
          </a:xfrm>
        </p:grpSpPr>
        <p:sp>
          <p:nvSpPr>
            <p:cNvPr id="39" name="Oval 38"/>
            <p:cNvSpPr/>
            <p:nvPr/>
          </p:nvSpPr>
          <p:spPr>
            <a:xfrm>
              <a:off x="6913032" y="2229977"/>
              <a:ext cx="931334" cy="645518"/>
            </a:xfrm>
            <a:prstGeom prst="ellipse">
              <a:avLst/>
            </a:prstGeom>
            <a:noFill/>
            <a:ln w="19050">
              <a:solidFill>
                <a:srgbClr val="FFFFFF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55076" y="1938924"/>
              <a:ext cx="5854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/>
                <a:t>laser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407803" y="2592921"/>
            <a:ext cx="1541433" cy="1026628"/>
            <a:chOff x="6883802" y="2592921"/>
            <a:chExt cx="1541433" cy="1026628"/>
          </a:xfrm>
        </p:grpSpPr>
        <p:sp>
          <p:nvSpPr>
            <p:cNvPr id="37" name="TextBox 36"/>
            <p:cNvSpPr txBox="1"/>
            <p:nvPr/>
          </p:nvSpPr>
          <p:spPr>
            <a:xfrm>
              <a:off x="6883802" y="3311772"/>
              <a:ext cx="154143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/>
                <a:t>complete blowout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7084511" y="2592921"/>
              <a:ext cx="304872" cy="766910"/>
              <a:chOff x="4392161" y="2609851"/>
              <a:chExt cx="304872" cy="766910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 flipH="1" flipV="1">
                <a:off x="4392161" y="2609851"/>
                <a:ext cx="304872" cy="76691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60000" flipH="1" flipV="1">
                <a:off x="4401687" y="2616202"/>
                <a:ext cx="116338" cy="301623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2" name="TextBox 51"/>
          <p:cNvSpPr txBox="1"/>
          <p:nvPr/>
        </p:nvSpPr>
        <p:spPr>
          <a:xfrm>
            <a:off x="6601124" y="6129881"/>
            <a:ext cx="3602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• no self-injection for </a:t>
            </a:r>
            <a:r>
              <a:rPr lang="en-US" sz="2000" i="1"/>
              <a:t>z</a:t>
            </a:r>
            <a:r>
              <a:rPr lang="en-US" sz="2000"/>
              <a:t> &lt; 2.5 mm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767749" y="648719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2805942-1D70-F343-B6B4-AA5225D047C4}"/>
              </a:ext>
            </a:extLst>
          </p:cNvPr>
          <p:cNvSpPr txBox="1"/>
          <p:nvPr/>
        </p:nvSpPr>
        <p:spPr>
          <a:xfrm>
            <a:off x="4234090" y="1120236"/>
            <a:ext cx="37538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Kumar, </a:t>
            </a:r>
            <a:r>
              <a:rPr lang="en-US" sz="1600" i="1" dirty="0">
                <a:solidFill>
                  <a:srgbClr val="FF0000"/>
                </a:solidFill>
              </a:rPr>
              <a:t>Phys. Plasmas</a:t>
            </a:r>
            <a:r>
              <a:rPr lang="en-US" sz="1600" b="1" i="1" dirty="0">
                <a:solidFill>
                  <a:srgbClr val="FF0000"/>
                </a:solidFill>
              </a:rPr>
              <a:t> </a:t>
            </a:r>
            <a:r>
              <a:rPr lang="en-US" sz="1600" b="1" dirty="0">
                <a:solidFill>
                  <a:srgbClr val="FF0000"/>
                </a:solidFill>
              </a:rPr>
              <a:t>28</a:t>
            </a:r>
            <a:r>
              <a:rPr lang="en-US" sz="1600" dirty="0">
                <a:solidFill>
                  <a:srgbClr val="FF0000"/>
                </a:solidFill>
              </a:rPr>
              <a:t>, 013102 (2021)</a:t>
            </a:r>
          </a:p>
        </p:txBody>
      </p:sp>
    </p:spTree>
    <p:extLst>
      <p:ext uri="{BB962C8B-B14F-4D97-AF65-F5344CB8AC3E}">
        <p14:creationId xmlns:p14="http://schemas.microsoft.com/office/powerpoint/2010/main" val="20339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2" grpId="0" animBg="1"/>
      <p:bldP spid="28" grpId="0" animBg="1"/>
      <p:bldP spid="22" grpId="0"/>
      <p:bldP spid="23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mparison of graphs and diagrams&#10;&#10;Description automatically generated with medium confidence">
            <a:extLst>
              <a:ext uri="{FF2B5EF4-FFF2-40B4-BE49-F238E27FC236}">
                <a16:creationId xmlns:a16="http://schemas.microsoft.com/office/drawing/2014/main" id="{6CDD0458-7736-BB25-F73A-5A2CC4C73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79" y="2651206"/>
            <a:ext cx="12113400" cy="37795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DEA37F-420D-E6CA-25C1-B0D31995EB16}"/>
              </a:ext>
            </a:extLst>
          </p:cNvPr>
          <p:cNvSpPr txBox="1"/>
          <p:nvPr/>
        </p:nvSpPr>
        <p:spPr>
          <a:xfrm>
            <a:off x="2203558" y="2293490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2418FF"/>
                </a:solidFill>
              </a:rPr>
              <a:t>n</a:t>
            </a:r>
            <a:r>
              <a:rPr lang="en-US" sz="2400" b="1" baseline="-25000">
                <a:solidFill>
                  <a:srgbClr val="2418FF"/>
                </a:solidFill>
              </a:rPr>
              <a:t>e</a:t>
            </a:r>
            <a:r>
              <a:rPr lang="en-US" sz="2400" b="1">
                <a:solidFill>
                  <a:srgbClr val="2418FF"/>
                </a:solidFill>
              </a:rPr>
              <a:t> = 10</a:t>
            </a:r>
            <a:r>
              <a:rPr lang="en-US" sz="2400" b="1" baseline="30000">
                <a:solidFill>
                  <a:srgbClr val="2418FF"/>
                </a:solidFill>
              </a:rPr>
              <a:t>16</a:t>
            </a:r>
            <a:r>
              <a:rPr lang="en-US" sz="2400" b="1">
                <a:solidFill>
                  <a:srgbClr val="2418FF"/>
                </a:solidFill>
              </a:rPr>
              <a:t> cm</a:t>
            </a:r>
            <a:r>
              <a:rPr lang="en-US" sz="2400" b="1" baseline="30000">
                <a:solidFill>
                  <a:srgbClr val="2418FF"/>
                </a:solidFill>
              </a:rPr>
              <a:t>-3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AD7C60-224C-2BF9-12D4-2F7A2E4F8232}"/>
              </a:ext>
            </a:extLst>
          </p:cNvPr>
          <p:cNvSpPr txBox="1"/>
          <p:nvPr/>
        </p:nvSpPr>
        <p:spPr>
          <a:xfrm>
            <a:off x="8172143" y="2306355"/>
            <a:ext cx="19992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>
                <a:solidFill>
                  <a:srgbClr val="2418FF"/>
                </a:solidFill>
              </a:rPr>
              <a:t>n</a:t>
            </a:r>
            <a:r>
              <a:rPr lang="en-US" sz="2400" b="1" baseline="-25000">
                <a:solidFill>
                  <a:srgbClr val="2418FF"/>
                </a:solidFill>
              </a:rPr>
              <a:t>e</a:t>
            </a:r>
            <a:r>
              <a:rPr lang="en-US" sz="2400" b="1">
                <a:solidFill>
                  <a:srgbClr val="2418FF"/>
                </a:solidFill>
              </a:rPr>
              <a:t> = 10</a:t>
            </a:r>
            <a:r>
              <a:rPr lang="en-US" sz="2400" b="1" baseline="30000">
                <a:solidFill>
                  <a:srgbClr val="2418FF"/>
                </a:solidFill>
              </a:rPr>
              <a:t>14</a:t>
            </a:r>
            <a:r>
              <a:rPr lang="en-US" sz="2400" b="1">
                <a:solidFill>
                  <a:srgbClr val="2418FF"/>
                </a:solidFill>
              </a:rPr>
              <a:t> cm</a:t>
            </a:r>
            <a:r>
              <a:rPr lang="en-US" sz="2400" b="1" baseline="30000">
                <a:solidFill>
                  <a:srgbClr val="2418FF"/>
                </a:solidFill>
              </a:rPr>
              <a:t>-3</a:t>
            </a:r>
          </a:p>
        </p:txBody>
      </p:sp>
      <p:pic>
        <p:nvPicPr>
          <p:cNvPr id="10" name="Picture 9" descr="SUNY Stonybrook logo.jpg">
            <a:extLst>
              <a:ext uri="{FF2B5EF4-FFF2-40B4-BE49-F238E27FC236}">
                <a16:creationId xmlns:a16="http://schemas.microsoft.com/office/drawing/2014/main" id="{1D51CC9D-3F0C-C3B3-C290-AEDF2CEC48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8" y="-1"/>
            <a:ext cx="1454047" cy="145404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D646718-3355-F58A-F814-D621DCBD8CA3}"/>
              </a:ext>
            </a:extLst>
          </p:cNvPr>
          <p:cNvSpPr txBox="1"/>
          <p:nvPr/>
        </p:nvSpPr>
        <p:spPr>
          <a:xfrm>
            <a:off x="1918749" y="1723862"/>
            <a:ext cx="85293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CO</a:t>
            </a:r>
            <a:r>
              <a:rPr lang="en-US" sz="2400" baseline="-25000"/>
              <a:t>2</a:t>
            </a:r>
            <a:r>
              <a:rPr lang="en-US" sz="2400"/>
              <a:t> laser parameters:  10 J, </a:t>
            </a:r>
            <a:r>
              <a:rPr lang="en-US" sz="2400">
                <a:solidFill>
                  <a:srgbClr val="FF0000"/>
                </a:solidFill>
              </a:rPr>
              <a:t>2 ps</a:t>
            </a:r>
            <a:r>
              <a:rPr lang="en-US" sz="2400"/>
              <a:t>, 5 TW, </a:t>
            </a:r>
            <a:r>
              <a:rPr lang="en-US" sz="2400" i="1"/>
              <a:t>w</a:t>
            </a:r>
            <a:r>
              <a:rPr lang="en-US" sz="2400" baseline="-25000"/>
              <a:t>0</a:t>
            </a:r>
            <a:r>
              <a:rPr lang="en-US" sz="2400"/>
              <a:t> = 40 µm, </a:t>
            </a:r>
            <a:r>
              <a:rPr lang="en-US" sz="2400" i="1"/>
              <a:t>a</a:t>
            </a:r>
            <a:r>
              <a:rPr lang="en-US" sz="2400" baseline="-25000"/>
              <a:t>0</a:t>
            </a:r>
            <a:r>
              <a:rPr lang="en-US" sz="2400" baseline="30000"/>
              <a:t>(vac) </a:t>
            </a:r>
            <a:r>
              <a:rPr lang="en-US" sz="2400"/>
              <a:t>= 3.56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681FAD-6CC6-2AFB-49AF-FCAA3E049940}"/>
              </a:ext>
            </a:extLst>
          </p:cNvPr>
          <p:cNvSpPr txBox="1"/>
          <p:nvPr/>
        </p:nvSpPr>
        <p:spPr>
          <a:xfrm>
            <a:off x="1785870" y="44972"/>
            <a:ext cx="9412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/>
              <a:t>There are near-term scientific opportunities </a:t>
            </a:r>
          </a:p>
          <a:p>
            <a:pPr algn="ctr"/>
            <a:r>
              <a:rPr lang="en-US" sz="3600" b="1"/>
              <a:t>even for currently available 2 ps pulses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23D058-4EF8-2FBA-E093-10905E149926}"/>
              </a:ext>
            </a:extLst>
          </p:cNvPr>
          <p:cNvSpPr txBox="1"/>
          <p:nvPr/>
        </p:nvSpPr>
        <p:spPr>
          <a:xfrm>
            <a:off x="4047335" y="1230311"/>
            <a:ext cx="40682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OSIRIS* simulations courtesy N. Vafaei-Najafabadi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517207-271E-8661-0D56-9615E8DC8D8C}"/>
              </a:ext>
            </a:extLst>
          </p:cNvPr>
          <p:cNvSpPr txBox="1"/>
          <p:nvPr/>
        </p:nvSpPr>
        <p:spPr>
          <a:xfrm>
            <a:off x="104095" y="6523332"/>
            <a:ext cx="33280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* Fonseca </a:t>
            </a:r>
            <a:r>
              <a:rPr lang="en-US" sz="1400" i="1">
                <a:solidFill>
                  <a:srgbClr val="FF0000"/>
                </a:solidFill>
              </a:rPr>
              <a:t>et al</a:t>
            </a:r>
            <a:r>
              <a:rPr lang="en-US" sz="1400">
                <a:solidFill>
                  <a:srgbClr val="FF0000"/>
                </a:solidFill>
              </a:rPr>
              <a:t>., </a:t>
            </a:r>
            <a:r>
              <a:rPr lang="en-US" sz="1400" i="1">
                <a:solidFill>
                  <a:srgbClr val="FF0000"/>
                </a:solidFill>
              </a:rPr>
              <a:t>PPCF </a:t>
            </a:r>
            <a:r>
              <a:rPr lang="en-US" sz="1400" b="1">
                <a:solidFill>
                  <a:srgbClr val="FF0000"/>
                </a:solidFill>
              </a:rPr>
              <a:t>55</a:t>
            </a:r>
            <a:r>
              <a:rPr lang="en-US" sz="1400">
                <a:solidFill>
                  <a:srgbClr val="FF0000"/>
                </a:solidFill>
              </a:rPr>
              <a:t>, 124011 (2013)</a:t>
            </a:r>
          </a:p>
        </p:txBody>
      </p:sp>
    </p:spTree>
    <p:extLst>
      <p:ext uri="{BB962C8B-B14F-4D97-AF65-F5344CB8AC3E}">
        <p14:creationId xmlns:p14="http://schemas.microsoft.com/office/powerpoint/2010/main" val="2144397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6B5917-CF31-93E0-47B4-5D38FC507C05}"/>
              </a:ext>
            </a:extLst>
          </p:cNvPr>
          <p:cNvSpPr txBox="1"/>
          <p:nvPr/>
        </p:nvSpPr>
        <p:spPr>
          <a:xfrm>
            <a:off x="1262129" y="35459"/>
            <a:ext cx="95083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/>
              <a:t>Simulations of growth of ∆E</a:t>
            </a:r>
            <a:r>
              <a:rPr lang="en-US" sz="3200" b="1" baseline="-25000"/>
              <a:t>e</a:t>
            </a:r>
            <a:r>
              <a:rPr lang="en-US" sz="3200" b="1"/>
              <a:t>/E</a:t>
            </a:r>
            <a:r>
              <a:rPr lang="en-US" sz="3200" b="1" baseline="-25000"/>
              <a:t>e </a:t>
            </a:r>
            <a:r>
              <a:rPr lang="en-US" sz="3200" b="1"/>
              <a:t>and emittance </a:t>
            </a:r>
          </a:p>
          <a:p>
            <a:pPr algn="ctr"/>
            <a:r>
              <a:rPr lang="en-US" sz="3200" b="1"/>
              <a:t>of externally injected e-bunches in large bubbles.  </a:t>
            </a:r>
          </a:p>
        </p:txBody>
      </p:sp>
      <p:pic>
        <p:nvPicPr>
          <p:cNvPr id="4" name="Picture 3" descr="A diagram of a particle density&#10;&#10;Description automatically generated with medium confidence">
            <a:extLst>
              <a:ext uri="{FF2B5EF4-FFF2-40B4-BE49-F238E27FC236}">
                <a16:creationId xmlns:a16="http://schemas.microsoft.com/office/drawing/2014/main" id="{F9B878FA-4AF3-809E-8C8F-DC4F58DA16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61" y="1470170"/>
            <a:ext cx="4500051" cy="27604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C6E170-0DF8-7D0D-821D-612409C4F99B}"/>
              </a:ext>
            </a:extLst>
          </p:cNvPr>
          <p:cNvSpPr txBox="1"/>
          <p:nvPr/>
        </p:nvSpPr>
        <p:spPr>
          <a:xfrm>
            <a:off x="2464596" y="1711232"/>
            <a:ext cx="1864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(a) </a:t>
            </a:r>
            <a:r>
              <a:rPr lang="en-US" i="1">
                <a:solidFill>
                  <a:schemeClr val="bg1"/>
                </a:solidFill>
              </a:rPr>
              <a:t>n</a:t>
            </a:r>
            <a:r>
              <a:rPr lang="en-US" baseline="-25000">
                <a:solidFill>
                  <a:schemeClr val="bg1"/>
                </a:solidFill>
              </a:rPr>
              <a:t>e</a:t>
            </a:r>
            <a:r>
              <a:rPr lang="en-US">
                <a:solidFill>
                  <a:schemeClr val="bg1"/>
                </a:solidFill>
              </a:rPr>
              <a:t> = 10</a:t>
            </a:r>
            <a:r>
              <a:rPr lang="en-US" baseline="30000">
                <a:solidFill>
                  <a:schemeClr val="bg1"/>
                </a:solidFill>
              </a:rPr>
              <a:t>16</a:t>
            </a:r>
            <a:r>
              <a:rPr lang="en-US">
                <a:solidFill>
                  <a:schemeClr val="bg1"/>
                </a:solidFill>
              </a:rPr>
              <a:t> cm</a:t>
            </a:r>
            <a:r>
              <a:rPr lang="en-US" baseline="30000">
                <a:solidFill>
                  <a:schemeClr val="bg1"/>
                </a:solidFill>
              </a:rPr>
              <a:t>-3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9ED7DA0-9158-DADC-E681-56EA08237A2D}"/>
              </a:ext>
            </a:extLst>
          </p:cNvPr>
          <p:cNvGrpSpPr/>
          <p:nvPr/>
        </p:nvGrpSpPr>
        <p:grpSpPr>
          <a:xfrm>
            <a:off x="3074340" y="2730137"/>
            <a:ext cx="1881092" cy="883529"/>
            <a:chOff x="1380455" y="2730137"/>
            <a:chExt cx="1881092" cy="88352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599B3FB-4328-966C-D7B0-38EAAE91614C}"/>
                </a:ext>
              </a:extLst>
            </p:cNvPr>
            <p:cNvSpPr txBox="1"/>
            <p:nvPr/>
          </p:nvSpPr>
          <p:spPr>
            <a:xfrm>
              <a:off x="1380455" y="3244334"/>
              <a:ext cx="18810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0.5 ps CO</a:t>
              </a:r>
              <a:r>
                <a:rPr lang="en-US" baseline="-25000">
                  <a:solidFill>
                    <a:schemeClr val="bg1"/>
                  </a:solidFill>
                </a:rPr>
                <a:t>2</a:t>
              </a:r>
              <a:r>
                <a:rPr lang="en-US">
                  <a:solidFill>
                    <a:schemeClr val="bg1"/>
                  </a:solidFill>
                </a:rPr>
                <a:t> pulse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AB0AF1D-1154-9939-D1C5-8D6831C56977}"/>
                </a:ext>
              </a:extLst>
            </p:cNvPr>
            <p:cNvCxnSpPr>
              <a:stCxn id="6" idx="0"/>
            </p:cNvCxnSpPr>
            <p:nvPr/>
          </p:nvCxnSpPr>
          <p:spPr>
            <a:xfrm flipV="1">
              <a:off x="2321001" y="2730137"/>
              <a:ext cx="121753" cy="51419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 descr="A close-up of a solar eclipse&#10;&#10;Description automatically generated">
            <a:extLst>
              <a:ext uri="{FF2B5EF4-FFF2-40B4-BE49-F238E27FC236}">
                <a16:creationId xmlns:a16="http://schemas.microsoft.com/office/drawing/2014/main" id="{E7D1D086-BC21-A02F-5072-8133FFC9F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911" y="1521546"/>
            <a:ext cx="4315019" cy="265769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79C161-25FE-4110-4529-274E201CC7D7}"/>
              </a:ext>
            </a:extLst>
          </p:cNvPr>
          <p:cNvSpPr txBox="1"/>
          <p:nvPr/>
        </p:nvSpPr>
        <p:spPr>
          <a:xfrm>
            <a:off x="6964647" y="1711232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(b)</a:t>
            </a:r>
          </a:p>
        </p:txBody>
      </p:sp>
      <p:pic>
        <p:nvPicPr>
          <p:cNvPr id="12" name="Picture 11" descr="A graph of a line graph&#10;&#10;Description automatically generated">
            <a:extLst>
              <a:ext uri="{FF2B5EF4-FFF2-40B4-BE49-F238E27FC236}">
                <a16:creationId xmlns:a16="http://schemas.microsoft.com/office/drawing/2014/main" id="{C7F6D9EF-8159-3B77-F533-5AECFE089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25" y="4230615"/>
            <a:ext cx="3723633" cy="2351317"/>
          </a:xfrm>
          <a:prstGeom prst="rect">
            <a:avLst/>
          </a:prstGeom>
        </p:spPr>
      </p:pic>
      <p:pic>
        <p:nvPicPr>
          <p:cNvPr id="13" name="Picture 12" descr="A graph of a curve&#10;&#10;Description automatically generated with medium confidence">
            <a:extLst>
              <a:ext uri="{FF2B5EF4-FFF2-40B4-BE49-F238E27FC236}">
                <a16:creationId xmlns:a16="http://schemas.microsoft.com/office/drawing/2014/main" id="{49970761-B857-505C-91A0-65C1403BE4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4951" y="4230615"/>
            <a:ext cx="3813728" cy="241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612C6A7-D56F-1FBB-6D9F-AEC810CE8017}"/>
              </a:ext>
            </a:extLst>
          </p:cNvPr>
          <p:cNvSpPr txBox="1"/>
          <p:nvPr/>
        </p:nvSpPr>
        <p:spPr>
          <a:xfrm>
            <a:off x="2464596" y="4287627"/>
            <a:ext cx="2036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(c) Electron Energy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77BEEB6-2209-2D3F-FC92-8ECEB0AB70A3}"/>
              </a:ext>
            </a:extLst>
          </p:cNvPr>
          <p:cNvSpPr txBox="1"/>
          <p:nvPr/>
        </p:nvSpPr>
        <p:spPr>
          <a:xfrm>
            <a:off x="6450170" y="4302356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(d)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DD8DBE-270D-55C9-5518-C546E2A66161}"/>
              </a:ext>
            </a:extLst>
          </p:cNvPr>
          <p:cNvSpPr txBox="1"/>
          <p:nvPr/>
        </p:nvSpPr>
        <p:spPr>
          <a:xfrm>
            <a:off x="7532982" y="4781006"/>
            <a:ext cx="1979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Evolution of </a:t>
            </a:r>
          </a:p>
          <a:p>
            <a:r>
              <a:rPr lang="en-US"/>
              <a:t>Energy Spread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EF0F6F-7AB8-7968-6759-BF9025AFD9F4}"/>
              </a:ext>
            </a:extLst>
          </p:cNvPr>
          <p:cNvSpPr txBox="1"/>
          <p:nvPr/>
        </p:nvSpPr>
        <p:spPr>
          <a:xfrm>
            <a:off x="8091254" y="2315147"/>
            <a:ext cx="1321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2 externally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injected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e-bunches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B11C33-C189-6DBD-96C2-3031B4070929}"/>
              </a:ext>
            </a:extLst>
          </p:cNvPr>
          <p:cNvSpPr txBox="1"/>
          <p:nvPr/>
        </p:nvSpPr>
        <p:spPr>
          <a:xfrm>
            <a:off x="4786265" y="1050140"/>
            <a:ext cx="24128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FB-PIC simulations by Y. Cao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599ECF-7C8D-7E9A-FA25-B5993A176273}"/>
              </a:ext>
            </a:extLst>
          </p:cNvPr>
          <p:cNvSpPr txBox="1"/>
          <p:nvPr/>
        </p:nvSpPr>
        <p:spPr>
          <a:xfrm>
            <a:off x="13581088" y="64989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603D7-8FAA-70A4-8B5E-EA70775BC371}"/>
              </a:ext>
            </a:extLst>
          </p:cNvPr>
          <p:cNvGrpSpPr/>
          <p:nvPr/>
        </p:nvGrpSpPr>
        <p:grpSpPr>
          <a:xfrm>
            <a:off x="37180" y="60960"/>
            <a:ext cx="1118520" cy="1061023"/>
            <a:chOff x="3303214" y="2758382"/>
            <a:chExt cx="1424847" cy="1409786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6D94859-B581-FDAB-A847-D7E5D63AEA22}"/>
                </a:ext>
              </a:extLst>
            </p:cNvPr>
            <p:cNvSpPr/>
            <p:nvPr/>
          </p:nvSpPr>
          <p:spPr>
            <a:xfrm>
              <a:off x="3345495" y="2787041"/>
              <a:ext cx="1364292" cy="136429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F8A54851-AB7E-FCDC-24AE-BBD5602C58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41"/>
            <a:stretch/>
          </p:blipFill>
          <p:spPr>
            <a:xfrm>
              <a:off x="3303214" y="2758382"/>
              <a:ext cx="1424847" cy="1409786"/>
            </a:xfrm>
            <a:prstGeom prst="rect">
              <a:avLst/>
            </a:prstGeom>
          </p:spPr>
        </p:pic>
      </p:grpSp>
      <p:sp>
        <p:nvSpPr>
          <p:cNvPr id="26" name="Down Arrow 25">
            <a:extLst>
              <a:ext uri="{FF2B5EF4-FFF2-40B4-BE49-F238E27FC236}">
                <a16:creationId xmlns:a16="http://schemas.microsoft.com/office/drawing/2014/main" id="{7291EA79-52DF-151B-5090-988DC5E99F4F}"/>
              </a:ext>
            </a:extLst>
          </p:cNvPr>
          <p:cNvSpPr/>
          <p:nvPr/>
        </p:nvSpPr>
        <p:spPr>
          <a:xfrm rot="3600000">
            <a:off x="8025153" y="2570763"/>
            <a:ext cx="134911" cy="35331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>
            <a:extLst>
              <a:ext uri="{FF2B5EF4-FFF2-40B4-BE49-F238E27FC236}">
                <a16:creationId xmlns:a16="http://schemas.microsoft.com/office/drawing/2014/main" id="{1BFAA212-3285-017E-D4DE-2CEF0C76731F}"/>
              </a:ext>
            </a:extLst>
          </p:cNvPr>
          <p:cNvSpPr/>
          <p:nvPr/>
        </p:nvSpPr>
        <p:spPr>
          <a:xfrm rot="18000000" flipV="1">
            <a:off x="8006103" y="2940479"/>
            <a:ext cx="134911" cy="35331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>
            <a:extLst>
              <a:ext uri="{FF2B5EF4-FFF2-40B4-BE49-F238E27FC236}">
                <a16:creationId xmlns:a16="http://schemas.microsoft.com/office/drawing/2014/main" id="{DC834C3F-1479-157F-A70F-CEAEBC064E62}"/>
              </a:ext>
            </a:extLst>
          </p:cNvPr>
          <p:cNvSpPr/>
          <p:nvPr/>
        </p:nvSpPr>
        <p:spPr>
          <a:xfrm rot="3600000">
            <a:off x="7799181" y="5529414"/>
            <a:ext cx="134911" cy="35331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2F594308-A0DE-E2D2-26E0-02C0442CC06D}"/>
              </a:ext>
            </a:extLst>
          </p:cNvPr>
          <p:cNvSpPr/>
          <p:nvPr/>
        </p:nvSpPr>
        <p:spPr>
          <a:xfrm rot="18000000" flipV="1">
            <a:off x="7769625" y="4469726"/>
            <a:ext cx="134911" cy="353315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EAF00B1F-F4AF-1B93-FE25-C7A150443AE3}"/>
              </a:ext>
            </a:extLst>
          </p:cNvPr>
          <p:cNvSpPr/>
          <p:nvPr/>
        </p:nvSpPr>
        <p:spPr>
          <a:xfrm>
            <a:off x="2601422" y="5647560"/>
            <a:ext cx="2409509" cy="649430"/>
          </a:xfrm>
          <a:custGeom>
            <a:avLst/>
            <a:gdLst>
              <a:gd name="connsiteX0" fmla="*/ 56194 w 2409509"/>
              <a:gd name="connsiteY0" fmla="*/ 564054 h 649430"/>
              <a:gd name="connsiteX1" fmla="*/ 137274 w 2409509"/>
              <a:gd name="connsiteY1" fmla="*/ 469461 h 649430"/>
              <a:gd name="connsiteX2" fmla="*/ 222858 w 2409509"/>
              <a:gd name="connsiteY2" fmla="*/ 392885 h 649430"/>
              <a:gd name="connsiteX3" fmla="*/ 362495 w 2409509"/>
              <a:gd name="connsiteY3" fmla="*/ 338832 h 649430"/>
              <a:gd name="connsiteX4" fmla="*/ 497628 w 2409509"/>
              <a:gd name="connsiteY4" fmla="*/ 275770 h 649430"/>
              <a:gd name="connsiteX5" fmla="*/ 650779 w 2409509"/>
              <a:gd name="connsiteY5" fmla="*/ 212708 h 649430"/>
              <a:gd name="connsiteX6" fmla="*/ 776903 w 2409509"/>
              <a:gd name="connsiteY6" fmla="*/ 172168 h 649430"/>
              <a:gd name="connsiteX7" fmla="*/ 975098 w 2409509"/>
              <a:gd name="connsiteY7" fmla="*/ 154150 h 649430"/>
              <a:gd name="connsiteX8" fmla="*/ 1132753 w 2409509"/>
              <a:gd name="connsiteY8" fmla="*/ 118115 h 649430"/>
              <a:gd name="connsiteX9" fmla="*/ 1466081 w 2409509"/>
              <a:gd name="connsiteY9" fmla="*/ 28026 h 649430"/>
              <a:gd name="connsiteX10" fmla="*/ 1781392 w 2409509"/>
              <a:gd name="connsiteY10" fmla="*/ 5504 h 649430"/>
              <a:gd name="connsiteX11" fmla="*/ 2137242 w 2409509"/>
              <a:gd name="connsiteY11" fmla="*/ 1000 h 649430"/>
              <a:gd name="connsiteX12" fmla="*/ 2272375 w 2409509"/>
              <a:gd name="connsiteY12" fmla="*/ 1000 h 649430"/>
              <a:gd name="connsiteX13" fmla="*/ 2335437 w 2409509"/>
              <a:gd name="connsiteY13" fmla="*/ 1000 h 649430"/>
              <a:gd name="connsiteX14" fmla="*/ 2362464 w 2409509"/>
              <a:gd name="connsiteY14" fmla="*/ 1000 h 649430"/>
              <a:gd name="connsiteX15" fmla="*/ 2393995 w 2409509"/>
              <a:gd name="connsiteY15" fmla="*/ 14513 h 649430"/>
              <a:gd name="connsiteX16" fmla="*/ 2407508 w 2409509"/>
              <a:gd name="connsiteY16" fmla="*/ 28026 h 649430"/>
              <a:gd name="connsiteX17" fmla="*/ 2407508 w 2409509"/>
              <a:gd name="connsiteY17" fmla="*/ 41540 h 649430"/>
              <a:gd name="connsiteX18" fmla="*/ 2407508 w 2409509"/>
              <a:gd name="connsiteY18" fmla="*/ 82079 h 649430"/>
              <a:gd name="connsiteX19" fmla="*/ 2407508 w 2409509"/>
              <a:gd name="connsiteY19" fmla="*/ 118115 h 649430"/>
              <a:gd name="connsiteX20" fmla="*/ 2407508 w 2409509"/>
              <a:gd name="connsiteY20" fmla="*/ 573063 h 649430"/>
              <a:gd name="connsiteX21" fmla="*/ 2380481 w 2409509"/>
              <a:gd name="connsiteY21" fmla="*/ 645134 h 649430"/>
              <a:gd name="connsiteX22" fmla="*/ 2348950 w 2409509"/>
              <a:gd name="connsiteY22" fmla="*/ 640629 h 649430"/>
              <a:gd name="connsiteX23" fmla="*/ 2231835 w 2409509"/>
              <a:gd name="connsiteY23" fmla="*/ 636125 h 649430"/>
              <a:gd name="connsiteX24" fmla="*/ 2231835 w 2409509"/>
              <a:gd name="connsiteY24" fmla="*/ 636125 h 649430"/>
              <a:gd name="connsiteX25" fmla="*/ 1754365 w 2409509"/>
              <a:gd name="connsiteY25" fmla="*/ 631620 h 649430"/>
              <a:gd name="connsiteX26" fmla="*/ 1038160 w 2409509"/>
              <a:gd name="connsiteY26" fmla="*/ 636125 h 649430"/>
              <a:gd name="connsiteX27" fmla="*/ 83220 w 2409509"/>
              <a:gd name="connsiteY27" fmla="*/ 631620 h 649430"/>
              <a:gd name="connsiteX28" fmla="*/ 56194 w 2409509"/>
              <a:gd name="connsiteY28" fmla="*/ 564054 h 64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409509" h="649430">
                <a:moveTo>
                  <a:pt x="56194" y="564054"/>
                </a:moveTo>
                <a:cubicBezTo>
                  <a:pt x="65203" y="537028"/>
                  <a:pt x="109497" y="497989"/>
                  <a:pt x="137274" y="469461"/>
                </a:cubicBezTo>
                <a:cubicBezTo>
                  <a:pt x="165051" y="440933"/>
                  <a:pt x="185321" y="414656"/>
                  <a:pt x="222858" y="392885"/>
                </a:cubicBezTo>
                <a:cubicBezTo>
                  <a:pt x="260395" y="371113"/>
                  <a:pt x="316700" y="358351"/>
                  <a:pt x="362495" y="338832"/>
                </a:cubicBezTo>
                <a:cubicBezTo>
                  <a:pt x="408290" y="319313"/>
                  <a:pt x="449581" y="296791"/>
                  <a:pt x="497628" y="275770"/>
                </a:cubicBezTo>
                <a:cubicBezTo>
                  <a:pt x="545675" y="254749"/>
                  <a:pt x="604233" y="229975"/>
                  <a:pt x="650779" y="212708"/>
                </a:cubicBezTo>
                <a:cubicBezTo>
                  <a:pt x="697325" y="195441"/>
                  <a:pt x="722850" y="181928"/>
                  <a:pt x="776903" y="172168"/>
                </a:cubicBezTo>
                <a:cubicBezTo>
                  <a:pt x="830956" y="162408"/>
                  <a:pt x="915790" y="163159"/>
                  <a:pt x="975098" y="154150"/>
                </a:cubicBezTo>
                <a:cubicBezTo>
                  <a:pt x="1034406" y="145141"/>
                  <a:pt x="1050923" y="139136"/>
                  <a:pt x="1132753" y="118115"/>
                </a:cubicBezTo>
                <a:cubicBezTo>
                  <a:pt x="1214583" y="97094"/>
                  <a:pt x="1357975" y="46794"/>
                  <a:pt x="1466081" y="28026"/>
                </a:cubicBezTo>
                <a:cubicBezTo>
                  <a:pt x="1574187" y="9258"/>
                  <a:pt x="1669532" y="10008"/>
                  <a:pt x="1781392" y="5504"/>
                </a:cubicBezTo>
                <a:cubicBezTo>
                  <a:pt x="1893252" y="1000"/>
                  <a:pt x="2137242" y="1000"/>
                  <a:pt x="2137242" y="1000"/>
                </a:cubicBezTo>
                <a:lnTo>
                  <a:pt x="2272375" y="1000"/>
                </a:lnTo>
                <a:lnTo>
                  <a:pt x="2335437" y="1000"/>
                </a:lnTo>
                <a:cubicBezTo>
                  <a:pt x="2350452" y="1000"/>
                  <a:pt x="2352705" y="-1252"/>
                  <a:pt x="2362464" y="1000"/>
                </a:cubicBezTo>
                <a:cubicBezTo>
                  <a:pt x="2372223" y="3252"/>
                  <a:pt x="2386488" y="10009"/>
                  <a:pt x="2393995" y="14513"/>
                </a:cubicBezTo>
                <a:cubicBezTo>
                  <a:pt x="2401502" y="19017"/>
                  <a:pt x="2407508" y="28026"/>
                  <a:pt x="2407508" y="28026"/>
                </a:cubicBezTo>
                <a:cubicBezTo>
                  <a:pt x="2409760" y="32530"/>
                  <a:pt x="2407508" y="41540"/>
                  <a:pt x="2407508" y="41540"/>
                </a:cubicBezTo>
                <a:lnTo>
                  <a:pt x="2407508" y="82079"/>
                </a:lnTo>
                <a:lnTo>
                  <a:pt x="2407508" y="118115"/>
                </a:lnTo>
                <a:cubicBezTo>
                  <a:pt x="2407508" y="199946"/>
                  <a:pt x="2412012" y="485227"/>
                  <a:pt x="2407508" y="573063"/>
                </a:cubicBezTo>
                <a:cubicBezTo>
                  <a:pt x="2403004" y="660899"/>
                  <a:pt x="2390241" y="633873"/>
                  <a:pt x="2380481" y="645134"/>
                </a:cubicBezTo>
                <a:cubicBezTo>
                  <a:pt x="2370721" y="656395"/>
                  <a:pt x="2373724" y="642130"/>
                  <a:pt x="2348950" y="640629"/>
                </a:cubicBezTo>
                <a:cubicBezTo>
                  <a:pt x="2324176" y="639128"/>
                  <a:pt x="2231835" y="636125"/>
                  <a:pt x="2231835" y="636125"/>
                </a:cubicBezTo>
                <a:lnTo>
                  <a:pt x="2231835" y="636125"/>
                </a:lnTo>
                <a:lnTo>
                  <a:pt x="1754365" y="631620"/>
                </a:lnTo>
                <a:lnTo>
                  <a:pt x="1038160" y="636125"/>
                </a:lnTo>
                <a:lnTo>
                  <a:pt x="83220" y="631620"/>
                </a:lnTo>
                <a:cubicBezTo>
                  <a:pt x="-81192" y="622611"/>
                  <a:pt x="47185" y="591080"/>
                  <a:pt x="56194" y="56405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11329355" y="6465345"/>
            <a:ext cx="714364" cy="365125"/>
          </a:xfrm>
        </p:spPr>
        <p:txBody>
          <a:bodyPr/>
          <a:lstStyle/>
          <a:p>
            <a:fld id="{F78F748E-293A-4AD2-A78D-3BB20AC39C38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92756" y="84665"/>
            <a:ext cx="111349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</a:rPr>
              <a:t>OSIRIS* quasi-3D simulations show that large bubbles preserve energy spread </a:t>
            </a:r>
          </a:p>
          <a:p>
            <a:pPr algn="ctr"/>
            <a:r>
              <a:rPr lang="en-US" sz="2400" b="1" dirty="0">
                <a:solidFill>
                  <a:srgbClr val="000000"/>
                </a:solidFill>
              </a:rPr>
              <a:t>&amp; spin polarization of strategically injected e-bunches during acceleration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50675" y="868957"/>
            <a:ext cx="39100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>
                <a:solidFill>
                  <a:srgbClr val="FF0000"/>
                </a:solidFill>
              </a:rPr>
              <a:t>Simulations by Z. </a:t>
            </a:r>
            <a:r>
              <a:rPr lang="en-US" sz="1400" i="1" dirty="0" err="1">
                <a:solidFill>
                  <a:srgbClr val="FF0000"/>
                </a:solidFill>
              </a:rPr>
              <a:t>Nie</a:t>
            </a:r>
            <a:r>
              <a:rPr lang="en-US" sz="1400" i="1" dirty="0">
                <a:solidFill>
                  <a:srgbClr val="FF0000"/>
                </a:solidFill>
              </a:rPr>
              <a:t>, F. Li</a:t>
            </a:r>
            <a:r>
              <a:rPr lang="en-US" sz="1400" dirty="0">
                <a:solidFill>
                  <a:srgbClr val="FF0000"/>
                </a:solidFill>
              </a:rPr>
              <a:t> and </a:t>
            </a:r>
            <a:r>
              <a:rPr lang="en-US" sz="1400">
                <a:solidFill>
                  <a:srgbClr val="FF0000"/>
                </a:solidFill>
              </a:rPr>
              <a:t>W. B. Mori (UCLA)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28275" y="5401724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Depolarization due to spin precession is </a:t>
            </a:r>
            <a:r>
              <a:rPr lang="en-US">
                <a:latin typeface="Times New Roman"/>
                <a:cs typeface="Times New Roman"/>
              </a:rPr>
              <a:t>~</a:t>
            </a:r>
            <a:r>
              <a:rPr lang="en-US"/>
              <a:t> few 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28274" y="5774253"/>
            <a:ext cx="429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Depends on coordinates of injection point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994393" y="1490129"/>
            <a:ext cx="6047241" cy="2777095"/>
            <a:chOff x="6095991" y="2455310"/>
            <a:chExt cx="6047241" cy="277709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93" t="58591" r="2386" b="1038"/>
            <a:stretch/>
          </p:blipFill>
          <p:spPr>
            <a:xfrm>
              <a:off x="6455664" y="2929482"/>
              <a:ext cx="5687568" cy="229006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9059331" y="2844773"/>
              <a:ext cx="152400" cy="18626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9118" y="2472243"/>
              <a:ext cx="17882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spin-polarized </a:t>
              </a:r>
            </a:p>
            <a:p>
              <a:pPr algn="ctr"/>
              <a:r>
                <a:rPr lang="en-US" b="1"/>
                <a:t>injected e-bunch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381071" y="2455310"/>
              <a:ext cx="218032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/>
                <a:t>slightly depolarized</a:t>
              </a:r>
            </a:p>
            <a:p>
              <a:pPr algn="ctr"/>
              <a:r>
                <a:rPr lang="en-US" b="1"/>
                <a:t> accelerated e-bunch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95991" y="3572942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57671" y="3556012"/>
              <a:ext cx="389850" cy="461665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z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671733" y="4758267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975577" y="4961466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6913033" y="3285067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9783179" y="3293535"/>
              <a:ext cx="1236133" cy="1240365"/>
            </a:xfrm>
            <a:prstGeom prst="ellipse">
              <a:avLst/>
            </a:prstGeom>
            <a:noFill/>
            <a:ln w="3175" cmpd="sng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9550349" y="4741340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73942" y="4758285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603990" y="4622811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837260" y="5012271"/>
              <a:ext cx="220133" cy="2201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769540" y="4758283"/>
              <a:ext cx="4026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x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448791" y="4588945"/>
              <a:ext cx="4046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/>
                <a:t>s</a:t>
              </a:r>
              <a:r>
                <a:rPr lang="en-US" sz="2400" b="1" baseline="-25000"/>
                <a:t>y</a:t>
              </a:r>
            </a:p>
          </p:txBody>
        </p:sp>
      </p:grpSp>
      <p:pic>
        <p:nvPicPr>
          <p:cNvPr id="35" name="Picture 34" descr="CO2-driven bubble 1e16 plas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1400"/>
            <a:ext cx="3273335" cy="2027767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746125" y="2025650"/>
            <a:ext cx="123825" cy="45719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063625" y="2028825"/>
            <a:ext cx="139700" cy="47625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011340" y="6129865"/>
            <a:ext cx="5827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• Occurs predominantly from </a:t>
            </a:r>
            <a:r>
              <a:rPr lang="en-US">
                <a:latin typeface="Times New Roman"/>
                <a:cs typeface="Times New Roman"/>
                <a:sym typeface="Wingdings"/>
              </a:rPr>
              <a:t>γ</a:t>
            </a:r>
            <a:r>
              <a:rPr lang="en-US">
                <a:sym typeface="Wingdings"/>
              </a:rPr>
              <a:t> = 1 10, constant thereafter </a:t>
            </a:r>
            <a:endParaRPr lang="en-US"/>
          </a:p>
        </p:txBody>
      </p:sp>
      <p:pic>
        <p:nvPicPr>
          <p:cNvPr id="41" name="Picture 40" descr="Sz vs. z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401" y="4326435"/>
            <a:ext cx="4817533" cy="64541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011329" y="433493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s</a:t>
            </a:r>
            <a:r>
              <a:rPr lang="en-US" sz="2400" b="1" baseline="-25000"/>
              <a:t>z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197591" y="4182532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1.0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97594" y="475825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586137" y="4859872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195728" y="485987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942686" y="4859875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0.3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417766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076247" y="485987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0193828" y="485988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0871151" y="4859884"/>
            <a:ext cx="53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9347209" y="4995347"/>
            <a:ext cx="854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z [mm]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1260561" y="4199468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1.0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260564" y="4724394"/>
            <a:ext cx="444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/>
              <a:t>0.8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 flipH="1" flipV="1">
            <a:off x="829711" y="2099722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24934" y="2590800"/>
            <a:ext cx="12426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injection point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1134508" y="1473204"/>
            <a:ext cx="287867" cy="5143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19875" y="1100665"/>
            <a:ext cx="14690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after acceleration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3995" y="6553312"/>
            <a:ext cx="2596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000000"/>
                </a:solidFill>
              </a:rPr>
              <a:t>Fonseca </a:t>
            </a:r>
            <a:r>
              <a:rPr lang="en-US" sz="1200" i="1">
                <a:solidFill>
                  <a:srgbClr val="000000"/>
                </a:solidFill>
              </a:rPr>
              <a:t>et al</a:t>
            </a:r>
            <a:r>
              <a:rPr lang="en-US" sz="1200">
                <a:solidFill>
                  <a:srgbClr val="000000"/>
                </a:solidFill>
              </a:rPr>
              <a:t>., </a:t>
            </a:r>
            <a:r>
              <a:rPr lang="en-US" sz="1200" i="1">
                <a:solidFill>
                  <a:srgbClr val="000000"/>
                </a:solidFill>
              </a:rPr>
              <a:t>PPCF </a:t>
            </a:r>
            <a:r>
              <a:rPr lang="en-US" sz="1200" b="1">
                <a:solidFill>
                  <a:srgbClr val="000000"/>
                </a:solidFill>
              </a:rPr>
              <a:t>55</a:t>
            </a:r>
            <a:r>
              <a:rPr lang="en-US" sz="1200">
                <a:solidFill>
                  <a:srgbClr val="000000"/>
                </a:solidFill>
              </a:rPr>
              <a:t>, 124011 (2013)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1592" y="6587050"/>
            <a:ext cx="303889" cy="3795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>
                <a:solidFill>
                  <a:srgbClr val="000000"/>
                </a:solidFill>
              </a:rPr>
              <a:t>*</a:t>
            </a:r>
            <a:endParaRPr lang="en-US" sz="2800" b="1"/>
          </a:p>
        </p:txBody>
      </p:sp>
      <p:sp>
        <p:nvSpPr>
          <p:cNvPr id="2" name="TextBox 1"/>
          <p:cNvSpPr txBox="1"/>
          <p:nvPr/>
        </p:nvSpPr>
        <p:spPr>
          <a:xfrm>
            <a:off x="757246" y="3090362"/>
            <a:ext cx="17882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65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0.5 MeV</a:t>
            </a:r>
          </a:p>
          <a:p>
            <a:pPr algn="ctr"/>
            <a:r>
              <a:rPr lang="en-US" b="1"/>
              <a:t>injected e-bunch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491336" y="3073429"/>
            <a:ext cx="21281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/>
              <a:t>E</a:t>
            </a:r>
            <a:r>
              <a:rPr lang="en-US" b="1"/>
              <a:t> = 330 MeV, </a:t>
            </a:r>
          </a:p>
          <a:p>
            <a:pPr algn="ctr"/>
            <a:r>
              <a:rPr lang="en-US" b="1"/>
              <a:t>∆</a:t>
            </a:r>
            <a:r>
              <a:rPr lang="en-US" b="1" i="1"/>
              <a:t>E</a:t>
            </a:r>
            <a:r>
              <a:rPr lang="en-US" b="1"/>
              <a:t> = 0.8 MeV</a:t>
            </a:r>
          </a:p>
          <a:p>
            <a:pPr algn="ctr"/>
            <a:r>
              <a:rPr lang="en-US" b="1"/>
              <a:t>accelerated e-bunch</a:t>
            </a:r>
          </a:p>
        </p:txBody>
      </p:sp>
      <p:pic>
        <p:nvPicPr>
          <p:cNvPr id="3" name="Picture 2" descr="injected bunch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11" t="14961" r="12545" b="25260"/>
          <a:stretch/>
        </p:blipFill>
        <p:spPr>
          <a:xfrm>
            <a:off x="723390" y="4015580"/>
            <a:ext cx="1847088" cy="1024128"/>
          </a:xfrm>
          <a:prstGeom prst="rect">
            <a:avLst/>
          </a:prstGeom>
        </p:spPr>
      </p:pic>
      <p:pic>
        <p:nvPicPr>
          <p:cNvPr id="7" name="Picture 6" descr="accelerated bunch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58" t="14618" r="12829" b="25238"/>
          <a:stretch/>
        </p:blipFill>
        <p:spPr>
          <a:xfrm>
            <a:off x="3686046" y="4015580"/>
            <a:ext cx="1801368" cy="1024128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728097" y="4008976"/>
            <a:ext cx="105832" cy="1032934"/>
            <a:chOff x="186267" y="4483100"/>
            <a:chExt cx="105832" cy="103293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/>
          <p:cNvGrpSpPr/>
          <p:nvPr/>
        </p:nvGrpSpPr>
        <p:grpSpPr>
          <a:xfrm>
            <a:off x="2472105" y="4008988"/>
            <a:ext cx="105832" cy="1032934"/>
            <a:chOff x="186267" y="4483100"/>
            <a:chExt cx="105832" cy="1032934"/>
          </a:xfrm>
        </p:grpSpPr>
        <p:cxnSp>
          <p:nvCxnSpPr>
            <p:cNvPr id="67" name="Straight Connector 66"/>
            <p:cNvCxnSpPr/>
            <p:nvPr/>
          </p:nvCxnSpPr>
          <p:spPr>
            <a:xfrm>
              <a:off x="186268" y="448310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86267" y="4745567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86268" y="49911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90499" y="525780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186267" y="551603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914343" y="4940369"/>
            <a:ext cx="1473221" cy="105845"/>
            <a:chOff x="812745" y="5693871"/>
            <a:chExt cx="1473221" cy="105845"/>
          </a:xfrm>
        </p:grpSpPr>
        <p:cxnSp>
          <p:nvCxnSpPr>
            <p:cNvPr id="73" name="Straight Connector 7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 flipV="1">
            <a:off x="914355" y="4009121"/>
            <a:ext cx="1473221" cy="105845"/>
            <a:chOff x="812745" y="5693871"/>
            <a:chExt cx="1473221" cy="105845"/>
          </a:xfrm>
        </p:grpSpPr>
        <p:cxnSp>
          <p:nvCxnSpPr>
            <p:cNvPr id="83" name="Straight Connector 82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Group 94"/>
          <p:cNvGrpSpPr/>
          <p:nvPr/>
        </p:nvGrpSpPr>
        <p:grpSpPr>
          <a:xfrm>
            <a:off x="3856623" y="4940363"/>
            <a:ext cx="1473221" cy="105845"/>
            <a:chOff x="812745" y="5693871"/>
            <a:chExt cx="1473221" cy="105845"/>
          </a:xfrm>
        </p:grpSpPr>
        <p:cxnSp>
          <p:nvCxnSpPr>
            <p:cNvPr id="96" name="Straight Connector 9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 flipV="1">
            <a:off x="3856635" y="4009115"/>
            <a:ext cx="1473221" cy="105845"/>
            <a:chOff x="812745" y="5693871"/>
            <a:chExt cx="1473221" cy="105845"/>
          </a:xfrm>
        </p:grpSpPr>
        <p:cxnSp>
          <p:nvCxnSpPr>
            <p:cNvPr id="106" name="Straight Connector 105"/>
            <p:cNvCxnSpPr/>
            <p:nvPr/>
          </p:nvCxnSpPr>
          <p:spPr>
            <a:xfrm rot="16200000">
              <a:off x="943998" y="574886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16200000">
              <a:off x="1308048" y="5748880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>
              <a:off x="1684797" y="5748892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16200000">
              <a:off x="2040381" y="5744671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549345" y="5731933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flipV="1">
              <a:off x="1913395" y="5731945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2285911" y="5731957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flipV="1">
              <a:off x="1172579" y="5731932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812745" y="5731931"/>
              <a:ext cx="55" cy="6775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" name="Group 124"/>
          <p:cNvGrpSpPr/>
          <p:nvPr/>
        </p:nvGrpSpPr>
        <p:grpSpPr>
          <a:xfrm>
            <a:off x="3678824" y="4081130"/>
            <a:ext cx="101621" cy="960965"/>
            <a:chOff x="3094664" y="4555254"/>
            <a:chExt cx="101621" cy="960965"/>
          </a:xfrm>
        </p:grpSpPr>
        <p:cxnSp>
          <p:nvCxnSpPr>
            <p:cNvPr id="119" name="Straight Connector 118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/>
          <p:cNvGrpSpPr/>
          <p:nvPr/>
        </p:nvGrpSpPr>
        <p:grpSpPr>
          <a:xfrm>
            <a:off x="5393201" y="4081142"/>
            <a:ext cx="101621" cy="960965"/>
            <a:chOff x="3094664" y="4555254"/>
            <a:chExt cx="101621" cy="960965"/>
          </a:xfrm>
        </p:grpSpPr>
        <p:cxnSp>
          <p:nvCxnSpPr>
            <p:cNvPr id="127" name="Straight Connector 126"/>
            <p:cNvCxnSpPr/>
            <p:nvPr/>
          </p:nvCxnSpPr>
          <p:spPr>
            <a:xfrm flipV="1">
              <a:off x="3094664" y="4749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 flipV="1">
              <a:off x="3094670" y="4936256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flipV="1">
              <a:off x="3094668" y="4555254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flipV="1">
              <a:off x="3094672" y="5130988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flipV="1">
              <a:off x="3094673" y="5329955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flipV="1">
              <a:off x="3094685" y="5516219"/>
              <a:ext cx="1016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3" name="TextBox 132"/>
          <p:cNvSpPr txBox="1"/>
          <p:nvPr/>
        </p:nvSpPr>
        <p:spPr>
          <a:xfrm>
            <a:off x="32384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0.32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3251198" y="44915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0.33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3244848" y="41232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0.34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79398" y="3843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0.07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9398" y="4859876"/>
            <a:ext cx="5052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0.06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23113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469898" y="50503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1396998" y="5063075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691502" y="5259926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3" name="TextBox 142"/>
          <p:cNvSpPr txBox="1"/>
          <p:nvPr/>
        </p:nvSpPr>
        <p:spPr>
          <a:xfrm rot="16200000">
            <a:off x="-521480" y="42285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2748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-6.0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3433342" y="50503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-7.0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4360442" y="5063069"/>
            <a:ext cx="46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-6.5</a:t>
            </a:r>
          </a:p>
        </p:txBody>
      </p:sp>
      <p:sp>
        <p:nvSpPr>
          <p:cNvPr id="147" name="TextBox 146"/>
          <p:cNvSpPr txBox="1"/>
          <p:nvPr/>
        </p:nvSpPr>
        <p:spPr>
          <a:xfrm>
            <a:off x="3654946" y="5259920"/>
            <a:ext cx="19212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longitudinal distance</a:t>
            </a:r>
          </a:p>
          <a:p>
            <a:pPr algn="ctr"/>
            <a:r>
              <a:rPr lang="en-US" sz="1400" i="1"/>
              <a:t>z</a:t>
            </a:r>
            <a:r>
              <a:rPr lang="en-US" sz="1400"/>
              <a:t> – </a:t>
            </a:r>
            <a:r>
              <a:rPr lang="en-US" sz="1400" i="1"/>
              <a:t>ct</a:t>
            </a:r>
            <a:r>
              <a:rPr lang="en-US" sz="1400"/>
              <a:t> [</a:t>
            </a:r>
            <a:r>
              <a:rPr lang="en-US" sz="1400" i="1"/>
              <a:t>c</a:t>
            </a:r>
            <a:r>
              <a:rPr lang="en-US" sz="1400"/>
              <a:t>/</a:t>
            </a:r>
            <a:r>
              <a:rPr lang="en-US" sz="1400" i="1"/>
              <a:t>ω</a:t>
            </a:r>
            <a:r>
              <a:rPr lang="en-US" sz="1400" baseline="-25000"/>
              <a:t>p</a:t>
            </a:r>
            <a:r>
              <a:rPr lang="en-US" sz="1400"/>
              <a:t>]</a:t>
            </a:r>
          </a:p>
        </p:txBody>
      </p:sp>
      <p:sp>
        <p:nvSpPr>
          <p:cNvPr id="148" name="TextBox 147"/>
          <p:cNvSpPr txBox="1"/>
          <p:nvPr/>
        </p:nvSpPr>
        <p:spPr>
          <a:xfrm rot="16200000">
            <a:off x="2306387" y="4253937"/>
            <a:ext cx="14983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electron energy </a:t>
            </a:r>
          </a:p>
          <a:p>
            <a:pPr algn="ctr"/>
            <a:r>
              <a:rPr lang="en-US" sz="1400"/>
              <a:t>[GeV]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6" y="5892803"/>
            <a:ext cx="107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Simulation </a:t>
            </a:r>
          </a:p>
          <a:p>
            <a:pPr algn="ctr"/>
            <a:r>
              <a:rPr lang="en-US" sz="1400"/>
              <a:t>parameters:  </a:t>
            </a:r>
          </a:p>
        </p:txBody>
      </p:sp>
      <p:pic>
        <p:nvPicPr>
          <p:cNvPr id="151" name="Picture 150" descr="Mori simulation parameter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732" y="5892372"/>
            <a:ext cx="3886200" cy="567694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3657604" y="2590796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∆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/</a:t>
            </a:r>
            <a:r>
              <a:rPr lang="en-US" sz="2400" i="1">
                <a:solidFill>
                  <a:srgbClr val="FF0000"/>
                </a:solidFill>
              </a:rPr>
              <a:t>E</a:t>
            </a:r>
            <a:r>
              <a:rPr lang="en-US" sz="2400">
                <a:solidFill>
                  <a:srgbClr val="FF0000"/>
                </a:solidFill>
              </a:rPr>
              <a:t> ≈ 0.25%</a:t>
            </a:r>
          </a:p>
        </p:txBody>
      </p:sp>
      <p:grpSp>
        <p:nvGrpSpPr>
          <p:cNvPr id="162" name="Group 161"/>
          <p:cNvGrpSpPr/>
          <p:nvPr/>
        </p:nvGrpSpPr>
        <p:grpSpPr>
          <a:xfrm>
            <a:off x="4919130" y="4326467"/>
            <a:ext cx="551750" cy="546100"/>
            <a:chOff x="4919130" y="4326467"/>
            <a:chExt cx="551750" cy="546100"/>
          </a:xfrm>
        </p:grpSpPr>
        <p:grpSp>
          <p:nvGrpSpPr>
            <p:cNvPr id="160" name="Group 159"/>
            <p:cNvGrpSpPr/>
            <p:nvPr/>
          </p:nvGrpSpPr>
          <p:grpSpPr>
            <a:xfrm>
              <a:off x="4919130" y="4326467"/>
              <a:ext cx="131245" cy="546100"/>
              <a:chOff x="4881032" y="4326467"/>
              <a:chExt cx="131245" cy="546100"/>
            </a:xfrm>
          </p:grpSpPr>
          <p:cxnSp>
            <p:nvCxnSpPr>
              <p:cNvPr id="154" name="Straight Connector 153"/>
              <p:cNvCxnSpPr/>
              <p:nvPr/>
            </p:nvCxnSpPr>
            <p:spPr>
              <a:xfrm>
                <a:off x="4881032" y="4571998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/>
              <p:cNvCxnSpPr/>
              <p:nvPr/>
            </p:nvCxnSpPr>
            <p:spPr>
              <a:xfrm>
                <a:off x="4881044" y="4622806"/>
                <a:ext cx="131233" cy="0"/>
              </a:xfrm>
              <a:prstGeom prst="line">
                <a:avLst/>
              </a:prstGeom>
              <a:ln>
                <a:solidFill>
                  <a:srgbClr val="FFFF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Arrow Connector 156"/>
              <p:cNvCxnSpPr/>
              <p:nvPr/>
            </p:nvCxnSpPr>
            <p:spPr>
              <a:xfrm>
                <a:off x="4940299" y="4326467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/>
              <p:nvPr/>
            </p:nvCxnSpPr>
            <p:spPr>
              <a:xfrm flipV="1">
                <a:off x="4940299" y="4627034"/>
                <a:ext cx="4234" cy="245533"/>
              </a:xfrm>
              <a:prstGeom prst="straightConnector1">
                <a:avLst/>
              </a:prstGeom>
              <a:ln>
                <a:solidFill>
                  <a:srgbClr val="FFFF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1" name="TextBox 160"/>
            <p:cNvSpPr txBox="1"/>
            <p:nvPr/>
          </p:nvSpPr>
          <p:spPr>
            <a:xfrm>
              <a:off x="4999565" y="4394195"/>
              <a:ext cx="4713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∆</a:t>
              </a:r>
              <a:r>
                <a:rPr lang="en-US" i="1">
                  <a:solidFill>
                    <a:schemeClr val="bg1"/>
                  </a:solidFill>
                </a:rPr>
                <a:t>E</a:t>
              </a:r>
            </a:p>
          </p:txBody>
        </p:sp>
      </p:grpSp>
      <p:cxnSp>
        <p:nvCxnSpPr>
          <p:cNvPr id="165" name="Straight Connector 164"/>
          <p:cNvCxnSpPr/>
          <p:nvPr/>
        </p:nvCxnSpPr>
        <p:spPr>
          <a:xfrm flipH="1">
            <a:off x="5875866" y="1693333"/>
            <a:ext cx="16933" cy="4673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BE360A71-89D1-3459-30C2-A6BA5B1C1B0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1504" y="281438"/>
            <a:ext cx="903585" cy="44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12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2569</TotalTime>
  <Words>1821</Words>
  <Application>Microsoft Macintosh PowerPoint</Application>
  <PresentationFormat>Widescreen</PresentationFormat>
  <Paragraphs>351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Downer, Michael</dc:creator>
  <cp:lastModifiedBy>Downer, Michael</cp:lastModifiedBy>
  <cp:revision>123</cp:revision>
  <dcterms:created xsi:type="dcterms:W3CDTF">2024-06-19T10:43:38Z</dcterms:created>
  <dcterms:modified xsi:type="dcterms:W3CDTF">2024-06-23T07:15:29Z</dcterms:modified>
</cp:coreProperties>
</file>