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1884" r:id="rId3"/>
    <p:sldId id="401" r:id="rId4"/>
    <p:sldId id="412" r:id="rId5"/>
    <p:sldId id="1942" r:id="rId6"/>
    <p:sldId id="410" r:id="rId7"/>
    <p:sldId id="408" r:id="rId8"/>
    <p:sldId id="1934" r:id="rId9"/>
    <p:sldId id="393" r:id="rId10"/>
    <p:sldId id="1941" r:id="rId11"/>
    <p:sldId id="668" r:id="rId12"/>
    <p:sldId id="1943" r:id="rId13"/>
    <p:sldId id="1938" r:id="rId14"/>
    <p:sldId id="194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70E839-44A8-174E-8FDF-7F87210F19DB}">
          <p14:sldIdLst>
            <p14:sldId id="256"/>
            <p14:sldId id="1884"/>
            <p14:sldId id="401"/>
            <p14:sldId id="412"/>
            <p14:sldId id="1942"/>
            <p14:sldId id="410"/>
            <p14:sldId id="408"/>
            <p14:sldId id="1934"/>
            <p14:sldId id="393"/>
            <p14:sldId id="1941"/>
            <p14:sldId id="668"/>
            <p14:sldId id="1943"/>
            <p14:sldId id="1938"/>
            <p14:sldId id="19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9E9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2D0FB4-4A6D-454B-9BFC-DEBCA25FBCEA}" v="335" dt="2024-06-20T00:22:20.9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3"/>
    <p:restoredTop sz="86748"/>
  </p:normalViewPr>
  <p:slideViewPr>
    <p:cSldViewPr snapToGrid="0" snapToObjects="1">
      <p:cViewPr varScale="1">
        <p:scale>
          <a:sx n="103" d="100"/>
          <a:sy n="103" d="100"/>
        </p:scale>
        <p:origin x="1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faei-Najafabadi, Navid" userId="dc85bcff-8370-4fc2-9ea1-83cd0b04c005" providerId="ADAL" clId="{E72D0FB4-4A6D-454B-9BFC-DEBCA25FBCEA}"/>
    <pc:docChg chg="modSld">
      <pc:chgData name="Vafaei-Najafabadi, Navid" userId="dc85bcff-8370-4fc2-9ea1-83cd0b04c005" providerId="ADAL" clId="{E72D0FB4-4A6D-454B-9BFC-DEBCA25FBCEA}" dt="2024-06-20T15:27:27.375" v="3" actId="20577"/>
      <pc:docMkLst>
        <pc:docMk/>
      </pc:docMkLst>
      <pc:sldChg chg="modSp mod">
        <pc:chgData name="Vafaei-Najafabadi, Navid" userId="dc85bcff-8370-4fc2-9ea1-83cd0b04c005" providerId="ADAL" clId="{E72D0FB4-4A6D-454B-9BFC-DEBCA25FBCEA}" dt="2024-06-20T15:27:27.375" v="3" actId="20577"/>
        <pc:sldMkLst>
          <pc:docMk/>
          <pc:sldMk cId="829639536" sldId="668"/>
        </pc:sldMkLst>
        <pc:graphicFrameChg chg="modGraphic">
          <ac:chgData name="Vafaei-Najafabadi, Navid" userId="dc85bcff-8370-4fc2-9ea1-83cd0b04c005" providerId="ADAL" clId="{E72D0FB4-4A6D-454B-9BFC-DEBCA25FBCEA}" dt="2024-06-20T15:27:27.375" v="3" actId="20577"/>
          <ac:graphicFrameMkLst>
            <pc:docMk/>
            <pc:sldMk cId="829639536" sldId="668"/>
            <ac:graphicFrameMk id="4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79FC3-8731-C34E-9239-9D45BAFA00D1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405C6-44E8-BC4D-AD71-5E6B7A64F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15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7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405C6-44E8-BC4D-AD71-5E6B7A64FB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87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C1FB7-B00A-1F46-8CAA-1A5AAC9956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4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59741" y="4657198"/>
            <a:ext cx="9832259" cy="181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36" y="1272797"/>
            <a:ext cx="5341648" cy="685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1" y="2356161"/>
            <a:ext cx="7463287" cy="2091640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249128" y="4860051"/>
            <a:ext cx="8524568" cy="81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2pPr>
            <a:lvl3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3pPr>
            <a:lvl4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4pPr>
            <a:lvl5pPr>
              <a:defRPr sz="1800">
                <a:solidFill>
                  <a:srgbClr val="C0C0C0"/>
                </a:solidFill>
                <a:latin typeface="Museo Slab 500" charset="0"/>
                <a:ea typeface="Museo Slab 500" charset="0"/>
                <a:cs typeface="Museo Slab 500" charset="0"/>
              </a:defRPr>
            </a:lvl5pPr>
          </a:lstStyle>
          <a:p>
            <a:pPr lvl="0"/>
            <a:r>
              <a:rPr lang="en-US" dirty="0"/>
              <a:t>SUBTITLE OR NAME OF PRESENTATION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-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431735" y="962913"/>
            <a:ext cx="2926548" cy="2271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431735" y="3321427"/>
            <a:ext cx="2926548" cy="2265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34821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1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405717" y="961467"/>
            <a:ext cx="2882335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644021" y="2385579"/>
            <a:ext cx="2794124" cy="3000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48281" y="2385580"/>
            <a:ext cx="2812111" cy="3000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4646259" y="2385697"/>
            <a:ext cx="2794015" cy="30001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1644021" y="5457462"/>
            <a:ext cx="2794124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4646259" y="5457462"/>
            <a:ext cx="2794015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7648279" y="5457462"/>
            <a:ext cx="2812112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 1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4820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6" hasCustomPrompt="1"/>
          </p:nvPr>
        </p:nvSpPr>
        <p:spPr>
          <a:xfrm>
            <a:off x="5396753" y="962025"/>
            <a:ext cx="5959991" cy="4625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Drag picture to placeholder or click icon to add graph</a:t>
            </a:r>
          </a:p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sp>
        <p:nvSpPr>
          <p:cNvPr id="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38200" y="723919"/>
            <a:ext cx="10515600" cy="4681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100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pPr/>
              <a:t>‹#›</a:t>
            </a:fld>
            <a:endParaRPr lang="en-US" sz="10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360394"/>
            <a:ext cx="1040967" cy="2920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7985"/>
            <a:ext cx="2490639" cy="31943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38201" y="6241200"/>
            <a:ext cx="105209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7445191" y="5720773"/>
            <a:ext cx="3913917" cy="319541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in.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7D0D0-89B7-5145-9484-983BF630B55C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34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81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7D0D0-89B7-5145-9484-983BF630B55C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2061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ARDAP FY 2023 Principal Investigator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54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" y="268"/>
            <a:ext cx="12218220" cy="6872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7783" y="1904962"/>
            <a:ext cx="10515600" cy="30527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70000"/>
              </a:lnSpc>
              <a:defRPr sz="6000" b="1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CHANGING</a:t>
            </a:r>
            <a:br>
              <a:rPr lang="en-US" dirty="0"/>
            </a:br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GREAT,</a:t>
            </a:r>
            <a:br>
              <a:rPr lang="en-US" dirty="0"/>
            </a:br>
            <a:r>
              <a:rPr lang="en-US" dirty="0"/>
              <a:t>BIG</a:t>
            </a:r>
            <a:br>
              <a:rPr lang="en-US" dirty="0"/>
            </a:br>
            <a:r>
              <a:rPr lang="en-US" dirty="0"/>
              <a:t>WORLD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02365" y="642921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360394"/>
            <a:ext cx="1040967" cy="292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7985"/>
            <a:ext cx="2490639" cy="31943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38201" y="6241200"/>
            <a:ext cx="105209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BU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51820" y="908553"/>
            <a:ext cx="8817283" cy="11317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Examining A Single</a:t>
            </a:r>
            <a:br>
              <a:rPr lang="en-US" dirty="0"/>
            </a:br>
            <a:r>
              <a:rPr lang="en-US" dirty="0"/>
              <a:t>Molecule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51820" y="2141908"/>
            <a:ext cx="8817283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</a:t>
            </a:r>
            <a:r>
              <a:rPr lang="en-US" dirty="0"/>
              <a:t>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endParaRPr lang="en-US" dirty="0"/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is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r>
              <a:rPr lang="en-US" dirty="0"/>
              <a:t> </a:t>
            </a:r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</a:t>
            </a:r>
            <a:r>
              <a:rPr lang="en-US" dirty="0"/>
              <a:t> se </a:t>
            </a:r>
            <a:r>
              <a:rPr lang="en-US" dirty="0" err="1"/>
              <a:t>eosaerum</a:t>
            </a:r>
            <a:r>
              <a:rPr lang="en-US" dirty="0"/>
              <a:t> qui </a:t>
            </a:r>
            <a:r>
              <a:rPr lang="en-US" dirty="0" err="1"/>
              <a:t>offictius</a:t>
            </a:r>
            <a:r>
              <a:rPr lang="en-US" dirty="0"/>
              <a:t> </a:t>
            </a:r>
            <a:r>
              <a:rPr lang="en-US" dirty="0" err="1"/>
              <a:t>nobit</a:t>
            </a:r>
            <a:r>
              <a:rPr lang="en-US" dirty="0"/>
              <a:t> </a:t>
            </a:r>
            <a:r>
              <a:rPr lang="en-US" dirty="0" err="1"/>
              <a:t>alique</a:t>
            </a:r>
            <a:r>
              <a:rPr lang="en-US" dirty="0"/>
              <a:t> non </a:t>
            </a:r>
            <a:r>
              <a:rPr lang="en-US" dirty="0" err="1"/>
              <a:t>nonsenis</a:t>
            </a:r>
            <a:r>
              <a:rPr lang="en-US" dirty="0"/>
              <a:t> rem </a:t>
            </a:r>
            <a:r>
              <a:rPr lang="en-US" dirty="0" err="1"/>
              <a:t>saecus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Fugiam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apellorum</a:t>
            </a:r>
            <a:r>
              <a:rPr lang="en-US" dirty="0"/>
              <a:t> re </a:t>
            </a:r>
            <a:r>
              <a:rPr lang="en-US" dirty="0" err="1"/>
              <a:t>occatet</a:t>
            </a:r>
            <a:r>
              <a:rPr lang="en-US" dirty="0"/>
              <a:t> </a:t>
            </a:r>
            <a:r>
              <a:rPr lang="en-US" dirty="0" err="1"/>
              <a:t>evento</a:t>
            </a:r>
            <a:r>
              <a:rPr lang="en-US" dirty="0"/>
              <a:t> </a:t>
            </a:r>
            <a:r>
              <a:rPr lang="en-US" dirty="0" err="1"/>
              <a:t>consequas</a:t>
            </a:r>
            <a:r>
              <a:rPr lang="en-US" dirty="0"/>
              <a:t> nit </a:t>
            </a:r>
            <a:r>
              <a:rPr lang="en-US" dirty="0" err="1"/>
              <a:t>eatur</a:t>
            </a:r>
            <a:r>
              <a:rPr lang="en-US" dirty="0"/>
              <a:t>? Bea </a:t>
            </a:r>
            <a:r>
              <a:rPr lang="en-US" dirty="0" err="1"/>
              <a:t>dolorpo</a:t>
            </a:r>
            <a:r>
              <a:rPr lang="en-US" dirty="0"/>
              <a:t> </a:t>
            </a:r>
            <a:r>
              <a:rPr lang="en-US" dirty="0" err="1"/>
              <a:t>rrorrum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</a:t>
            </a:r>
            <a:r>
              <a:rPr lang="en-US" dirty="0" err="1"/>
              <a:t>Pictam</a:t>
            </a:r>
            <a:r>
              <a:rPr lang="en-US" dirty="0"/>
              <a:t> </a:t>
            </a:r>
            <a:r>
              <a:rPr lang="en-US" dirty="0" err="1"/>
              <a:t>ent</a:t>
            </a:r>
            <a:r>
              <a:rPr lang="en-US" dirty="0"/>
              <a:t> </a:t>
            </a:r>
            <a:r>
              <a:rPr lang="en-US" dirty="0" err="1"/>
              <a:t>anis</a:t>
            </a:r>
            <a:r>
              <a:rPr lang="en-US" dirty="0"/>
              <a:t> </a:t>
            </a:r>
            <a:r>
              <a:rPr lang="en-US" dirty="0" err="1"/>
              <a:t>dolutem</a:t>
            </a:r>
            <a:r>
              <a:rPr lang="en-US" dirty="0"/>
              <a:t> </a:t>
            </a:r>
            <a:r>
              <a:rPr lang="en-US" dirty="0" err="1"/>
              <a:t>audis</a:t>
            </a:r>
            <a:r>
              <a:rPr lang="en-US" dirty="0"/>
              <a:t> </a:t>
            </a:r>
            <a:r>
              <a:rPr lang="en-US" dirty="0" err="1"/>
              <a:t>doluptas</a:t>
            </a:r>
            <a:r>
              <a:rPr lang="en-US" dirty="0"/>
              <a:t> quo </a:t>
            </a:r>
            <a:r>
              <a:rPr lang="en-US" dirty="0" err="1"/>
              <a:t>cusdam</a:t>
            </a:r>
            <a:r>
              <a:rPr lang="en-US" dirty="0"/>
              <a:t> </a:t>
            </a:r>
            <a:r>
              <a:rPr lang="en-US" dirty="0" err="1"/>
              <a:t>arcit</a:t>
            </a:r>
            <a:r>
              <a:rPr lang="en-US" dirty="0"/>
              <a:t> </a:t>
            </a:r>
            <a:r>
              <a:rPr lang="en-US" dirty="0" err="1"/>
              <a:t>pos</a:t>
            </a:r>
            <a:r>
              <a:rPr lang="en-US" dirty="0"/>
              <a:t> </a:t>
            </a:r>
            <a:r>
              <a:rPr lang="en-US" dirty="0" err="1"/>
              <a:t>alibusam</a:t>
            </a:r>
            <a:r>
              <a:rPr lang="en-US" dirty="0"/>
              <a:t> as </a:t>
            </a:r>
            <a:r>
              <a:rPr lang="en-US" dirty="0" err="1"/>
              <a:t>estiunt</a:t>
            </a:r>
            <a:r>
              <a:rPr lang="en-US" dirty="0"/>
              <a:t>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et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porta </a:t>
            </a:r>
            <a:r>
              <a:rPr lang="en-US" dirty="0" err="1"/>
              <a:t>orci</a:t>
            </a:r>
            <a:r>
              <a:rPr lang="en-US" dirty="0"/>
              <a:t> magna, at </a:t>
            </a:r>
            <a:r>
              <a:rPr lang="en-US" dirty="0" err="1"/>
              <a:t>varius</a:t>
            </a:r>
            <a:r>
              <a:rPr lang="en-US" dirty="0"/>
              <a:t> dolor </a:t>
            </a:r>
            <a:r>
              <a:rPr lang="en-US" dirty="0" err="1"/>
              <a:t>viverra</a:t>
            </a:r>
            <a:r>
              <a:rPr lang="en-US" dirty="0"/>
              <a:t> id. </a:t>
            </a:r>
            <a:r>
              <a:rPr lang="en-US" dirty="0" err="1"/>
              <a:t>Vestibulum</a:t>
            </a:r>
            <a:r>
              <a:rPr lang="en-US" dirty="0"/>
              <a:t> ac semper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nisi,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in. Nam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ac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quam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et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Nam at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ac,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in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vitae, </a:t>
            </a:r>
            <a:r>
              <a:rPr lang="en-US" dirty="0" err="1"/>
              <a:t>varius</a:t>
            </a:r>
            <a:r>
              <a:rPr lang="en-US" dirty="0"/>
              <a:t> ante.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non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at quam. Nam </a:t>
            </a:r>
            <a:r>
              <a:rPr lang="en-US" dirty="0" err="1"/>
              <a:t>vulputate</a:t>
            </a:r>
            <a:r>
              <a:rPr lang="en-US" dirty="0"/>
              <a:t> ante </a:t>
            </a:r>
            <a:r>
              <a:rPr lang="en-US" dirty="0" err="1"/>
              <a:t>eu</a:t>
            </a:r>
            <a:r>
              <a:rPr lang="en-US" dirty="0"/>
              <a:t> dui </a:t>
            </a:r>
            <a:r>
              <a:rPr lang="en-US" dirty="0" err="1"/>
              <a:t>accumsan</a:t>
            </a:r>
            <a:r>
              <a:rPr lang="en-US" dirty="0"/>
              <a:t>, et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quam et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Centered Text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44021" y="2141907"/>
            <a:ext cx="428910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quam, </a:t>
            </a:r>
            <a:r>
              <a:rPr lang="en-US" dirty="0" err="1"/>
              <a:t>pulvinar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dui. </a:t>
            </a:r>
            <a:r>
              <a:rPr lang="en-US" dirty="0" err="1"/>
              <a:t>Phasellus</a:t>
            </a:r>
            <a:r>
              <a:rPr lang="en-US" dirty="0"/>
              <a:t> maximus id </a:t>
            </a:r>
            <a:r>
              <a:rPr lang="en-US" dirty="0" err="1"/>
              <a:t>neque</a:t>
            </a:r>
            <a:r>
              <a:rPr lang="en-US" dirty="0"/>
              <a:t> et convallis.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Ut</a:t>
            </a:r>
            <a:r>
              <a:rPr lang="en-US" dirty="0"/>
              <a:t> at mi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magna, et </a:t>
            </a:r>
            <a:r>
              <a:rPr lang="en-US" dirty="0" err="1"/>
              <a:t>alqiquam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tempus sed.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ac nisi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porta </a:t>
            </a:r>
            <a:r>
              <a:rPr lang="en-US" dirty="0" err="1"/>
              <a:t>eget</a:t>
            </a:r>
            <a:r>
              <a:rPr lang="en-US" dirty="0"/>
              <a:t> ipsum.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ac </a:t>
            </a:r>
            <a:r>
              <a:rPr lang="en-US" dirty="0" err="1"/>
              <a:t>porttitor</a:t>
            </a:r>
            <a:r>
              <a:rPr lang="en-US" dirty="0"/>
              <a:t> dolor, a </a:t>
            </a:r>
            <a:r>
              <a:rPr lang="en-US" dirty="0" err="1"/>
              <a:t>euismod</a:t>
            </a:r>
            <a:r>
              <a:rPr lang="en-US" dirty="0"/>
              <a:t> ante.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Nam </a:t>
            </a:r>
            <a:r>
              <a:rPr lang="en-US" dirty="0" err="1"/>
              <a:t>porttitor</a:t>
            </a:r>
            <a:r>
              <a:rPr lang="en-US" dirty="0"/>
              <a:t> ligula </a:t>
            </a:r>
            <a:r>
              <a:rPr lang="en-US" dirty="0" err="1"/>
              <a:t>ornare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ipsum at,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72200" y="2141907"/>
            <a:ext cx="428910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non lorem vitae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. Nam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omare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dictum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ac.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ac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in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id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Nunc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gravida.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,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vitae,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vitae. 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57791"/>
            <a:ext cx="2949523" cy="245776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More</a:t>
            </a:r>
            <a:br>
              <a:rPr lang="en-US" dirty="0"/>
            </a:br>
            <a:r>
              <a:rPr lang="en-US" dirty="0"/>
              <a:t>Than </a:t>
            </a:r>
            <a:br>
              <a:rPr lang="en-US" dirty="0"/>
            </a:br>
            <a:r>
              <a:rPr lang="en-US" dirty="0"/>
              <a:t>A Quick</a:t>
            </a:r>
            <a:br>
              <a:rPr lang="en-US" dirty="0"/>
            </a:br>
            <a:r>
              <a:rPr lang="en-US" dirty="0"/>
              <a:t>Fix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44471" y="957786"/>
            <a:ext cx="7409331" cy="481723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iaculis</a:t>
            </a:r>
            <a:r>
              <a:rPr lang="en-US" dirty="0"/>
              <a:t> porta.</a:t>
            </a:r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.</a:t>
            </a:r>
          </a:p>
          <a:p>
            <a:r>
              <a:rPr lang="en-US" dirty="0"/>
              <a:t>Integer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r>
              <a:rPr lang="en-US" dirty="0" err="1"/>
              <a:t>Aliquam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dui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r>
              <a:rPr lang="en-US" dirty="0" err="1"/>
              <a:t>Nulla</a:t>
            </a:r>
            <a:r>
              <a:rPr lang="en-US" dirty="0"/>
              <a:t> semper libero non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r>
              <a:rPr lang="en-US" dirty="0"/>
              <a:t>In et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gravida </a:t>
            </a:r>
            <a:r>
              <a:rPr lang="en-US" dirty="0" err="1"/>
              <a:t>pulvinar</a:t>
            </a:r>
            <a:r>
              <a:rPr lang="en-US" dirty="0"/>
              <a:t>.</a:t>
            </a:r>
          </a:p>
          <a:p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maximus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dolor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.</a:t>
            </a:r>
          </a:p>
          <a:p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Centere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4021" y="908553"/>
            <a:ext cx="8817283" cy="11342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More Than A Quick Fix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48840" y="2141906"/>
            <a:ext cx="8812464" cy="363311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ipsum </a:t>
            </a:r>
            <a:r>
              <a:rPr lang="en-US" dirty="0" err="1"/>
              <a:t>iaculis</a:t>
            </a:r>
            <a:r>
              <a:rPr lang="en-US" dirty="0"/>
              <a:t> porta.</a:t>
            </a:r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id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.</a:t>
            </a:r>
          </a:p>
          <a:p>
            <a:r>
              <a:rPr lang="en-US" dirty="0"/>
              <a:t>Integer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  <a:p>
            <a:r>
              <a:rPr lang="en-US" dirty="0" err="1"/>
              <a:t>Aliquam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dui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r>
              <a:rPr lang="en-US" dirty="0" err="1"/>
              <a:t>Nulla</a:t>
            </a:r>
            <a:r>
              <a:rPr lang="en-US" dirty="0"/>
              <a:t> semper libero non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4820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4819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4819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Font typeface="Arial" charset="0"/>
              <a:buChar char="•"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sim </a:t>
            </a:r>
            <a:r>
              <a:rPr lang="en-US" dirty="0" err="1"/>
              <a:t>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endParaRPr lang="en-US" dirty="0"/>
          </a:p>
          <a:p>
            <a:pPr lvl="0"/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con </a:t>
            </a:r>
            <a:r>
              <a:rPr lang="en-US" dirty="0" err="1"/>
              <a:t>parit</a:t>
            </a:r>
            <a:r>
              <a:rPr lang="en-US" dirty="0"/>
              <a:t>, </a:t>
            </a:r>
            <a:r>
              <a:rPr lang="en-US" dirty="0" err="1"/>
              <a:t>officillatas</a:t>
            </a:r>
            <a:r>
              <a:rPr lang="en-US" dirty="0"/>
              <a:t> </a:t>
            </a:r>
            <a:r>
              <a:rPr lang="en-US" dirty="0" err="1"/>
              <a:t>sitis</a:t>
            </a:r>
            <a:r>
              <a:rPr lang="en-US" dirty="0"/>
              <a:t> </a:t>
            </a:r>
            <a:r>
              <a:rPr lang="en-US" dirty="0" err="1"/>
              <a:t>mosanim</a:t>
            </a:r>
            <a:endParaRPr lang="en-US" dirty="0"/>
          </a:p>
          <a:p>
            <a:pPr lvl="0"/>
            <a:r>
              <a:rPr lang="en-US" dirty="0" err="1"/>
              <a:t>Peribus</a:t>
            </a:r>
            <a:r>
              <a:rPr lang="en-US" dirty="0"/>
              <a:t> </a:t>
            </a:r>
            <a:r>
              <a:rPr lang="en-US" dirty="0" err="1"/>
              <a:t>ellate</a:t>
            </a:r>
            <a:r>
              <a:rPr lang="en-US" dirty="0"/>
              <a:t> </a:t>
            </a:r>
            <a:r>
              <a:rPr lang="en-US" dirty="0" err="1"/>
              <a:t>ipienem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estorise</a:t>
            </a:r>
            <a:r>
              <a:rPr lang="en-US" dirty="0"/>
              <a:t> </a:t>
            </a:r>
            <a:r>
              <a:rPr lang="en-US" dirty="0" err="1"/>
              <a:t>saerum</a:t>
            </a:r>
            <a:r>
              <a:rPr lang="en-US" dirty="0"/>
              <a:t> qui </a:t>
            </a:r>
            <a:r>
              <a:rPr lang="en-US" dirty="0" err="1"/>
              <a:t>offic</a:t>
            </a:r>
            <a:endParaRPr lang="en-US" dirty="0"/>
          </a:p>
          <a:p>
            <a:r>
              <a:rPr lang="en-US" dirty="0" err="1"/>
              <a:t>Sed</a:t>
            </a:r>
            <a:r>
              <a:rPr lang="en-US" dirty="0"/>
              <a:t> id ex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U Text-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05718" y="961467"/>
            <a:ext cx="2873665" cy="46240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29304" y="962913"/>
            <a:ext cx="2928979" cy="46226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2265" y="897539"/>
            <a:ext cx="4447403" cy="9722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3000" b="1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2265" y="2039016"/>
            <a:ext cx="4447403" cy="36162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Igendaerat</a:t>
            </a:r>
            <a:r>
              <a:rPr lang="en-US" dirty="0"/>
              <a:t> as </a:t>
            </a:r>
            <a:r>
              <a:rPr lang="en-US" dirty="0" err="1"/>
              <a:t>porpossin</a:t>
            </a:r>
            <a:r>
              <a:rPr lang="en-US" dirty="0"/>
              <a:t> con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simBereptatur</a:t>
            </a:r>
            <a:r>
              <a:rPr lang="en-US" dirty="0"/>
              <a:t> re </a:t>
            </a:r>
            <a:r>
              <a:rPr lang="en-US" dirty="0" err="1"/>
              <a:t>sinctorio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Evel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quiae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everatquodi</a:t>
            </a:r>
            <a:r>
              <a:rPr lang="en-US" dirty="0"/>
              <a:t> </a:t>
            </a:r>
            <a:r>
              <a:rPr lang="en-US" dirty="0" err="1"/>
              <a:t>rempore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quiatur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excerum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convallis</a:t>
            </a:r>
            <a:r>
              <a:rPr lang="en-US" dirty="0"/>
              <a:t> nisi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a, </a:t>
            </a:r>
            <a:r>
              <a:rPr lang="en-US" dirty="0" err="1"/>
              <a:t>convallis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tempus lacus.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in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et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405718" y="5735336"/>
            <a:ext cx="2873665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8429304" y="5735336"/>
            <a:ext cx="2928979" cy="256356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>
              <a:buNone/>
              <a:defRPr sz="800" b="0" i="0" baseline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0" y="268"/>
            <a:ext cx="12218220" cy="68722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638" y="0"/>
            <a:ext cx="11696055" cy="6872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800" dirty="0"/>
              <a:t>‘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04427"/>
            <a:ext cx="2254350" cy="347365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229EFAE9-95DC-BB4E-8D7A-5491B8EE9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0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35047"/>
            <a:ext cx="9144000" cy="2387600"/>
          </a:xfrm>
        </p:spPr>
        <p:txBody>
          <a:bodyPr/>
          <a:lstStyle/>
          <a:p>
            <a:r>
              <a:rPr lang="en-US" dirty="0"/>
              <a:t>Electron Beam Probing and Hosing Studies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999" y="3514722"/>
            <a:ext cx="10668001" cy="1655762"/>
          </a:xfrm>
        </p:spPr>
        <p:txBody>
          <a:bodyPr/>
          <a:lstStyle/>
          <a:p>
            <a:r>
              <a:rPr lang="en-US" dirty="0"/>
              <a:t>Navid Vafaei-Najafabadi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CB6E9-49E1-0946-9645-8D03A75E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869" y="0"/>
            <a:ext cx="2518045" cy="749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44D9F-46C9-1B43-B489-348587CE1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46" y="5905480"/>
            <a:ext cx="2098519" cy="95252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F4ED6D9-9878-F54A-A34C-578BD6B28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95" y="56648"/>
            <a:ext cx="3977675" cy="749417"/>
          </a:xfrm>
          <a:prstGeom prst="rect">
            <a:avLst/>
          </a:prstGeom>
        </p:spPr>
      </p:pic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707AF0-58FF-7746-B99A-E4A629678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576" y="6093495"/>
            <a:ext cx="4054202" cy="6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08636A-9C4A-DB59-A772-3DE5E70716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428"/>
          <a:stretch/>
        </p:blipFill>
        <p:spPr>
          <a:xfrm>
            <a:off x="560354" y="1377645"/>
            <a:ext cx="4227546" cy="2503422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7D1B1313-D46A-26B1-ED0A-8B586D035CB3}"/>
              </a:ext>
            </a:extLst>
          </p:cNvPr>
          <p:cNvSpPr txBox="1">
            <a:spLocks/>
          </p:cNvSpPr>
          <p:nvPr/>
        </p:nvSpPr>
        <p:spPr>
          <a:xfrm>
            <a:off x="330740" y="36816"/>
            <a:ext cx="11530504" cy="10895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Misaligned Injection of the e-beam Also Enables Transverse Beam-Breakup Studies at Various Beam Loading Scenarios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0FDBB-D6E5-35F2-32E7-E16DAF02B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45"/>
          <a:stretch/>
        </p:blipFill>
        <p:spPr>
          <a:xfrm>
            <a:off x="5105400" y="1495139"/>
            <a:ext cx="6398354" cy="2268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624674-345C-B09A-F494-54653B3E45CD}"/>
                  </a:ext>
                </a:extLst>
              </p:cNvPr>
              <p:cNvSpPr txBox="1"/>
              <p:nvPr/>
            </p:nvSpPr>
            <p:spPr>
              <a:xfrm>
                <a:off x="5371560" y="1218893"/>
                <a:ext cx="5657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Growth of the beam with and initial angle,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624674-345C-B09A-F494-54653B3E4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560" y="1218893"/>
                <a:ext cx="5657767" cy="369332"/>
              </a:xfrm>
              <a:prstGeom prst="rect">
                <a:avLst/>
              </a:prstGeom>
              <a:blipFill>
                <a:blip r:embed="rId4"/>
                <a:stretch>
                  <a:fillRect l="-671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FAFA966-D70F-A91E-EDD9-FDC9220C8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366" y="4186611"/>
            <a:ext cx="3676650" cy="2671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1CC6DC-8D27-18F3-8092-D939DB516CB8}"/>
                  </a:ext>
                </a:extLst>
              </p:cNvPr>
              <p:cNvSpPr txBox="1"/>
              <p:nvPr/>
            </p:nvSpPr>
            <p:spPr>
              <a:xfrm>
                <a:off x="849057" y="5159220"/>
                <a:ext cx="49276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Example of beam loading scenarios for e-beam injection: </a:t>
                </a:r>
              </a:p>
              <a:p>
                <a:endParaRPr lang="en-US" dirty="0"/>
              </a:p>
              <a:p>
                <a:r>
                  <a:rPr lang="en-US" dirty="0"/>
                  <a:t>CO</a:t>
                </a:r>
                <a:r>
                  <a:rPr lang="en-US" baseline="-25000" dirty="0"/>
                  <a:t>2</a:t>
                </a:r>
                <a:r>
                  <a:rPr lang="en-US" dirty="0"/>
                  <a:t> Laser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=1.7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en-US" dirty="0"/>
                  <a:t> ps</a:t>
                </a:r>
              </a:p>
              <a:p>
                <a:r>
                  <a:rPr lang="en-US" b="0" dirty="0"/>
                  <a:t>Density: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=1.7×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1CC6DC-8D27-18F3-8092-D939DB516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57" y="5159220"/>
                <a:ext cx="4927600" cy="1477328"/>
              </a:xfrm>
              <a:prstGeom prst="rect">
                <a:avLst/>
              </a:prstGeom>
              <a:blipFill>
                <a:blip r:embed="rId6"/>
                <a:stretch>
                  <a:fillRect l="-1026" t="-1709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5456FD-12B1-A3DD-C1CE-814B15FEA48A}"/>
                  </a:ext>
                </a:extLst>
              </p:cNvPr>
              <p:cNvSpPr txBox="1"/>
              <p:nvPr/>
            </p:nvSpPr>
            <p:spPr>
              <a:xfrm>
                <a:off x="649254" y="3881826"/>
                <a:ext cx="59055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Beam: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=290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𝑝𝐶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 (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=67</m:t>
                    </m:r>
                  </m:oMath>
                </a14:m>
                <a:r>
                  <a:rPr lang="en-US" sz="1600" dirty="0"/>
                  <a:t> fs),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CO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 Laser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=2.57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ps</a:t>
                </a:r>
                <a:r>
                  <a:rPr lang="en-US" sz="1600" dirty="0"/>
                  <a:t> (20TW)</a:t>
                </a:r>
              </a:p>
              <a:p>
                <a:r>
                  <a:rPr lang="en-US" sz="1600" b="0" dirty="0"/>
                  <a:t>Density: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=1.2×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5456FD-12B1-A3DD-C1CE-814B15FEA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54" y="3881826"/>
                <a:ext cx="5905500" cy="1077218"/>
              </a:xfrm>
              <a:prstGeom prst="rect">
                <a:avLst/>
              </a:prstGeom>
              <a:blipFill>
                <a:blip r:embed="rId7"/>
                <a:stretch>
                  <a:fillRect l="-645"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9E6CB4-D1BF-09EF-EB27-1E833B7FF8C3}"/>
                  </a:ext>
                </a:extLst>
              </p:cNvPr>
              <p:cNvSpPr txBox="1"/>
              <p:nvPr/>
            </p:nvSpPr>
            <p:spPr>
              <a:xfrm>
                <a:off x="7659592" y="5897884"/>
                <a:ext cx="1289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=90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9E6CB4-D1BF-09EF-EB27-1E833B7FF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592" y="5897884"/>
                <a:ext cx="1289969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183560-4A83-15D0-77CD-3EC83A44D796}"/>
                  </a:ext>
                </a:extLst>
              </p:cNvPr>
              <p:cNvSpPr txBox="1"/>
              <p:nvPr/>
            </p:nvSpPr>
            <p:spPr>
              <a:xfrm>
                <a:off x="9544016" y="5581651"/>
                <a:ext cx="2454275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=16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 (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=53</m:t>
                    </m:r>
                  </m:oMath>
                </a14:m>
                <a:r>
                  <a:rPr lang="en-US" sz="1600" dirty="0"/>
                  <a:t> fs)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 (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=60</m:t>
                    </m:r>
                  </m:oMath>
                </a14:m>
                <a:r>
                  <a:rPr lang="en-US" sz="1600" dirty="0"/>
                  <a:t> fs)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 (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=67</m:t>
                    </m:r>
                  </m:oMath>
                </a14:m>
                <a:r>
                  <a:rPr lang="en-US" sz="1600" dirty="0"/>
                  <a:t> fs)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183560-4A83-15D0-77CD-3EC83A44D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016" y="5581651"/>
                <a:ext cx="2454275" cy="861774"/>
              </a:xfrm>
              <a:prstGeom prst="rect">
                <a:avLst/>
              </a:prstGeom>
              <a:blipFill>
                <a:blip r:embed="rId9"/>
                <a:stretch>
                  <a:fillRect t="-1449"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48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99E90F-F2F7-2682-848E-033C1F7CFB25}"/>
              </a:ext>
            </a:extLst>
          </p:cNvPr>
          <p:cNvSpPr/>
          <p:nvPr/>
        </p:nvSpPr>
        <p:spPr>
          <a:xfrm>
            <a:off x="358774" y="0"/>
            <a:ext cx="312372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36525"/>
            <a:ext cx="10515600" cy="856297"/>
          </a:xfr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Quad Chart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3E32CA8-F4B0-40F8-1EE6-CDC2C9FA49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E20ACA-97D0-8D4C-B4AE-2FD813102D70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07767173"/>
              </p:ext>
            </p:extLst>
          </p:nvPr>
        </p:nvGraphicFramePr>
        <p:xfrm>
          <a:off x="358775" y="1003509"/>
          <a:ext cx="11567754" cy="5669280"/>
        </p:xfrm>
        <a:graphic>
          <a:graphicData uri="http://schemas.openxmlformats.org/drawingml/2006/table">
            <a:tbl>
              <a:tblPr firstRow="1" bandRow="1">
                <a:effectLst/>
                <a:tableStyleId>{F5AB1C69-6EDB-4FF4-983F-18BD219EF322}</a:tableStyleId>
              </a:tblPr>
              <a:tblGrid>
                <a:gridCol w="5460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7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0706">
                <a:tc>
                  <a:txBody>
                    <a:bodyPr/>
                    <a:lstStyle/>
                    <a:p>
                      <a:pPr marL="227013" indent="-227013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Wingdings" pitchFamily="2" charset="2"/>
                        <a:buNone/>
                      </a:pP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Scientific/Technical Outcomes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ATF e-beam is valuable both as longitudinal and transverse probe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 can enable complete characterization of fields inside the LWFA 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 can also be used to address the physics of BBU and its scaling with efficiency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Wingdings" pitchFamily="-106" charset="2"/>
                        <a:buNone/>
                      </a:pP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Lasers/e-beam Parameters Required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Compressed e-beam to tens of fs is required for accurate transvers probing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Longitudinal e-beam diagnostic, i.e. TCAV or electro-optic sampling required for longitudinal beam probing 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US" sz="2000" b="0" u="none" kern="1200" baseline="-2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laser with &gt;10TW, &lt;1 </a:t>
                      </a:r>
                      <a:r>
                        <a:rPr lang="en-US" sz="2000" b="0" u="none" kern="12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ps</a:t>
                      </a: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required for driving plasma wakefield in nonlinear regime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869">
                <a:tc>
                  <a:txBody>
                    <a:bodyPr/>
                    <a:lstStyle/>
                    <a:p>
                      <a:pPr marL="226695" marR="0" indent="-22669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0000"/>
                        </a:spcAft>
                        <a:buClr>
                          <a:srgbClr val="124A91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ATF Facilities Upgrade Roadmap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4A9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u="none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plans for compressing e-beam to below 100 fs is highly suitable for these experiments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4A9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u="none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jitter e-beam-CO</a:t>
                      </a:r>
                      <a:r>
                        <a:rPr lang="en-US" sz="2000" b="0" u="none" baseline="-2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2000" b="0" u="none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synchronization is highly desired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4A9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 b="0" u="none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l" defTabSz="914400" rtl="0" eaLnBrk="1" latinLnBrk="0" hangingPunct="1">
                        <a:lnSpc>
                          <a:spcPct val="100000"/>
                        </a:lnSpc>
                        <a:spcAft>
                          <a:spcPct val="20000"/>
                        </a:spcAft>
                        <a:buClr>
                          <a:srgbClr val="124A91"/>
                        </a:buClr>
                        <a:buFont typeface="Wingdings" pitchFamily="2" charset="2"/>
                        <a:buNone/>
                      </a:pP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Beyond the Current Roadmap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0000"/>
                        </a:spcAft>
                        <a:buClr>
                          <a:srgbClr val="124A9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Control of the </a:t>
                      </a:r>
                      <a:r>
                        <a:rPr lang="en-US" sz="2000" b="0" u="none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initial beam </a:t>
                      </a: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profile is required for hosing studies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20000"/>
                        </a:spcAft>
                        <a:buClr>
                          <a:srgbClr val="124A9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u="none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Additional diagnostics for constructing 6D profile of the e-beam allows for accurate characterization of beam-plasma interaction: In particular, characterizing energy and position for longitudinal beam slices would be very valuable to these experiments. </a:t>
                      </a:r>
                      <a:endParaRPr kumimoji="0" lang="en-US" sz="2000" b="1" u="none" kern="1200" baseline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985703" y="826916"/>
            <a:ext cx="451363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0E4F97"/>
              </a:buClr>
              <a:buFont typeface="Wingdings" pitchFamily="2" charset="2"/>
              <a:buChar char="§"/>
            </a:pPr>
            <a:endParaRPr lang="en-US" sz="1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300"/>
              </a:spcBef>
              <a:buClr>
                <a:srgbClr val="0E4F97"/>
              </a:buClr>
              <a:buFont typeface="Wingdings" pitchFamily="2" charset="2"/>
              <a:buChar char="§"/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829639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23F0E5-C247-8CF4-8857-B5D7A2113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883087A-8B4B-C5F0-CEB7-9A928CBDB8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70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24B0F0-7474-6AFD-03A8-0871BCE1BF37}"/>
              </a:ext>
            </a:extLst>
          </p:cNvPr>
          <p:cNvSpPr/>
          <p:nvPr/>
        </p:nvSpPr>
        <p:spPr>
          <a:xfrm>
            <a:off x="198306" y="0"/>
            <a:ext cx="1209986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+mj-lt"/>
                <a:ea typeface="+mj-ea"/>
                <a:cs typeface="+mj-cs"/>
              </a:rPr>
              <a:t>Longitudinal Grazing Incidence Angle Probing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E396190-0F39-303F-0012-66089C758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34" y="762542"/>
            <a:ext cx="10307532" cy="5447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0BBF53-522F-3573-3D9C-54AD8D73D469}"/>
              </a:ext>
            </a:extLst>
          </p:cNvPr>
          <p:cNvSpPr/>
          <p:nvPr/>
        </p:nvSpPr>
        <p:spPr>
          <a:xfrm>
            <a:off x="7624689" y="5205046"/>
            <a:ext cx="2504049" cy="1244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C6D08A-C5C4-F9CE-C8F8-D2FBF6C69B62}"/>
              </a:ext>
            </a:extLst>
          </p:cNvPr>
          <p:cNvSpPr/>
          <p:nvPr/>
        </p:nvSpPr>
        <p:spPr>
          <a:xfrm>
            <a:off x="7270762" y="5050337"/>
            <a:ext cx="755335" cy="104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C2B0C9-188B-83C6-B147-F39D94B1F996}"/>
              </a:ext>
            </a:extLst>
          </p:cNvPr>
          <p:cNvSpPr/>
          <p:nvPr/>
        </p:nvSpPr>
        <p:spPr>
          <a:xfrm>
            <a:off x="7455877" y="3545913"/>
            <a:ext cx="281353" cy="1518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AC7F3-274A-3DA0-E589-56C86C7EBEE5}"/>
              </a:ext>
            </a:extLst>
          </p:cNvPr>
          <p:cNvSpPr/>
          <p:nvPr/>
        </p:nvSpPr>
        <p:spPr>
          <a:xfrm>
            <a:off x="7568417" y="1713410"/>
            <a:ext cx="281353" cy="1518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6388D6-3400-4712-3694-5ECD48A591C3}"/>
              </a:ext>
            </a:extLst>
          </p:cNvPr>
          <p:cNvSpPr/>
          <p:nvPr/>
        </p:nvSpPr>
        <p:spPr>
          <a:xfrm>
            <a:off x="9184853" y="3869506"/>
            <a:ext cx="2300140" cy="48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1B5BD2-55B9-A536-72E9-B7991E552142}"/>
              </a:ext>
            </a:extLst>
          </p:cNvPr>
          <p:cNvSpPr/>
          <p:nvPr/>
        </p:nvSpPr>
        <p:spPr>
          <a:xfrm>
            <a:off x="9597839" y="3545913"/>
            <a:ext cx="1061798" cy="48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DB9DD1-BFCB-BB3F-AF18-346D05DF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71171" r="-6863"/>
          <a:stretch/>
        </p:blipFill>
        <p:spPr>
          <a:xfrm rot="17156524">
            <a:off x="9398477" y="3394071"/>
            <a:ext cx="1872893" cy="12594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F2BDAA-BE7A-2622-A559-73768D0B04DD}"/>
              </a:ext>
            </a:extLst>
          </p:cNvPr>
          <p:cNvSpPr/>
          <p:nvPr/>
        </p:nvSpPr>
        <p:spPr>
          <a:xfrm rot="17012701">
            <a:off x="8377408" y="2153585"/>
            <a:ext cx="45720" cy="28346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6DE70578-F1A9-F0CC-D3BC-C0F667BDB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85" t="36724" r="2687" b="47585"/>
          <a:stretch/>
        </p:blipFill>
        <p:spPr>
          <a:xfrm>
            <a:off x="9126527" y="2762593"/>
            <a:ext cx="1868558" cy="85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58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C54E8D-C966-7517-AC95-E7E87561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and Transverse Velocities for Various Incidence Angles for 55 MeV e-beam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214AA-C4BF-EA4B-598D-F85FD108A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30784"/>
            <a:ext cx="59436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25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9417"/>
            <a:ext cx="10515600" cy="931271"/>
          </a:xfrm>
        </p:spPr>
        <p:txBody>
          <a:bodyPr/>
          <a:lstStyle/>
          <a:p>
            <a:r>
              <a:rPr lang="en-US"/>
              <a:t>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84840" cy="4351338"/>
          </a:xfrm>
        </p:spPr>
        <p:txBody>
          <a:bodyPr/>
          <a:lstStyle/>
          <a:p>
            <a:r>
              <a:rPr lang="en-US" dirty="0"/>
              <a:t>The electron beam constitutes an ideal probe for the fields of the wakefield</a:t>
            </a:r>
          </a:p>
          <a:p>
            <a:r>
              <a:rPr lang="en-US" dirty="0"/>
              <a:t>Three configuration with potentially high-impact results are </a:t>
            </a:r>
          </a:p>
          <a:p>
            <a:pPr lvl="1"/>
            <a:r>
              <a:rPr lang="en-US" dirty="0"/>
              <a:t>Transverse probing of focusing fields within a ‘cylindrical’ LWFA</a:t>
            </a:r>
          </a:p>
          <a:p>
            <a:pPr lvl="1"/>
            <a:r>
              <a:rPr lang="en-US" dirty="0"/>
              <a:t>Longitudinal probing of individual slices within a ‘spherical’ LWFA</a:t>
            </a:r>
          </a:p>
          <a:p>
            <a:pPr lvl="1"/>
            <a:r>
              <a:rPr lang="en-US" dirty="0"/>
              <a:t>Longitudinal interaction of e-beam to study hosing effects at various efficiencies inside the LWFA </a:t>
            </a:r>
          </a:p>
          <a:p>
            <a:r>
              <a:rPr lang="en-US" dirty="0"/>
              <a:t>These experiments significantly benefit from precise control over the properties of the e-beam as well as diagnostics for 6D characterization of </a:t>
            </a:r>
            <a:r>
              <a:rPr lang="en-US"/>
              <a:t>the beam.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68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C4AEAB-ADB6-B426-8150-5FAE5E87B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C10ADA-D7B4-5B1D-88B4-D01410BF72A1}"/>
              </a:ext>
            </a:extLst>
          </p:cNvPr>
          <p:cNvSpPr/>
          <p:nvPr/>
        </p:nvSpPr>
        <p:spPr>
          <a:xfrm>
            <a:off x="449751" y="155160"/>
            <a:ext cx="11170750" cy="59093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latin typeface="+mj-lt"/>
                <a:ea typeface="+mj-ea"/>
                <a:cs typeface="+mj-cs"/>
              </a:rPr>
              <a:t>Motivation: Using e-beam as Plasma Wave Diagnostics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BE0CDF-1183-829F-9016-3898366D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34" y="1433366"/>
            <a:ext cx="3482058" cy="278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D3728B3-D99C-9B88-7FFD-4882C7DB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53914"/>
            <a:ext cx="3392907" cy="266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3A51DC-468D-0FB1-D9CC-AF2B515D29B4}"/>
                  </a:ext>
                </a:extLst>
              </p:cNvPr>
              <p:cNvSpPr/>
              <p:nvPr/>
            </p:nvSpPr>
            <p:spPr>
              <a:xfrm>
                <a:off x="1963934" y="982690"/>
                <a:ext cx="314301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𝒅𝒓𝒊𝒗𝒆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= 0.8 um, 25 TW, 30 fs</a:t>
                </a:r>
              </a:p>
              <a:p>
                <a:pPr algn="ctr"/>
                <a:r>
                  <a:rPr lang="en-US" b="1" dirty="0">
                    <a:solidFill>
                      <a:schemeClr val="accent1"/>
                    </a:solidFill>
                  </a:rPr>
                  <a:t>n</a:t>
                </a:r>
                <a:r>
                  <a:rPr lang="en-US" b="1" baseline="-25000" dirty="0">
                    <a:solidFill>
                      <a:schemeClr val="accent1"/>
                    </a:solidFill>
                  </a:rPr>
                  <a:t>e</a:t>
                </a:r>
                <a:r>
                  <a:rPr lang="en-US" b="1" dirty="0">
                    <a:solidFill>
                      <a:schemeClr val="accent1"/>
                    </a:solidFill>
                  </a:rPr>
                  <a:t> = 2e19 cm</a:t>
                </a:r>
                <a:r>
                  <a:rPr lang="en-US" b="1" baseline="30000" dirty="0">
                    <a:solidFill>
                      <a:schemeClr val="accent1"/>
                    </a:solidFill>
                  </a:rPr>
                  <a:t>-3</a:t>
                </a:r>
                <a:r>
                  <a:rPr lang="en-US" b="1" baseline="-25000" dirty="0">
                    <a:solidFill>
                      <a:schemeClr val="accent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3A51DC-468D-0FB1-D9CC-AF2B515D2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934" y="982690"/>
                <a:ext cx="3143011" cy="646331"/>
              </a:xfrm>
              <a:prstGeom prst="rect">
                <a:avLst/>
              </a:prstGeom>
              <a:blipFill>
                <a:blip r:embed="rId4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89CA68F-F667-A45C-D238-03F8E17754CA}"/>
                  </a:ext>
                </a:extLst>
              </p:cNvPr>
              <p:cNvSpPr/>
              <p:nvPr/>
            </p:nvSpPr>
            <p:spPr>
              <a:xfrm>
                <a:off x="6096000" y="964458"/>
                <a:ext cx="329096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𝒅𝒓𝒊𝒗𝒆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= 10 um, 25 TW, 500 fs</a:t>
                </a:r>
              </a:p>
              <a:p>
                <a:pPr algn="ctr"/>
                <a:r>
                  <a:rPr lang="en-US" b="1" dirty="0">
                    <a:solidFill>
                      <a:schemeClr val="accent1"/>
                    </a:solidFill>
                  </a:rPr>
                  <a:t>n</a:t>
                </a:r>
                <a:r>
                  <a:rPr lang="en-US" b="1" baseline="-25000" dirty="0">
                    <a:solidFill>
                      <a:schemeClr val="accent1"/>
                    </a:solidFill>
                  </a:rPr>
                  <a:t>e</a:t>
                </a:r>
                <a:r>
                  <a:rPr lang="en-US" b="1" dirty="0">
                    <a:solidFill>
                      <a:schemeClr val="accent1"/>
                    </a:solidFill>
                  </a:rPr>
                  <a:t> = 1e16 cm</a:t>
                </a:r>
                <a:r>
                  <a:rPr lang="en-US" b="1" baseline="30000" dirty="0">
                    <a:solidFill>
                      <a:schemeClr val="accent1"/>
                    </a:solidFill>
                  </a:rPr>
                  <a:t>-3</a:t>
                </a:r>
                <a:r>
                  <a:rPr lang="en-US" b="1" baseline="-25000" dirty="0">
                    <a:solidFill>
                      <a:schemeClr val="accent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89CA68F-F667-A45C-D238-03F8E1775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964458"/>
                <a:ext cx="3290962" cy="646331"/>
              </a:xfrm>
              <a:prstGeom prst="rect">
                <a:avLst/>
              </a:prstGeom>
              <a:blipFill>
                <a:blip r:embed="rId5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69F9E91-4AC1-CF78-58B7-6EED6E9F0FB0}"/>
              </a:ext>
            </a:extLst>
          </p:cNvPr>
          <p:cNvSpPr txBox="1"/>
          <p:nvPr/>
        </p:nvSpPr>
        <p:spPr>
          <a:xfrm>
            <a:off x="430972" y="4357197"/>
            <a:ext cx="1118952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Diagnostic tools</a:t>
            </a:r>
            <a:r>
              <a:rPr lang="en-US" dirty="0"/>
              <a:t> are needed to </a:t>
            </a:r>
            <a:r>
              <a:rPr lang="en-US" b="1" dirty="0"/>
              <a:t>characterize the fields</a:t>
            </a:r>
            <a:r>
              <a:rPr lang="en-US" dirty="0"/>
              <a:t> inside such structures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4B7E4C-BF75-3548-B4DD-592AEB50AC60}"/>
              </a:ext>
            </a:extLst>
          </p:cNvPr>
          <p:cNvSpPr txBox="1"/>
          <p:nvPr/>
        </p:nvSpPr>
        <p:spPr>
          <a:xfrm>
            <a:off x="449750" y="5296858"/>
            <a:ext cx="11497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stem Font Regular"/>
              <a:buChar char="➤"/>
            </a:pPr>
            <a:r>
              <a:rPr lang="en-US" dirty="0"/>
              <a:t>Use </a:t>
            </a:r>
            <a:r>
              <a:rPr lang="en-US" b="1" dirty="0"/>
              <a:t>optical methods—</a:t>
            </a:r>
            <a:r>
              <a:rPr lang="en-US" dirty="0"/>
              <a:t>lasers.</a:t>
            </a:r>
          </a:p>
          <a:p>
            <a:pPr marL="285750" indent="-285750" algn="just">
              <a:buFont typeface="System Font Regular"/>
              <a:buChar char="➤"/>
            </a:pPr>
            <a:r>
              <a:rPr lang="en-US" dirty="0"/>
              <a:t>These methods </a:t>
            </a:r>
            <a:r>
              <a:rPr lang="en-US" b="1" dirty="0"/>
              <a:t>rely on the index of refraction </a:t>
            </a:r>
            <a:r>
              <a:rPr lang="en-US" dirty="0"/>
              <a:t>of plasma.</a:t>
            </a:r>
          </a:p>
          <a:p>
            <a:pPr marL="285750" indent="-285750" algn="just">
              <a:buFont typeface="System Font Regular"/>
              <a:buChar char="➤"/>
            </a:pPr>
            <a:r>
              <a:rPr lang="en-US" b="1" dirty="0"/>
              <a:t>Optical methods </a:t>
            </a:r>
            <a:r>
              <a:rPr lang="en-US" dirty="0"/>
              <a:t>have been </a:t>
            </a:r>
            <a:r>
              <a:rPr lang="en-US" b="1" dirty="0">
                <a:solidFill>
                  <a:schemeClr val="accent3"/>
                </a:solidFill>
              </a:rPr>
              <a:t>extensively studied</a:t>
            </a:r>
            <a:r>
              <a:rPr lang="en-US" dirty="0"/>
              <a:t> and have </a:t>
            </a:r>
            <a:r>
              <a:rPr lang="en-US" b="1" dirty="0">
                <a:solidFill>
                  <a:schemeClr val="accent3"/>
                </a:solidFill>
              </a:rPr>
              <a:t>successfully demonstrated</a:t>
            </a:r>
            <a:r>
              <a:rPr lang="en-US" dirty="0"/>
              <a:t> the ability to capture </a:t>
            </a:r>
            <a:r>
              <a:rPr lang="en-US" b="1" dirty="0">
                <a:solidFill>
                  <a:schemeClr val="accent3"/>
                </a:solidFill>
              </a:rPr>
              <a:t>shadowgraphs</a:t>
            </a:r>
            <a:r>
              <a:rPr lang="en-US" dirty="0"/>
              <a:t> of the plasma wakes.</a:t>
            </a:r>
          </a:p>
          <a:p>
            <a:pPr marL="285750" indent="-285750" algn="just">
              <a:buFont typeface="System Font Regular"/>
              <a:buChar char="➤"/>
            </a:pPr>
            <a:r>
              <a:rPr lang="en-US" b="1" dirty="0"/>
              <a:t>BUT: </a:t>
            </a:r>
            <a:r>
              <a:rPr lang="en-US" b="1" dirty="0">
                <a:solidFill>
                  <a:schemeClr val="accent5"/>
                </a:solidFill>
              </a:rPr>
              <a:t>difficult at low plasma densities.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D2C13C-A4A7-A047-9C85-5DEF44A44D52}"/>
              </a:ext>
            </a:extLst>
          </p:cNvPr>
          <p:cNvSpPr txBox="1"/>
          <p:nvPr/>
        </p:nvSpPr>
        <p:spPr>
          <a:xfrm>
            <a:off x="244827" y="4986115"/>
            <a:ext cx="445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How is LWFA diagnostic usually done?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3B694B-78D8-84C9-E264-6F7AE5F773AD}"/>
              </a:ext>
            </a:extLst>
          </p:cNvPr>
          <p:cNvSpPr txBox="1"/>
          <p:nvPr/>
        </p:nvSpPr>
        <p:spPr>
          <a:xfrm>
            <a:off x="6208554" y="1610789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of Gennady Shvets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4C333E-800D-104B-0DF4-1842E5BBD433}"/>
              </a:ext>
            </a:extLst>
          </p:cNvPr>
          <p:cNvSpPr txBox="1"/>
          <p:nvPr/>
        </p:nvSpPr>
        <p:spPr>
          <a:xfrm>
            <a:off x="2053951" y="1610789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of Gennady Shvets</a:t>
            </a:r>
          </a:p>
        </p:txBody>
      </p:sp>
    </p:spTree>
    <p:extLst>
      <p:ext uri="{BB962C8B-B14F-4D97-AF65-F5344CB8AC3E}">
        <p14:creationId xmlns:p14="http://schemas.microsoft.com/office/powerpoint/2010/main" val="881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E396190-0F39-303F-0012-66089C758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68" y="1305784"/>
            <a:ext cx="10307532" cy="544742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036670F-286F-393D-AB48-01229FBA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BPMs as Transverse Electron Diagnostics</a:t>
            </a:r>
          </a:p>
        </p:txBody>
      </p:sp>
    </p:spTree>
    <p:extLst>
      <p:ext uri="{BB962C8B-B14F-4D97-AF65-F5344CB8AC3E}">
        <p14:creationId xmlns:p14="http://schemas.microsoft.com/office/powerpoint/2010/main" val="386457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CAA84-FE15-7196-FC3E-6960A640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PMQ-based Imaging as Transverse Electron Diagnostics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40BFD-D5B7-1C13-0B74-113D584A3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904" y="1274130"/>
            <a:ext cx="3420950" cy="2038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B0A91-10E6-EED4-988C-04E73077B2BB}"/>
              </a:ext>
            </a:extLst>
          </p:cNvPr>
          <p:cNvSpPr txBox="1"/>
          <p:nvPr/>
        </p:nvSpPr>
        <p:spPr>
          <a:xfrm>
            <a:off x="9027269" y="6488668"/>
            <a:ext cx="292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</a:t>
            </a:r>
            <a:r>
              <a:rPr lang="en-US" dirty="0" err="1"/>
              <a:t>Yipeng</a:t>
            </a:r>
            <a:r>
              <a:rPr lang="en-US" dirty="0"/>
              <a:t> Wu, UCLA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077A6-037D-8450-E9EC-F1FBCD5EC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519" y="3429000"/>
            <a:ext cx="5624209" cy="2735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2894-9BBB-8BD9-F188-4B48A9CED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82" y="1274130"/>
            <a:ext cx="5105400" cy="3829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2BA72D-2BD8-C4A5-CBDE-030175D80AA2}"/>
              </a:ext>
            </a:extLst>
          </p:cNvPr>
          <p:cNvSpPr txBox="1"/>
          <p:nvPr/>
        </p:nvSpPr>
        <p:spPr>
          <a:xfrm>
            <a:off x="838200" y="5343524"/>
            <a:ext cx="5157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 plane: 0-25 mm from plasma, allows imagine close to plasma</a:t>
            </a:r>
          </a:p>
        </p:txBody>
      </p:sp>
    </p:spTree>
    <p:extLst>
      <p:ext uri="{BB962C8B-B14F-4D97-AF65-F5344CB8AC3E}">
        <p14:creationId xmlns:p14="http://schemas.microsoft.com/office/powerpoint/2010/main" val="701879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C4AEAB-ADB6-B426-8150-5FAE5E87B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E3E9119-D02C-6DE3-2067-CEBF5AD872BB}"/>
                  </a:ext>
                </a:extLst>
              </p:cNvPr>
              <p:cNvSpPr/>
              <p:nvPr/>
            </p:nvSpPr>
            <p:spPr>
              <a:xfrm>
                <a:off x="366678" y="563570"/>
                <a:ext cx="1209986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+mj-lt"/>
                    <a:ea typeface="+mj-ea"/>
                    <a:cs typeface="+mj-cs"/>
                  </a:rPr>
                  <a:t>Current 2ps pulse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𝑎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0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+mj-ea"/>
                        <a:cs typeface="+mj-cs"/>
                      </a:rPr>
                      <m:t>&gt;3</m:t>
                    </m:r>
                  </m:oMath>
                </a14:m>
                <a:r>
                  <a:rPr lang="en-US" sz="28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3600" dirty="0">
                    <a:latin typeface="+mj-lt"/>
                    <a:ea typeface="+mj-ea"/>
                    <a:cs typeface="+mj-cs"/>
                  </a:rPr>
                  <a:t>Leads to Cylindrical Wakefield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E3E9119-D02C-6DE3-2067-CEBF5AD872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78" y="563570"/>
                <a:ext cx="12099861" cy="646331"/>
              </a:xfrm>
              <a:prstGeom prst="rect">
                <a:avLst/>
              </a:prstGeom>
              <a:blipFill>
                <a:blip r:embed="rId2"/>
                <a:stretch>
                  <a:fillRect l="-1468" t="-15385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20F4A49-41FD-D954-88C9-BCA55F353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08" y="4426906"/>
            <a:ext cx="4311267" cy="189299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3767066-8C93-0FA6-1108-5332AF06D399}"/>
              </a:ext>
            </a:extLst>
          </p:cNvPr>
          <p:cNvGrpSpPr/>
          <p:nvPr/>
        </p:nvGrpSpPr>
        <p:grpSpPr>
          <a:xfrm>
            <a:off x="2493045" y="4447622"/>
            <a:ext cx="11002499" cy="369332"/>
            <a:chOff x="2493045" y="4536522"/>
            <a:chExt cx="11002499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BB9432-ABD1-EA9F-3EAA-3F019C7F0A5A}"/>
                </a:ext>
              </a:extLst>
            </p:cNvPr>
            <p:cNvSpPr/>
            <p:nvPr/>
          </p:nvSpPr>
          <p:spPr>
            <a:xfrm>
              <a:off x="2493045" y="4536522"/>
              <a:ext cx="110024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Linear focusing force in a bubble:                   (wakefield theory suggests                )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7DC7EB-914D-AEBF-3A48-577D749B2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9233" y="4617303"/>
              <a:ext cx="878332" cy="23038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0668BE-C9B4-D398-6FB4-81E30BF05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61002" y="4647511"/>
              <a:ext cx="704850" cy="17145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7E87314-F2DC-9183-9C94-6121AAB061C6}"/>
              </a:ext>
            </a:extLst>
          </p:cNvPr>
          <p:cNvSpPr txBox="1"/>
          <p:nvPr/>
        </p:nvSpPr>
        <p:spPr>
          <a:xfrm>
            <a:off x="860508" y="6364570"/>
            <a:ext cx="10694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We can characterize the field inside the plasma structure by measuring the focal length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1FD31B-059E-4441-6FC3-E56CEC3658F4}"/>
              </a:ext>
            </a:extLst>
          </p:cNvPr>
          <p:cNvGrpSpPr/>
          <p:nvPr/>
        </p:nvGrpSpPr>
        <p:grpSpPr>
          <a:xfrm>
            <a:off x="5092593" y="4796238"/>
            <a:ext cx="7959963" cy="1292309"/>
            <a:chOff x="6080128" y="4685488"/>
            <a:chExt cx="7959963" cy="129230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B72EE78-2901-7ACF-8740-AC4C8F0B2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4056" y="4685488"/>
              <a:ext cx="2644855" cy="652983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D52DF0-CAF3-5AB8-6C49-B3770035E456}"/>
                </a:ext>
              </a:extLst>
            </p:cNvPr>
            <p:cNvGrpSpPr/>
            <p:nvPr/>
          </p:nvGrpSpPr>
          <p:grpSpPr>
            <a:xfrm>
              <a:off x="6080128" y="4982776"/>
              <a:ext cx="7959963" cy="369332"/>
              <a:chOff x="3775840" y="5566998"/>
              <a:chExt cx="7959963" cy="36933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DA613E1-A98E-EF90-ED94-5C4FEFFE9095}"/>
                  </a:ext>
                </a:extLst>
              </p:cNvPr>
              <p:cNvSpPr/>
              <p:nvPr/>
            </p:nvSpPr>
            <p:spPr>
              <a:xfrm>
                <a:off x="3775840" y="5566998"/>
                <a:ext cx="795996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, where 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FA81D63-3BD6-D00E-AB30-20B6CB5BC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28551" y="5637364"/>
                <a:ext cx="1162050" cy="228600"/>
              </a:xfrm>
              <a:prstGeom prst="rect">
                <a:avLst/>
              </a:prstGeom>
            </p:spPr>
          </p:pic>
        </p:grp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07010AE0-809D-44D6-813C-4D243E287804}"/>
                </a:ext>
              </a:extLst>
            </p:cNvPr>
            <p:cNvSpPr/>
            <p:nvPr/>
          </p:nvSpPr>
          <p:spPr>
            <a:xfrm rot="16200000">
              <a:off x="7401293" y="5102334"/>
              <a:ext cx="271272" cy="683153"/>
            </a:xfrm>
            <a:prstGeom prst="leftBrace">
              <a:avLst>
                <a:gd name="adj1" fmla="val 67655"/>
                <a:gd name="adj2" fmla="val 50000"/>
              </a:avLst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61709B70-BD69-6D9A-AA8D-7C3E4DC2EB9B}"/>
                </a:ext>
              </a:extLst>
            </p:cNvPr>
            <p:cNvSpPr/>
            <p:nvPr/>
          </p:nvSpPr>
          <p:spPr>
            <a:xfrm rot="16200000">
              <a:off x="8555925" y="4746346"/>
              <a:ext cx="271272" cy="1391409"/>
            </a:xfrm>
            <a:prstGeom prst="leftBrace">
              <a:avLst>
                <a:gd name="adj1" fmla="val 67655"/>
                <a:gd name="adj2" fmla="val 50000"/>
              </a:avLst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3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096642-11F9-D6FE-5076-847AD8CA3D32}"/>
                </a:ext>
              </a:extLst>
            </p:cNvPr>
            <p:cNvSpPr txBox="1"/>
            <p:nvPr/>
          </p:nvSpPr>
          <p:spPr>
            <a:xfrm>
              <a:off x="6541014" y="5545030"/>
              <a:ext cx="16946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1"/>
                  </a:solidFill>
                </a:rPr>
                <a:t>Focal length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D76F4C-997A-87F0-8787-E026226E5C1B}"/>
                </a:ext>
              </a:extLst>
            </p:cNvPr>
            <p:cNvSpPr txBox="1"/>
            <p:nvPr/>
          </p:nvSpPr>
          <p:spPr>
            <a:xfrm>
              <a:off x="8140591" y="5577687"/>
              <a:ext cx="18213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3"/>
                  </a:solidFill>
                </a:rPr>
                <a:t>Depth of field</a:t>
              </a:r>
            </a:p>
          </p:txBody>
        </p:sp>
      </p:grp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01571F42-2827-ADDB-38F6-2F94DA3E70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8" y="1430164"/>
            <a:ext cx="7197451" cy="2786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A8EC1-8DC0-6205-31D4-938CB30E21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768" y="2126836"/>
            <a:ext cx="4070884" cy="2170282"/>
          </a:xfrm>
          <a:prstGeom prst="rect">
            <a:avLst/>
          </a:prstGeom>
        </p:spPr>
      </p:pic>
      <p:pic>
        <p:nvPicPr>
          <p:cNvPr id="5" name="Picture 4" descr="A graph of an electric field&#10;&#10;Description automatically generated">
            <a:extLst>
              <a:ext uri="{FF2B5EF4-FFF2-40B4-BE49-F238E27FC236}">
                <a16:creationId xmlns:a16="http://schemas.microsoft.com/office/drawing/2014/main" id="{83FAF8FB-3471-F88E-47B5-D3D539B9BA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087" y="1249134"/>
            <a:ext cx="3709005" cy="296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8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C4AEAB-ADB6-B426-8150-5FAE5E87B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C10ADA-D7B4-5B1D-88B4-D01410BF72A1}"/>
              </a:ext>
            </a:extLst>
          </p:cNvPr>
          <p:cNvSpPr/>
          <p:nvPr/>
        </p:nvSpPr>
        <p:spPr>
          <a:xfrm>
            <a:off x="330740" y="0"/>
            <a:ext cx="1040485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+mj-lt"/>
                <a:ea typeface="+mj-ea"/>
                <a:cs typeface="+mj-cs"/>
              </a:rPr>
              <a:t>Measurement of Focal Length Using Movable BPMs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2A13A7-655A-F9AE-CD0C-3907CF716162}"/>
              </a:ext>
            </a:extLst>
          </p:cNvPr>
          <p:cNvGrpSpPr/>
          <p:nvPr/>
        </p:nvGrpSpPr>
        <p:grpSpPr>
          <a:xfrm>
            <a:off x="1272220" y="862199"/>
            <a:ext cx="9463371" cy="2089328"/>
            <a:chOff x="1543797" y="25022719"/>
            <a:chExt cx="14645084" cy="31364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71A0A0-7B87-AB8F-09BC-F42893C3E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620"/>
            <a:stretch/>
          </p:blipFill>
          <p:spPr>
            <a:xfrm>
              <a:off x="1543797" y="25022719"/>
              <a:ext cx="14645084" cy="313640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AE0BBF-55B1-BB14-6DB5-49EEC7C20BEA}"/>
                </a:ext>
              </a:extLst>
            </p:cNvPr>
            <p:cNvGrpSpPr/>
            <p:nvPr/>
          </p:nvGrpSpPr>
          <p:grpSpPr>
            <a:xfrm>
              <a:off x="2298700" y="25685750"/>
              <a:ext cx="12941787" cy="1854200"/>
              <a:chOff x="2298700" y="25685750"/>
              <a:chExt cx="12941787" cy="1854200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1F193B1-418E-ED8C-9A50-29030A495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8700" y="25844500"/>
                <a:ext cx="0" cy="3302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3F696F3-5C85-C164-59EB-6882F5408F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98700" y="26314400"/>
                <a:ext cx="0" cy="3175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E9D6B1A2-29AA-FDA7-3C5D-9EA345DEA3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6414" y="25844500"/>
                <a:ext cx="0" cy="3302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4184E3F-8F28-6D1A-4A65-702B093B2D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6414" y="26314400"/>
                <a:ext cx="0" cy="3175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1C50217-89E8-E29B-789E-C422F69117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27692" y="25698451"/>
                <a:ext cx="0" cy="33020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BDA1C29-1C54-EF08-9105-6DB393F9BE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2292" y="26523950"/>
                <a:ext cx="0" cy="31750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D209E88-4FB0-F3D1-FF04-8F03BBEC8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878" y="25971500"/>
                <a:ext cx="0" cy="3302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80DB079-30E1-25B1-2F02-EFFB0C0216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86878" y="26441400"/>
                <a:ext cx="0" cy="3175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92A6016B-6867-1C26-2FC0-0EDDBEAB9A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592" y="25971500"/>
                <a:ext cx="0" cy="3302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C1621FB2-FE8E-3142-77F0-D5DCE4C7C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34592" y="26441400"/>
                <a:ext cx="0" cy="3175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F168680-1A5F-B1F6-75B2-ACC07BAAA7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15870" y="25825450"/>
                <a:ext cx="0" cy="33020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A3FD223-5825-C996-3278-2F1D9ED1C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0470" y="26650950"/>
                <a:ext cx="0" cy="31750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19E803AA-DC90-FCE3-9B31-1A50852072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3039" y="26003250"/>
                <a:ext cx="0" cy="3302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5D2CDE8-2EFA-9DAB-24E7-27B384FB51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3039" y="26473150"/>
                <a:ext cx="0" cy="3175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DE2795A-7763-B4D0-BD91-7190F642AF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90753" y="26003250"/>
                <a:ext cx="0" cy="3302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525FE10-AD4B-E1E3-71E0-A20C8D42D3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490753" y="26473150"/>
                <a:ext cx="0" cy="3175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4EAE15BB-232E-5982-FEBD-192D7E0306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72031" y="25692100"/>
                <a:ext cx="0" cy="33020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31F43A3-60B1-12A6-C249-A7ACC8EEE4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46631" y="26822400"/>
                <a:ext cx="0" cy="31750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12CA87B9-D614-D02A-EA39-68E21C774F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92773" y="26200100"/>
                <a:ext cx="0" cy="3302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0B835FB-6703-500C-D168-FFE5B5E45D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192773" y="26670000"/>
                <a:ext cx="0" cy="3175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0539864-F86A-3436-03B1-A0C555A0AD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40487" y="26200100"/>
                <a:ext cx="0" cy="3302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39DE2D44-21A4-FECD-7369-4B22423B01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240487" y="26670000"/>
                <a:ext cx="0" cy="3175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A288146-5C3D-5C97-013C-AF1A9A1C18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321765" y="25685750"/>
                <a:ext cx="0" cy="33020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E4FFB825-9C1B-EAA5-C4A8-22A0F57840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96365" y="27222450"/>
                <a:ext cx="0" cy="31750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EF4E1E2-8371-8625-843B-44D5D932FC1D}"/>
              </a:ext>
            </a:extLst>
          </p:cNvPr>
          <p:cNvSpPr txBox="1"/>
          <p:nvPr/>
        </p:nvSpPr>
        <p:spPr>
          <a:xfrm>
            <a:off x="8507885" y="2589570"/>
            <a:ext cx="2227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#204: E</a:t>
            </a:r>
            <a:r>
              <a:rPr lang="en-US" sz="1200" i="1" baseline="-250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 </a:t>
            </a:r>
            <a:r>
              <a:rPr lang="en-US" sz="12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= 2.8 J, x = 6.66 cm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135F09A-5311-2843-0E40-58C3E85C322B}"/>
              </a:ext>
            </a:extLst>
          </p:cNvPr>
          <p:cNvSpPr txBox="1"/>
          <p:nvPr/>
        </p:nvSpPr>
        <p:spPr>
          <a:xfrm>
            <a:off x="1334562" y="2591158"/>
            <a:ext cx="6099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#220: E</a:t>
            </a:r>
            <a:r>
              <a:rPr lang="en-US" sz="1200" i="1" baseline="-250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 </a:t>
            </a:r>
            <a:r>
              <a:rPr lang="en-US" sz="12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= 3.1 J, x = 2.66 cm</a:t>
            </a:r>
            <a:endParaRPr lang="en-US" sz="12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6A18EE2-A760-A122-4DF5-7C07998DA2C4}"/>
              </a:ext>
            </a:extLst>
          </p:cNvPr>
          <p:cNvSpPr txBox="1"/>
          <p:nvPr/>
        </p:nvSpPr>
        <p:spPr>
          <a:xfrm>
            <a:off x="3746086" y="2604941"/>
            <a:ext cx="6099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#216: E</a:t>
            </a:r>
            <a:r>
              <a:rPr lang="en-US" sz="1200" i="1" baseline="-250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 </a:t>
            </a:r>
            <a:r>
              <a:rPr lang="en-US" sz="12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= 2.3 J, x = 3.66 cm</a:t>
            </a:r>
            <a:endParaRPr lang="en-US" sz="12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39CAEEB-3D73-1E3C-B37B-FD07013887BE}"/>
              </a:ext>
            </a:extLst>
          </p:cNvPr>
          <p:cNvSpPr txBox="1"/>
          <p:nvPr/>
        </p:nvSpPr>
        <p:spPr>
          <a:xfrm>
            <a:off x="6183325" y="2589570"/>
            <a:ext cx="22277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#211: E</a:t>
            </a:r>
            <a:r>
              <a:rPr lang="en-US" sz="1200" i="1" baseline="-250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 </a:t>
            </a:r>
            <a:r>
              <a:rPr lang="en-US" sz="12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= 2.8 J, x = 4.66 cm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221638-F68D-6977-9D34-9ACFABA03EDF}"/>
                  </a:ext>
                </a:extLst>
              </p:cNvPr>
              <p:cNvSpPr txBox="1"/>
              <p:nvPr/>
            </p:nvSpPr>
            <p:spPr>
              <a:xfrm>
                <a:off x="1364436" y="3012577"/>
                <a:ext cx="9371155" cy="7114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Ted Pella TEM parallel bar grids have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22 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sz="2000" i="1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000" dirty="0"/>
                  <a:t> opening and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sz="2000" i="1" dirty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bar width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Backing pressure of jet ~ 30 psi, 2” away from nozzle, estimated density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2000" dirty="0"/>
                  <a:t> cm</a:t>
                </a:r>
                <a:r>
                  <a:rPr lang="en-US" sz="2000" baseline="30000" dirty="0"/>
                  <a:t>-3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221638-F68D-6977-9D34-9ACFABA03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436" y="3012577"/>
                <a:ext cx="9371155" cy="711413"/>
              </a:xfrm>
              <a:prstGeom prst="rect">
                <a:avLst/>
              </a:prstGeom>
              <a:blipFill>
                <a:blip r:embed="rId3"/>
                <a:stretch>
                  <a:fillRect l="-541" t="-5263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A19DE143-6BEB-A15F-CAF6-5C09D00FD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61" y="3901096"/>
            <a:ext cx="4307954" cy="295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BABF217-7E9A-67B7-1AEB-1C949646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81" y="3932296"/>
            <a:ext cx="4103467" cy="28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91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screenshot, diagram, colorfulness&#10;&#10;Description automatically generated">
            <a:extLst>
              <a:ext uri="{FF2B5EF4-FFF2-40B4-BE49-F238E27FC236}">
                <a16:creationId xmlns:a16="http://schemas.microsoft.com/office/drawing/2014/main" id="{A994041C-B01F-DDEF-A5BF-35277BC0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2806" y="860511"/>
            <a:ext cx="1790668" cy="50735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AC820-78AA-7FC9-B5DA-E089568F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9EFAE9-95DC-BB4E-8D7A-5491B8EE95E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C3D9A2A9-AD6C-FB2F-70C7-B5BF3B3A4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13" y="801438"/>
            <a:ext cx="5326380" cy="5326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DD9DC3-6DF2-F5AA-E5A2-D13BC5BF6E28}"/>
              </a:ext>
            </a:extLst>
          </p:cNvPr>
          <p:cNvSpPr txBox="1"/>
          <p:nvPr/>
        </p:nvSpPr>
        <p:spPr>
          <a:xfrm>
            <a:off x="6440249" y="6488668"/>
            <a:ext cx="456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Kyle Miller, University of Rochester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6549C-D0CF-AE26-8B9F-B29642058F07}"/>
              </a:ext>
            </a:extLst>
          </p:cNvPr>
          <p:cNvSpPr txBox="1"/>
          <p:nvPr/>
        </p:nvSpPr>
        <p:spPr>
          <a:xfrm>
            <a:off x="2523280" y="6044693"/>
            <a:ext cx="790298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Simulation agree reasonably well with the theoretical model and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67376-CEFB-9375-0C24-FEBB814EC224}"/>
              </a:ext>
            </a:extLst>
          </p:cNvPr>
          <p:cNvSpPr txBox="1"/>
          <p:nvPr/>
        </p:nvSpPr>
        <p:spPr>
          <a:xfrm>
            <a:off x="9203896" y="3220352"/>
            <a:ext cx="190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Simulation Focal Length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6DFF8-F9FD-47A0-CBC7-4839F36D5EEE}"/>
              </a:ext>
            </a:extLst>
          </p:cNvPr>
          <p:cNvSpPr txBox="1"/>
          <p:nvPr/>
        </p:nvSpPr>
        <p:spPr>
          <a:xfrm>
            <a:off x="9287240" y="4150069"/>
            <a:ext cx="190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Theoretical Focal Length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CF1F2-57C3-2BC5-CD79-3EF8412BC1FB}"/>
              </a:ext>
            </a:extLst>
          </p:cNvPr>
          <p:cNvSpPr txBox="1"/>
          <p:nvPr/>
        </p:nvSpPr>
        <p:spPr>
          <a:xfrm rot="16200000">
            <a:off x="8720272" y="319097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7D366A-45D1-CD54-75D3-6C1D396EDC1B}"/>
              </a:ext>
            </a:extLst>
          </p:cNvPr>
          <p:cNvSpPr txBox="1"/>
          <p:nvPr/>
        </p:nvSpPr>
        <p:spPr>
          <a:xfrm rot="16200000">
            <a:off x="8773008" y="422009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18FEF7-B853-2FE2-04FC-ADB7A6F20C9A}"/>
              </a:ext>
            </a:extLst>
          </p:cNvPr>
          <p:cNvSpPr txBox="1"/>
          <p:nvPr/>
        </p:nvSpPr>
        <p:spPr>
          <a:xfrm>
            <a:off x="8650568" y="35896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2B378-2870-F6D7-00B4-16178C0C1D72}"/>
              </a:ext>
            </a:extLst>
          </p:cNvPr>
          <p:cNvSpPr txBox="1"/>
          <p:nvPr/>
        </p:nvSpPr>
        <p:spPr>
          <a:xfrm>
            <a:off x="8626357" y="28341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689CCB-F55E-D730-90BD-0308E2584034}"/>
              </a:ext>
            </a:extLst>
          </p:cNvPr>
          <p:cNvSpPr txBox="1"/>
          <p:nvPr/>
        </p:nvSpPr>
        <p:spPr>
          <a:xfrm>
            <a:off x="8662760" y="46016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DA20CE-15C1-C37A-324C-E3782ED405A5}"/>
              </a:ext>
            </a:extLst>
          </p:cNvPr>
          <p:cNvSpPr txBox="1"/>
          <p:nvPr/>
        </p:nvSpPr>
        <p:spPr>
          <a:xfrm>
            <a:off x="8638549" y="38460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A8A433-732B-857E-3234-363D4DF1073B}"/>
              </a:ext>
            </a:extLst>
          </p:cNvPr>
          <p:cNvSpPr txBox="1"/>
          <p:nvPr/>
        </p:nvSpPr>
        <p:spPr>
          <a:xfrm>
            <a:off x="696257" y="85991"/>
            <a:ext cx="954234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With Quasi-3D OSIRIS Simulations</a:t>
            </a:r>
          </a:p>
        </p:txBody>
      </p:sp>
    </p:spTree>
    <p:extLst>
      <p:ext uri="{BB962C8B-B14F-4D97-AF65-F5344CB8AC3E}">
        <p14:creationId xmlns:p14="http://schemas.microsoft.com/office/powerpoint/2010/main" val="3476178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C60A580-96AC-7AB8-9615-9FFE9254F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0" y="36816"/>
            <a:ext cx="11530504" cy="590931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/>
              <a:t>Longitudinal Probing Allows for Matching the Wake Velocity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23FA0EB-5AD3-8855-B5C4-39D1F3E5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5CA2A3-D674-564D-95E4-4B3432C2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B0D17-C638-8A4D-83AE-50C3F2DBD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3" y="1335119"/>
            <a:ext cx="10921173" cy="4921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145B321-EDD5-1340-97A9-736BBD06E050}"/>
                  </a:ext>
                </a:extLst>
              </p:cNvPr>
              <p:cNvSpPr/>
              <p:nvPr/>
            </p:nvSpPr>
            <p:spPr>
              <a:xfrm>
                <a:off x="940072" y="5272497"/>
                <a:ext cx="458016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The electron probe is shown schematically moving at an angle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with respect to z, the direction of laser propagation. </a:t>
                </a:r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145B321-EDD5-1340-97A9-736BBD06E0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72" y="5272497"/>
                <a:ext cx="4580169" cy="923330"/>
              </a:xfrm>
              <a:prstGeom prst="rect">
                <a:avLst/>
              </a:prstGeom>
              <a:blipFill>
                <a:blip r:embed="rId3"/>
                <a:stretch>
                  <a:fillRect l="-829" t="-4110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48F35F6-7317-134E-8F5F-33F0ED748C8D}"/>
                  </a:ext>
                </a:extLst>
              </p:cNvPr>
              <p:cNvSpPr/>
              <p:nvPr/>
            </p:nvSpPr>
            <p:spPr>
              <a:xfrm>
                <a:off x="737395" y="744864"/>
                <a:ext cx="520282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(a) Simulation of a matched 14 TW,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laser pulse in a plasma with density of n</a:t>
                </a:r>
                <a:r>
                  <a:rPr lang="en-US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0</a:t>
                </a: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=1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10</a:t>
                </a:r>
                <a:r>
                  <a:rPr lang="en-US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17</a:t>
                </a: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cm</a:t>
                </a:r>
                <a:r>
                  <a:rPr lang="en-US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-3</a:t>
                </a: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48F35F6-7317-134E-8F5F-33F0ED748C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95" y="744864"/>
                <a:ext cx="5202821" cy="646331"/>
              </a:xfrm>
              <a:prstGeom prst="rect">
                <a:avLst/>
              </a:prstGeom>
              <a:blipFill>
                <a:blip r:embed="rId4"/>
                <a:stretch>
                  <a:fillRect l="-97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28A63E3-8F56-7E41-8718-F6EF6149E452}"/>
                  </a:ext>
                </a:extLst>
              </p:cNvPr>
              <p:cNvSpPr/>
              <p:nvPr/>
            </p:nvSpPr>
            <p:spPr>
              <a:xfrm>
                <a:off x="6359165" y="744864"/>
                <a:ext cx="4533208" cy="7367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(b) Colormap of focal length through e-beam moving transverse to the simulation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). 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28A63E3-8F56-7E41-8718-F6EF6149E4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165" y="744864"/>
                <a:ext cx="4533208" cy="736740"/>
              </a:xfrm>
              <a:prstGeom prst="rect">
                <a:avLst/>
              </a:prstGeom>
              <a:blipFill>
                <a:blip r:embed="rId5"/>
                <a:stretch>
                  <a:fillRect l="-1117" t="-3390"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2773EC1-562A-2A4B-AD5D-F41748A11612}"/>
                  </a:ext>
                </a:extLst>
              </p:cNvPr>
              <p:cNvSpPr/>
              <p:nvPr/>
            </p:nvSpPr>
            <p:spPr>
              <a:xfrm>
                <a:off x="5579593" y="6027003"/>
                <a:ext cx="628165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(c) Evolution of electron velocity 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is shown in simulation (blue) along with the analytical solution to equation of motion (red) for an electron with initial grazing incidence angle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=0.1. </a:t>
                </a:r>
                <a:endParaRPr lang="en-US" sz="1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2773EC1-562A-2A4B-AD5D-F41748A116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593" y="6027003"/>
                <a:ext cx="6281652" cy="830997"/>
              </a:xfrm>
              <a:prstGeom prst="rect">
                <a:avLst/>
              </a:prstGeom>
              <a:blipFill>
                <a:blip r:embed="rId6"/>
                <a:stretch>
                  <a:fillRect l="-605" t="-1515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4093525"/>
      </p:ext>
    </p:extLst>
  </p:cSld>
  <p:clrMapOvr>
    <a:masterClrMapping/>
  </p:clrMapOvr>
</p:sld>
</file>

<file path=ppt/theme/theme1.xml><?xml version="1.0" encoding="utf-8"?>
<a:theme xmlns:a="http://schemas.openxmlformats.org/drawingml/2006/main" name="SBU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U" id="{7E879CF7-1D7E-3F41-815D-6AE59E9AD344}" vid="{2741CBC3-1A15-2C47-93AE-0B4C025C03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SBU</Template>
  <TotalTime>14429</TotalTime>
  <Words>846</Words>
  <Application>Microsoft Macintosh PowerPoint</Application>
  <PresentationFormat>Widescreen</PresentationFormat>
  <Paragraphs>96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 Black</vt:lpstr>
      <vt:lpstr>Calibri</vt:lpstr>
      <vt:lpstr>Cambria Math</vt:lpstr>
      <vt:lpstr>Georgia</vt:lpstr>
      <vt:lpstr>Museo Slab 500</vt:lpstr>
      <vt:lpstr>System Font Regular</vt:lpstr>
      <vt:lpstr>Times New Roman</vt:lpstr>
      <vt:lpstr>Verdana</vt:lpstr>
      <vt:lpstr>Wingdings</vt:lpstr>
      <vt:lpstr>SBU</vt:lpstr>
      <vt:lpstr>Electron Beam Probing and Hosing Studies</vt:lpstr>
      <vt:lpstr>Synthesis</vt:lpstr>
      <vt:lpstr>PowerPoint Presentation</vt:lpstr>
      <vt:lpstr>BPMs as Transverse Electron Diagnostics</vt:lpstr>
      <vt:lpstr>PMQ-based Imaging as Transverse Electron Diagnostics</vt:lpstr>
      <vt:lpstr>PowerPoint Presentation</vt:lpstr>
      <vt:lpstr>PowerPoint Presentation</vt:lpstr>
      <vt:lpstr>PowerPoint Presentation</vt:lpstr>
      <vt:lpstr>Longitudinal Probing Allows for Matching the Wake Velocity</vt:lpstr>
      <vt:lpstr>PowerPoint Presentation</vt:lpstr>
      <vt:lpstr>Quad Chart</vt:lpstr>
      <vt:lpstr>The End</vt:lpstr>
      <vt:lpstr>PowerPoint Presentation</vt:lpstr>
      <vt:lpstr>Longitudinal and Transverse Velocities for Various Incidence Angles for 55 MeV e-beam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Navid Vafaei</dc:creator>
  <cp:lastModifiedBy>Navid Vafaei-Najafabadi</cp:lastModifiedBy>
  <cp:revision>318</cp:revision>
  <dcterms:created xsi:type="dcterms:W3CDTF">2017-03-04T22:27:29Z</dcterms:created>
  <dcterms:modified xsi:type="dcterms:W3CDTF">2024-06-20T15:27:28Z</dcterms:modified>
</cp:coreProperties>
</file>