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669" r:id="rId2"/>
    <p:sldId id="478" r:id="rId3"/>
    <p:sldId id="443" r:id="rId4"/>
    <p:sldId id="465" r:id="rId5"/>
    <p:sldId id="572" r:id="rId6"/>
    <p:sldId id="677" r:id="rId7"/>
    <p:sldId id="676" r:id="rId8"/>
    <p:sldId id="275" r:id="rId9"/>
    <p:sldId id="260" r:id="rId10"/>
    <p:sldId id="573" r:id="rId11"/>
    <p:sldId id="678" r:id="rId12"/>
    <p:sldId id="568" r:id="rId13"/>
    <p:sldId id="570" r:id="rId14"/>
    <p:sldId id="671" r:id="rId15"/>
    <p:sldId id="668" r:id="rId16"/>
    <p:sldId id="52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6" autoAdjust="0"/>
    <p:restoredTop sz="94660"/>
  </p:normalViewPr>
  <p:slideViewPr>
    <p:cSldViewPr snapToGrid="0">
      <p:cViewPr varScale="1">
        <p:scale>
          <a:sx n="80" d="100"/>
          <a:sy n="80" d="100"/>
        </p:scale>
        <p:origin x="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218B9F-81B4-4D35-9D46-334F8DDA54C4}" type="datetimeFigureOut">
              <a:rPr lang="en-US" smtClean="0"/>
              <a:t>6/19/2024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935C62-59AB-4643-B007-656ADD2C094B}" type="slidenum">
              <a:rPr lang="en-US" smtClean="0"/>
              <a:t>‹#›</a:t>
            </a:fld>
            <a:endParaRPr lang="en-US"/>
          </a:p>
        </p:txBody>
      </p:sp>
    </p:spTree>
    <p:extLst>
      <p:ext uri="{BB962C8B-B14F-4D97-AF65-F5344CB8AC3E}">
        <p14:creationId xmlns:p14="http://schemas.microsoft.com/office/powerpoint/2010/main" val="1218575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44E50B-669D-4850-8A44-3254B299D08A}" type="slidenum">
              <a:rPr lang="en-US" smtClean="0"/>
              <a:t>3</a:t>
            </a:fld>
            <a:endParaRPr lang="en-US"/>
          </a:p>
        </p:txBody>
      </p:sp>
    </p:spTree>
    <p:extLst>
      <p:ext uri="{BB962C8B-B14F-4D97-AF65-F5344CB8AC3E}">
        <p14:creationId xmlns:p14="http://schemas.microsoft.com/office/powerpoint/2010/main" val="1654572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44E50B-669D-4850-8A44-3254B299D08A}" type="slidenum">
              <a:rPr lang="en-US" smtClean="0"/>
              <a:t>4</a:t>
            </a:fld>
            <a:endParaRPr lang="en-US"/>
          </a:p>
        </p:txBody>
      </p:sp>
    </p:spTree>
    <p:extLst>
      <p:ext uri="{BB962C8B-B14F-4D97-AF65-F5344CB8AC3E}">
        <p14:creationId xmlns:p14="http://schemas.microsoft.com/office/powerpoint/2010/main" val="1248915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44E50B-669D-4850-8A44-3254B299D08A}" type="slidenum">
              <a:rPr lang="en-US" smtClean="0"/>
              <a:t>5</a:t>
            </a:fld>
            <a:endParaRPr lang="en-US"/>
          </a:p>
        </p:txBody>
      </p:sp>
    </p:spTree>
    <p:extLst>
      <p:ext uri="{BB962C8B-B14F-4D97-AF65-F5344CB8AC3E}">
        <p14:creationId xmlns:p14="http://schemas.microsoft.com/office/powerpoint/2010/main" val="440812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change gears and move to a description of </a:t>
            </a:r>
            <a:r>
              <a:rPr lang="en-US" dirty="0" err="1"/>
              <a:t>Fe:ZnSe</a:t>
            </a:r>
            <a:r>
              <a:rPr lang="en-US" dirty="0"/>
              <a:t> LWFA driving laser. We start with </a:t>
            </a:r>
            <a:r>
              <a:rPr lang="en-US" dirty="0" err="1"/>
              <a:t>Fe:ZnSe</a:t>
            </a:r>
            <a:r>
              <a:rPr lang="en-US" dirty="0"/>
              <a:t> materials properties and current state-of-the-art output characteristics. </a:t>
            </a:r>
            <a:r>
              <a:rPr lang="en-US" dirty="0" err="1"/>
              <a:t>Fe:ZnSe</a:t>
            </a:r>
            <a:r>
              <a:rPr lang="en-US" dirty="0"/>
              <a:t> crystals are often called </a:t>
            </a:r>
            <a:r>
              <a:rPr lang="en-US" dirty="0" err="1"/>
              <a:t>Ti</a:t>
            </a:r>
            <a:r>
              <a:rPr lang="en-US" dirty="0"/>
              <a:t>-sapphire of middle infrared. </a:t>
            </a:r>
            <a:r>
              <a:rPr lang="en-US" dirty="0" err="1"/>
              <a:t>Fe:ZnSe</a:t>
            </a:r>
            <a:r>
              <a:rPr lang="en-US" dirty="0"/>
              <a:t> provides access to a 3.4-5.2 um spectral range with cross-sections of 10^-18 cm2. It can be pumped by radiation of 3 um Er based </a:t>
            </a:r>
            <a:r>
              <a:rPr lang="en-US" dirty="0" err="1"/>
              <a:t>lasersor</a:t>
            </a:r>
            <a:r>
              <a:rPr lang="en-US" dirty="0"/>
              <a:t> 2.7 um of HF lasers. </a:t>
            </a:r>
            <a:r>
              <a:rPr lang="en-US" dirty="0" err="1"/>
              <a:t>Fe:ZnSe</a:t>
            </a:r>
            <a:r>
              <a:rPr lang="en-US" dirty="0"/>
              <a:t> supports all laser regimes of operation: </a:t>
            </a:r>
            <a:r>
              <a:rPr lang="en-US" dirty="0" err="1"/>
              <a:t>cw</a:t>
            </a:r>
            <a:r>
              <a:rPr lang="en-US" dirty="0"/>
              <a:t>, </a:t>
            </a:r>
            <a:r>
              <a:rPr lang="en-US" dirty="0" err="1"/>
              <a:t>ms</a:t>
            </a:r>
            <a:r>
              <a:rPr lang="en-US" dirty="0"/>
              <a:t>, µs at T &lt; 220 K, ns at room temperature, as well as mode-locked regime. It features ~60 us lifetime at up to 150K and is the only available solid-state material with high energy storage capability in MWIR. It can serve as an effective MWIR amplifier at low temperatures under free-running 3 um Er laser excitation, or at room temperature under Q-switched 3 um Er laser excitation. The table depicts </a:t>
            </a:r>
            <a:r>
              <a:rPr lang="en-US" dirty="0" err="1"/>
              <a:t>Fe:ZnSe</a:t>
            </a:r>
            <a:r>
              <a:rPr lang="en-US" dirty="0"/>
              <a:t> lasers stat-of-the-art with 35 W of output power, in excess of 10 J of output energy in long pulse, 1.4 J short pulse lasing under ns 2.7 pump radiation of HF laser, 60 </a:t>
            </a:r>
            <a:r>
              <a:rPr lang="en-US" dirty="0" err="1"/>
              <a:t>mJ</a:t>
            </a:r>
            <a:r>
              <a:rPr lang="en-US" dirty="0"/>
              <a:t> nanosecond broadly tunable MOPA and 3.5 </a:t>
            </a:r>
            <a:r>
              <a:rPr lang="en-US" dirty="0" err="1"/>
              <a:t>mJ</a:t>
            </a:r>
            <a:r>
              <a:rPr lang="en-US" dirty="0"/>
              <a:t>, 150 fs </a:t>
            </a:r>
            <a:r>
              <a:rPr lang="en-US" dirty="0" err="1"/>
              <a:t>multipass</a:t>
            </a:r>
            <a:r>
              <a:rPr lang="en-US" dirty="0"/>
              <a:t> amplifier of ultrashort pulses. The technology of fabrication of </a:t>
            </a:r>
            <a:r>
              <a:rPr lang="en-US" dirty="0" err="1"/>
              <a:t>Fe:ZnSe</a:t>
            </a:r>
            <a:r>
              <a:rPr lang="en-US" dirty="0"/>
              <a:t> gain media is mature and ready for reaching 1TW level of power. </a:t>
            </a:r>
          </a:p>
        </p:txBody>
      </p:sp>
      <p:sp>
        <p:nvSpPr>
          <p:cNvPr id="4" name="Slide Number Placeholder 3"/>
          <p:cNvSpPr>
            <a:spLocks noGrp="1"/>
          </p:cNvSpPr>
          <p:nvPr>
            <p:ph type="sldNum" sz="quarter" idx="5"/>
          </p:nvPr>
        </p:nvSpPr>
        <p:spPr/>
        <p:txBody>
          <a:bodyPr/>
          <a:lstStyle/>
          <a:p>
            <a:fld id="{0525135D-137E-416D-93CC-B8B6388BD9DB}" type="slidenum">
              <a:rPr lang="en-US" smtClean="0"/>
              <a:t>8</a:t>
            </a:fld>
            <a:endParaRPr lang="en-US" dirty="0"/>
          </a:p>
        </p:txBody>
      </p:sp>
    </p:spTree>
    <p:extLst>
      <p:ext uri="{BB962C8B-B14F-4D97-AF65-F5344CB8AC3E}">
        <p14:creationId xmlns:p14="http://schemas.microsoft.com/office/powerpoint/2010/main" val="3710495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the current status of </a:t>
            </a:r>
            <a:r>
              <a:rPr lang="en-US" dirty="0" err="1"/>
              <a:t>Fe:ZnSe</a:t>
            </a:r>
            <a:r>
              <a:rPr lang="en-US" dirty="0"/>
              <a:t> 4.1 um CPA developed by the Zenghu Chang group. It is based on cryogenic 8 pass </a:t>
            </a:r>
            <a:r>
              <a:rPr lang="en-US" dirty="0" err="1"/>
              <a:t>Fe:ZnSe</a:t>
            </a:r>
            <a:r>
              <a:rPr lang="en-US" dirty="0"/>
              <a:t> CPA pumped by radiation of free running 3um radiation of diode pumped </a:t>
            </a:r>
            <a:r>
              <a:rPr lang="en-US" dirty="0" err="1"/>
              <a:t>Er:YAG</a:t>
            </a:r>
            <a:r>
              <a:rPr lang="en-US" dirty="0"/>
              <a:t>. </a:t>
            </a:r>
            <a:r>
              <a:rPr lang="en-US" dirty="0" err="1"/>
              <a:t>Fe:ZNSe</a:t>
            </a:r>
            <a:r>
              <a:rPr lang="en-US" dirty="0"/>
              <a:t> is seeded by a stretched radiation of a broadband optical parametric generator based on LGS nonlinear crystal pumped by 1 um pump from Yb KGW and broadband signal from YAG supercontinuum generator. It delivers 3.7 </a:t>
            </a:r>
            <a:r>
              <a:rPr lang="en-US" dirty="0" err="1"/>
              <a:t>mJ</a:t>
            </a:r>
            <a:r>
              <a:rPr lang="en-US" dirty="0"/>
              <a:t> at 247 fs, 5 </a:t>
            </a:r>
            <a:r>
              <a:rPr lang="en-US" dirty="0" err="1"/>
              <a:t>mJ</a:t>
            </a:r>
            <a:r>
              <a:rPr lang="en-US" dirty="0"/>
              <a:t> in 130 </a:t>
            </a:r>
            <a:r>
              <a:rPr lang="en-US" dirty="0" err="1"/>
              <a:t>ps</a:t>
            </a:r>
            <a:r>
              <a:rPr lang="en-US" dirty="0"/>
              <a:t> before compression at 300 Hz at 4 µm.</a:t>
            </a:r>
          </a:p>
        </p:txBody>
      </p:sp>
      <p:sp>
        <p:nvSpPr>
          <p:cNvPr id="4" name="Slide Number Placeholder 3"/>
          <p:cNvSpPr>
            <a:spLocks noGrp="1"/>
          </p:cNvSpPr>
          <p:nvPr>
            <p:ph type="sldNum" sz="quarter" idx="5"/>
          </p:nvPr>
        </p:nvSpPr>
        <p:spPr/>
        <p:txBody>
          <a:bodyPr/>
          <a:lstStyle/>
          <a:p>
            <a:fld id="{0525135D-137E-416D-93CC-B8B6388BD9DB}" type="slidenum">
              <a:rPr lang="en-US" smtClean="0"/>
              <a:t>9</a:t>
            </a:fld>
            <a:endParaRPr lang="en-US" dirty="0"/>
          </a:p>
        </p:txBody>
      </p:sp>
    </p:spTree>
    <p:extLst>
      <p:ext uri="{BB962C8B-B14F-4D97-AF65-F5344CB8AC3E}">
        <p14:creationId xmlns:p14="http://schemas.microsoft.com/office/powerpoint/2010/main" val="2660702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change gears again and describe a new platform of high-pressure optically pumped CO2 lasers and amplifiers. We propose to use high pressure CO2 cells with gain tailoring using various CO2 isotopes to achieve many THz bandwidth supporting amplification of sub-</a:t>
            </a:r>
            <a:r>
              <a:rPr lang="en-US" dirty="0" err="1"/>
              <a:t>ps</a:t>
            </a:r>
            <a:r>
              <a:rPr lang="en-US" dirty="0"/>
              <a:t> pulses. OP CO2 </a:t>
            </a:r>
            <a:r>
              <a:rPr lang="en-US" dirty="0" err="1"/>
              <a:t>multipass</a:t>
            </a:r>
            <a:r>
              <a:rPr lang="en-US" dirty="0"/>
              <a:t> amplifier is seeded by radiation of 10 um 300 fs DFG and resonantly pumped to the upper 001 level by ns </a:t>
            </a:r>
            <a:r>
              <a:rPr lang="en-US" dirty="0" err="1"/>
              <a:t>Fe:ZnSe</a:t>
            </a:r>
            <a:r>
              <a:rPr lang="en-US" dirty="0"/>
              <a:t> laser radiation. On the right side of the slide, one can see the current status of developed at the UAB turn-key RT </a:t>
            </a:r>
            <a:r>
              <a:rPr lang="en-US" dirty="0" err="1"/>
              <a:t>Fe:ZnSe</a:t>
            </a:r>
            <a:r>
              <a:rPr lang="en-US" dirty="0"/>
              <a:t> MOPA tunable over 3.8-5.0 um with output energy up to 60 </a:t>
            </a:r>
            <a:r>
              <a:rPr lang="en-US" dirty="0" err="1"/>
              <a:t>mJ</a:t>
            </a:r>
            <a:r>
              <a:rPr lang="en-US" dirty="0"/>
              <a:t> at 200 ns pulses. At the bottom right corner, the first 10 um lasing in 15 atm optically pumped cell is demonstrated.</a:t>
            </a:r>
          </a:p>
        </p:txBody>
      </p:sp>
      <p:sp>
        <p:nvSpPr>
          <p:cNvPr id="4" name="Slide Number Placeholder 3"/>
          <p:cNvSpPr>
            <a:spLocks noGrp="1"/>
          </p:cNvSpPr>
          <p:nvPr>
            <p:ph type="sldNum" sz="quarter" idx="5"/>
          </p:nvPr>
        </p:nvSpPr>
        <p:spPr/>
        <p:txBody>
          <a:bodyPr/>
          <a:lstStyle/>
          <a:p>
            <a:fld id="{0525135D-137E-416D-93CC-B8B6388BD9DB}" type="slidenum">
              <a:rPr lang="en-US" smtClean="0"/>
              <a:t>12</a:t>
            </a:fld>
            <a:endParaRPr lang="en-US" dirty="0"/>
          </a:p>
        </p:txBody>
      </p:sp>
    </p:spTree>
    <p:extLst>
      <p:ext uri="{BB962C8B-B14F-4D97-AF65-F5344CB8AC3E}">
        <p14:creationId xmlns:p14="http://schemas.microsoft.com/office/powerpoint/2010/main" val="981397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DC1FB7-B00A-1F46-8CAA-1A5AAC995665}" type="slidenum">
              <a:rPr lang="en-US" smtClean="0"/>
              <a:t>15</a:t>
            </a:fld>
            <a:endParaRPr lang="en-US"/>
          </a:p>
        </p:txBody>
      </p:sp>
    </p:spTree>
    <p:extLst>
      <p:ext uri="{BB962C8B-B14F-4D97-AF65-F5344CB8AC3E}">
        <p14:creationId xmlns:p14="http://schemas.microsoft.com/office/powerpoint/2010/main" val="880343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8D7DD38-F64A-4EA8-8B94-8FAF95B4FDE4}" type="datetime1">
              <a:rPr lang="en-US" smtClean="0"/>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5C82A-A958-4DE2-BD03-19C83E96A2AB}" type="slidenum">
              <a:rPr lang="en-US" smtClean="0"/>
              <a:t>‹#›</a:t>
            </a:fld>
            <a:endParaRPr lang="en-US"/>
          </a:p>
        </p:txBody>
      </p:sp>
    </p:spTree>
    <p:extLst>
      <p:ext uri="{BB962C8B-B14F-4D97-AF65-F5344CB8AC3E}">
        <p14:creationId xmlns:p14="http://schemas.microsoft.com/office/powerpoint/2010/main" val="2476692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1BAC6B-5EFA-4EB3-B3B4-30DB579FCE0B}" type="datetime1">
              <a:rPr lang="en-US" smtClean="0"/>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5C82A-A958-4DE2-BD03-19C83E96A2AB}" type="slidenum">
              <a:rPr lang="en-US" smtClean="0"/>
              <a:t>‹#›</a:t>
            </a:fld>
            <a:endParaRPr lang="en-US"/>
          </a:p>
        </p:txBody>
      </p:sp>
    </p:spTree>
    <p:extLst>
      <p:ext uri="{BB962C8B-B14F-4D97-AF65-F5344CB8AC3E}">
        <p14:creationId xmlns:p14="http://schemas.microsoft.com/office/powerpoint/2010/main" val="43008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19570D-9CBD-4CD8-B7A8-E5E3D5041F3C}" type="datetime1">
              <a:rPr lang="en-US" smtClean="0"/>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5C82A-A958-4DE2-BD03-19C83E96A2AB}" type="slidenum">
              <a:rPr lang="en-US" smtClean="0"/>
              <a:t>‹#›</a:t>
            </a:fld>
            <a:endParaRPr lang="en-US"/>
          </a:p>
        </p:txBody>
      </p:sp>
    </p:spTree>
    <p:extLst>
      <p:ext uri="{BB962C8B-B14F-4D97-AF65-F5344CB8AC3E}">
        <p14:creationId xmlns:p14="http://schemas.microsoft.com/office/powerpoint/2010/main" val="3351458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halt">
    <p:spTree>
      <p:nvGrpSpPr>
        <p:cNvPr id="1" name=""/>
        <p:cNvGrpSpPr/>
        <p:nvPr/>
      </p:nvGrpSpPr>
      <p:grpSpPr>
        <a:xfrm>
          <a:off x="0" y="0"/>
          <a:ext cx="0" cy="0"/>
          <a:chOff x="0" y="0"/>
          <a:chExt cx="0" cy="0"/>
        </a:xfrm>
      </p:grpSpPr>
      <p:sp>
        <p:nvSpPr>
          <p:cNvPr id="11" name="Datumsplatzhalter 10"/>
          <p:cNvSpPr>
            <a:spLocks noGrp="1"/>
          </p:cNvSpPr>
          <p:nvPr>
            <p:ph type="dt" sz="half" idx="15"/>
          </p:nvPr>
        </p:nvSpPr>
        <p:spPr/>
        <p:txBody>
          <a:bodyPr/>
          <a:lstStyle/>
          <a:p>
            <a:fld id="{46C317BE-53F5-48CC-9229-5C08F684390C}" type="datetime1">
              <a:rPr lang="en-US" smtClean="0"/>
              <a:t>6/19/2024</a:t>
            </a:fld>
            <a:endParaRPr lang="de-DE" dirty="0"/>
          </a:p>
        </p:txBody>
      </p:sp>
      <p:sp>
        <p:nvSpPr>
          <p:cNvPr id="12" name="Fußzeilenplatzhalter 11"/>
          <p:cNvSpPr>
            <a:spLocks noGrp="1"/>
          </p:cNvSpPr>
          <p:nvPr>
            <p:ph type="ftr" sz="quarter" idx="16"/>
          </p:nvPr>
        </p:nvSpPr>
        <p:spPr/>
        <p:txBody>
          <a:bodyPr/>
          <a:lstStyle/>
          <a:p>
            <a:endParaRPr lang="en-US" dirty="0"/>
          </a:p>
        </p:txBody>
      </p:sp>
      <p:sp>
        <p:nvSpPr>
          <p:cNvPr id="13" name="Foliennummernplatzhalter 12"/>
          <p:cNvSpPr>
            <a:spLocks noGrp="1"/>
          </p:cNvSpPr>
          <p:nvPr>
            <p:ph type="sldNum" sz="quarter" idx="17"/>
          </p:nvPr>
        </p:nvSpPr>
        <p:spPr/>
        <p:txBody>
          <a:bodyPr/>
          <a:lstStyle/>
          <a:p>
            <a:fld id="{5867B69A-26A6-4DC0-AD7F-5FAD7ED9C836}" type="slidenum">
              <a:rPr lang="en-US" smtClean="0"/>
              <a:pPr/>
              <a:t>‹#›</a:t>
            </a:fld>
            <a:endParaRPr lang="en-US" dirty="0"/>
          </a:p>
        </p:txBody>
      </p:sp>
      <p:sp>
        <p:nvSpPr>
          <p:cNvPr id="8" name="Titel 1"/>
          <p:cNvSpPr>
            <a:spLocks noGrp="1"/>
          </p:cNvSpPr>
          <p:nvPr>
            <p:ph type="title" hasCustomPrompt="1"/>
          </p:nvPr>
        </p:nvSpPr>
        <p:spPr>
          <a:xfrm>
            <a:off x="819941" y="335429"/>
            <a:ext cx="7196272" cy="288331"/>
          </a:xfrm>
          <a:prstGeom prst="rect">
            <a:avLst/>
          </a:prstGeom>
        </p:spPr>
        <p:txBody>
          <a:bodyPr lIns="0" tIns="0" rIns="0" bIns="0" anchor="b" anchorCtr="0"/>
          <a:lstStyle>
            <a:lvl1pPr>
              <a:lnSpc>
                <a:spcPct val="90000"/>
              </a:lnSpc>
              <a:spcBef>
                <a:spcPts val="0"/>
              </a:spcBef>
              <a:defRPr sz="1500" b="1"/>
            </a:lvl1pPr>
          </a:lstStyle>
          <a:p>
            <a:r>
              <a:rPr lang="de-DE" dirty="0"/>
              <a:t>Überschrift durch Klicken bearbeiten</a:t>
            </a:r>
            <a:endParaRPr lang="en-US" dirty="0"/>
          </a:p>
        </p:txBody>
      </p:sp>
      <p:sp>
        <p:nvSpPr>
          <p:cNvPr id="4" name="Inhaltsplatzhalter 3"/>
          <p:cNvSpPr>
            <a:spLocks noGrp="1"/>
          </p:cNvSpPr>
          <p:nvPr>
            <p:ph sz="quarter" idx="19" hasCustomPrompt="1"/>
          </p:nvPr>
        </p:nvSpPr>
        <p:spPr>
          <a:xfrm>
            <a:off x="814919" y="1268414"/>
            <a:ext cx="10562168" cy="4752974"/>
          </a:xfrm>
        </p:spPr>
        <p:txBody>
          <a:bodyPr>
            <a:normAutofit/>
          </a:bodyPr>
          <a:lstStyle>
            <a:lvl1pPr marL="0" marR="0" indent="0" algn="l" defTabSz="514350" rtl="0" eaLnBrk="1" fontAlgn="auto" latinLnBrk="0" hangingPunct="1">
              <a:lnSpc>
                <a:spcPct val="114000"/>
              </a:lnSpc>
              <a:spcBef>
                <a:spcPts val="0"/>
              </a:spcBef>
              <a:spcAft>
                <a:spcPts val="0"/>
              </a:spcAft>
              <a:buClr>
                <a:srgbClr val="1A171B"/>
              </a:buClr>
              <a:buSzTx/>
              <a:buFont typeface="Arial" panose="020B0604020202020204" pitchFamily="34" charset="0"/>
              <a:buNone/>
              <a:tabLst/>
              <a:defRPr sz="1350"/>
            </a:lvl1pPr>
          </a:lstStyle>
          <a:p>
            <a:pPr marL="0" marR="0" lvl="0" indent="0" algn="l" defTabSz="514350" rtl="0" eaLnBrk="1" fontAlgn="auto" latinLnBrk="0" hangingPunct="1">
              <a:lnSpc>
                <a:spcPct val="114000"/>
              </a:lnSpc>
              <a:spcBef>
                <a:spcPts val="0"/>
              </a:spcBef>
              <a:spcAft>
                <a:spcPts val="0"/>
              </a:spcAft>
              <a:buClr>
                <a:srgbClr val="1A171B"/>
              </a:buClr>
              <a:buSzTx/>
              <a:buFont typeface="Arial" panose="020B0604020202020204" pitchFamily="34" charset="0"/>
              <a:buNone/>
              <a:tabLst/>
              <a:defRPr/>
            </a:pPr>
            <a:r>
              <a:rPr lang="de-DE" dirty="0"/>
              <a:t>Text durch Klicken bearbeiten</a:t>
            </a:r>
          </a:p>
        </p:txBody>
      </p:sp>
    </p:spTree>
    <p:extLst>
      <p:ext uri="{BB962C8B-B14F-4D97-AF65-F5344CB8AC3E}">
        <p14:creationId xmlns:p14="http://schemas.microsoft.com/office/powerpoint/2010/main" val="555351691"/>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Text Placeholder 2"/>
          <p:cNvSpPr>
            <a:spLocks noGrp="1"/>
          </p:cNvSpPr>
          <p:nvPr>
            <p:ph type="body" sz="half" idx="1"/>
          </p:nvPr>
        </p:nvSpPr>
        <p:spPr>
          <a:xfrm>
            <a:off x="914400" y="18288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0"/>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62400"/>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966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 - Blank white backgroun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F728ABF-9269-5049-AEF3-D6B73453BD7C}"/>
              </a:ext>
            </a:extLst>
          </p:cNvPr>
          <p:cNvSpPr>
            <a:spLocks noGrp="1"/>
          </p:cNvSpPr>
          <p:nvPr>
            <p:ph type="sldNum" sz="quarter" idx="10"/>
          </p:nvPr>
        </p:nvSpPr>
        <p:spPr/>
        <p:txBody>
          <a:bodyPr/>
          <a:lstStyle>
            <a:lvl1pPr>
              <a:defRPr>
                <a:solidFill>
                  <a:srgbClr val="021039"/>
                </a:solidFill>
              </a:defRPr>
            </a:lvl1pPr>
          </a:lstStyle>
          <a:p>
            <a:fld id="{F1E2597A-D4A7-664B-A6FF-A3AF67EC290B}" type="slidenum">
              <a:rPr lang="en-US" smtClean="0"/>
              <a:pPr/>
              <a:t>‹#›</a:t>
            </a:fld>
            <a:endParaRPr lang="en-US" dirty="0"/>
          </a:p>
        </p:txBody>
      </p:sp>
      <p:sp>
        <p:nvSpPr>
          <p:cNvPr id="5" name="Title Placeholder 1">
            <a:extLst>
              <a:ext uri="{FF2B5EF4-FFF2-40B4-BE49-F238E27FC236}">
                <a16:creationId xmlns:a16="http://schemas.microsoft.com/office/drawing/2014/main" id="{3B2C4EA7-4861-5F4A-8ECC-C301CE8BCC74}"/>
              </a:ext>
            </a:extLst>
          </p:cNvPr>
          <p:cNvSpPr>
            <a:spLocks noGrp="1"/>
          </p:cNvSpPr>
          <p:nvPr>
            <p:ph type="title" hasCustomPrompt="1"/>
          </p:nvPr>
        </p:nvSpPr>
        <p:spPr>
          <a:xfrm>
            <a:off x="838200" y="190888"/>
            <a:ext cx="10515600" cy="584775"/>
          </a:xfrm>
          <a:prstGeom prst="rect">
            <a:avLst/>
          </a:prstGeom>
        </p:spPr>
        <p:txBody>
          <a:bodyPr vert="horz" lIns="91440" tIns="45720" rIns="91440" bIns="45720" rtlCol="0" anchor="t">
            <a:spAutoFit/>
          </a:bodyPr>
          <a:lstStyle/>
          <a:p>
            <a:r>
              <a:rPr lang="en-US" dirty="0"/>
              <a:t>Click to add title</a:t>
            </a:r>
          </a:p>
        </p:txBody>
      </p:sp>
      <p:sp>
        <p:nvSpPr>
          <p:cNvPr id="9" name="Content Placeholder 6">
            <a:extLst>
              <a:ext uri="{FF2B5EF4-FFF2-40B4-BE49-F238E27FC236}">
                <a16:creationId xmlns:a16="http://schemas.microsoft.com/office/drawing/2014/main" id="{1064E252-15DE-6448-B220-0891BA41CF45}"/>
              </a:ext>
            </a:extLst>
          </p:cNvPr>
          <p:cNvSpPr>
            <a:spLocks noGrp="1"/>
          </p:cNvSpPr>
          <p:nvPr>
            <p:ph sz="quarter" idx="12" hasCustomPrompt="1"/>
          </p:nvPr>
        </p:nvSpPr>
        <p:spPr>
          <a:xfrm>
            <a:off x="838199" y="1832276"/>
            <a:ext cx="10525836" cy="2649523"/>
          </a:xfrm>
        </p:spPr>
        <p:txBody>
          <a:bodyPr numCol="1"/>
          <a:lstStyle>
            <a:lvl1pPr marL="0" indent="0">
              <a:buNone/>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None/>
              <a:defRPr>
                <a:solidFill>
                  <a:srgbClr val="081F3B"/>
                </a:solidFill>
              </a:defRPr>
            </a:lvl4pPr>
          </a:lstStyle>
          <a:p>
            <a:pPr lvl="1"/>
            <a:r>
              <a:rPr lang="en-US" dirty="0"/>
              <a:t>Click to add text</a:t>
            </a:r>
          </a:p>
        </p:txBody>
      </p:sp>
      <p:sp>
        <p:nvSpPr>
          <p:cNvPr id="4" name="Rectangle 3"/>
          <p:cNvSpPr/>
          <p:nvPr userDrawn="1"/>
        </p:nvSpPr>
        <p:spPr bwMode="auto">
          <a:xfrm>
            <a:off x="432179" y="6396251"/>
            <a:ext cx="2465696" cy="227462"/>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19286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4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 - White slide">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C0214512-0B57-0B41-BD50-E30EB0268C39}"/>
              </a:ext>
            </a:extLst>
          </p:cNvPr>
          <p:cNvSpPr>
            <a:spLocks noGrp="1"/>
          </p:cNvSpPr>
          <p:nvPr>
            <p:ph type="sldNum" sz="quarter" idx="4"/>
          </p:nvPr>
        </p:nvSpPr>
        <p:spPr>
          <a:xfrm>
            <a:off x="11193360" y="6573877"/>
            <a:ext cx="998641" cy="284124"/>
          </a:xfrm>
          <a:prstGeom prst="rect">
            <a:avLst/>
          </a:prstGeom>
        </p:spPr>
        <p:txBody>
          <a:bodyPr vert="horz" lIns="91440" tIns="45720" rIns="91440" bIns="45720" rtlCol="0" anchor="ctr"/>
          <a:lstStyle>
            <a:lvl1pPr algn="ctr">
              <a:defRPr sz="800" b="1">
                <a:solidFill>
                  <a:schemeClr val="bg1"/>
                </a:solidFill>
              </a:defRPr>
            </a:lvl1pPr>
          </a:lstStyle>
          <a:p>
            <a:fld id="{F1E2597A-D4A7-664B-A6FF-A3AF67EC290B}" type="slidenum">
              <a:rPr lang="en-US" smtClean="0"/>
              <a:pPr/>
              <a:t>‹#›</a:t>
            </a:fld>
            <a:endParaRPr lang="en-US" dirty="0"/>
          </a:p>
        </p:txBody>
      </p:sp>
      <p:sp>
        <p:nvSpPr>
          <p:cNvPr id="19" name="Title Placeholder 1">
            <a:extLst>
              <a:ext uri="{FF2B5EF4-FFF2-40B4-BE49-F238E27FC236}">
                <a16:creationId xmlns:a16="http://schemas.microsoft.com/office/drawing/2014/main" id="{E5132EC8-DB5C-6F4D-A729-8F06393371CE}"/>
              </a:ext>
            </a:extLst>
          </p:cNvPr>
          <p:cNvSpPr>
            <a:spLocks noGrp="1"/>
          </p:cNvSpPr>
          <p:nvPr>
            <p:ph type="title" hasCustomPrompt="1"/>
          </p:nvPr>
        </p:nvSpPr>
        <p:spPr>
          <a:xfrm>
            <a:off x="838200" y="190888"/>
            <a:ext cx="10515600" cy="584775"/>
          </a:xfrm>
          <a:prstGeom prst="rect">
            <a:avLst/>
          </a:prstGeom>
        </p:spPr>
        <p:txBody>
          <a:bodyPr vert="horz" lIns="91440" tIns="45720" rIns="91440" bIns="45720" rtlCol="0" anchor="t">
            <a:spAutoFit/>
          </a:bodyPr>
          <a:lstStyle/>
          <a:p>
            <a:r>
              <a:rPr lang="en-US" dirty="0"/>
              <a:t>Click to add title</a:t>
            </a:r>
          </a:p>
        </p:txBody>
      </p:sp>
      <p:sp>
        <p:nvSpPr>
          <p:cNvPr id="3" name="Content Placeholder 2">
            <a:extLst>
              <a:ext uri="{FF2B5EF4-FFF2-40B4-BE49-F238E27FC236}">
                <a16:creationId xmlns:a16="http://schemas.microsoft.com/office/drawing/2014/main" id="{382B1D68-74E2-AD49-8F69-D31A701C5B1D}"/>
              </a:ext>
            </a:extLst>
          </p:cNvPr>
          <p:cNvSpPr>
            <a:spLocks noGrp="1"/>
          </p:cNvSpPr>
          <p:nvPr>
            <p:ph sz="quarter" idx="10"/>
          </p:nvPr>
        </p:nvSpPr>
        <p:spPr>
          <a:xfrm>
            <a:off x="835026" y="1651000"/>
            <a:ext cx="10521951" cy="36576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3">
            <a:extLst>
              <a:ext uri="{FF2B5EF4-FFF2-40B4-BE49-F238E27FC236}">
                <a16:creationId xmlns:a16="http://schemas.microsoft.com/office/drawing/2014/main" id="{B00DD655-6FE5-BE43-9CEC-7A19CB013D64}"/>
              </a:ext>
            </a:extLst>
          </p:cNvPr>
          <p:cNvSpPr txBox="1">
            <a:spLocks/>
          </p:cNvSpPr>
          <p:nvPr userDrawn="1"/>
        </p:nvSpPr>
        <p:spPr>
          <a:xfrm>
            <a:off x="496901" y="6425296"/>
            <a:ext cx="2880783" cy="228600"/>
          </a:xfrm>
          <a:prstGeom prst="rect">
            <a:avLst/>
          </a:prstGeom>
        </p:spPr>
        <p:txBody>
          <a:bodyPr/>
          <a:lstStyle>
            <a:defPPr>
              <a:defRPr lang="en-US"/>
            </a:defPPr>
            <a:lvl1pPr algn="l" rtl="0" eaLnBrk="0" fontAlgn="base" hangingPunct="0">
              <a:spcBef>
                <a:spcPct val="0"/>
              </a:spcBef>
              <a:spcAft>
                <a:spcPct val="0"/>
              </a:spcAft>
              <a:defRPr sz="600" kern="1200">
                <a:solidFill>
                  <a:schemeClr val="bg1"/>
                </a:solidFill>
                <a:latin typeface="Arial" panose="020B0604020202020204" pitchFamily="34" charset="0"/>
                <a:ea typeface="宋体" panose="02010600030101010101" pitchFamily="2" charset="-122"/>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400" kern="1200">
                <a:solidFill>
                  <a:schemeClr val="tx1"/>
                </a:solidFill>
                <a:latin typeface="Arial" panose="020B0604020202020204" pitchFamily="34" charset="0"/>
                <a:ea typeface="宋体" panose="02010600030101010101" pitchFamily="2" charset="-122"/>
                <a:cs typeface="+mn-cs"/>
              </a:defRPr>
            </a:lvl9pPr>
          </a:lstStyle>
          <a:p>
            <a:pPr>
              <a:defRPr/>
            </a:pPr>
            <a:r>
              <a:rPr lang="en-US" sz="800" dirty="0">
                <a:ea typeface="Calibri" charset="0"/>
              </a:rPr>
              <a:t>© 2022 IPG Photonics </a:t>
            </a:r>
          </a:p>
        </p:txBody>
      </p:sp>
    </p:spTree>
    <p:extLst>
      <p:ext uri="{BB962C8B-B14F-4D97-AF65-F5344CB8AC3E}">
        <p14:creationId xmlns:p14="http://schemas.microsoft.com/office/powerpoint/2010/main" val="13324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00">
          <p15:clr>
            <a:srgbClr val="FBAE40"/>
          </p15:clr>
        </p15:guide>
        <p15:guide id="2" pos="5472">
          <p15:clr>
            <a:srgbClr val="FBAE40"/>
          </p15:clr>
        </p15:guide>
        <p15:guide id="3" pos="288">
          <p15:clr>
            <a:srgbClr val="FBAE40"/>
          </p15:clr>
        </p15:guide>
        <p15:guide id="4" orient="horz" pos="310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a:defRPr/>
            </a:pPr>
            <a:r>
              <a:rPr lang="en-US"/>
              <a:t>ARDAP FY 2023 Principal Investigator Meeting</a:t>
            </a:r>
            <a:endParaRPr lang="en-US" dirty="0"/>
          </a:p>
        </p:txBody>
      </p:sp>
      <p:sp>
        <p:nvSpPr>
          <p:cNvPr id="4" name="Slide Number Placeholder 3"/>
          <p:cNvSpPr>
            <a:spLocks noGrp="1"/>
          </p:cNvSpPr>
          <p:nvPr>
            <p:ph type="sldNum" sz="quarter" idx="11"/>
          </p:nvPr>
        </p:nvSpPr>
        <p:spPr/>
        <p:txBody>
          <a:bodyPr/>
          <a:lstStyle/>
          <a:p>
            <a:pPr>
              <a:defRPr/>
            </a:pPr>
            <a:fld id="{1F8A97BA-DB9B-4291-87AE-AF89EA7F18B7}" type="slidenum">
              <a:rPr lang="en-US" smtClean="0"/>
              <a:pPr>
                <a:defRPr/>
              </a:pPr>
              <a:t>‹#›</a:t>
            </a:fld>
            <a:endParaRPr lang="en-US"/>
          </a:p>
        </p:txBody>
      </p:sp>
    </p:spTree>
    <p:extLst>
      <p:ext uri="{BB962C8B-B14F-4D97-AF65-F5344CB8AC3E}">
        <p14:creationId xmlns:p14="http://schemas.microsoft.com/office/powerpoint/2010/main" val="538090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A1934F-12A2-4C1B-9342-43B61849A1CA}" type="datetime1">
              <a:rPr lang="en-US" smtClean="0"/>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5C82A-A958-4DE2-BD03-19C83E96A2AB}" type="slidenum">
              <a:rPr lang="en-US" smtClean="0"/>
              <a:t>‹#›</a:t>
            </a:fld>
            <a:endParaRPr lang="en-US"/>
          </a:p>
        </p:txBody>
      </p:sp>
    </p:spTree>
    <p:extLst>
      <p:ext uri="{BB962C8B-B14F-4D97-AF65-F5344CB8AC3E}">
        <p14:creationId xmlns:p14="http://schemas.microsoft.com/office/powerpoint/2010/main" val="4150689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DF37E6-7F6B-4DBB-AF8E-65330B1067B8}" type="datetime1">
              <a:rPr lang="en-US" smtClean="0"/>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5C82A-A958-4DE2-BD03-19C83E96A2AB}" type="slidenum">
              <a:rPr lang="en-US" smtClean="0"/>
              <a:t>‹#›</a:t>
            </a:fld>
            <a:endParaRPr lang="en-US"/>
          </a:p>
        </p:txBody>
      </p:sp>
    </p:spTree>
    <p:extLst>
      <p:ext uri="{BB962C8B-B14F-4D97-AF65-F5344CB8AC3E}">
        <p14:creationId xmlns:p14="http://schemas.microsoft.com/office/powerpoint/2010/main" val="485192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C86A7C-61F7-4145-8492-CED1B91A7CC6}" type="datetime1">
              <a:rPr lang="en-US" smtClean="0"/>
              <a:t>6/19/2024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C5C82A-A958-4DE2-BD03-19C83E96A2AB}" type="slidenum">
              <a:rPr lang="en-US" smtClean="0"/>
              <a:t>‹#›</a:t>
            </a:fld>
            <a:endParaRPr lang="en-US"/>
          </a:p>
        </p:txBody>
      </p:sp>
    </p:spTree>
    <p:extLst>
      <p:ext uri="{BB962C8B-B14F-4D97-AF65-F5344CB8AC3E}">
        <p14:creationId xmlns:p14="http://schemas.microsoft.com/office/powerpoint/2010/main" val="1584909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90B3B0-E31B-4AFD-B23C-25F4A200037D}" type="datetime1">
              <a:rPr lang="en-US" smtClean="0"/>
              <a:t>6/19/2024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C5C82A-A958-4DE2-BD03-19C83E96A2AB}" type="slidenum">
              <a:rPr lang="en-US" smtClean="0"/>
              <a:t>‹#›</a:t>
            </a:fld>
            <a:endParaRPr lang="en-US"/>
          </a:p>
        </p:txBody>
      </p:sp>
    </p:spTree>
    <p:extLst>
      <p:ext uri="{BB962C8B-B14F-4D97-AF65-F5344CB8AC3E}">
        <p14:creationId xmlns:p14="http://schemas.microsoft.com/office/powerpoint/2010/main" val="3690325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C4BDF3-E99E-4D56-BEA9-4165A4C6C255}" type="datetime1">
              <a:rPr lang="en-US" smtClean="0"/>
              <a:t>6/19/2024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C5C82A-A958-4DE2-BD03-19C83E96A2AB}" type="slidenum">
              <a:rPr lang="en-US" smtClean="0"/>
              <a:t>‹#›</a:t>
            </a:fld>
            <a:endParaRPr lang="en-US"/>
          </a:p>
        </p:txBody>
      </p:sp>
    </p:spTree>
    <p:extLst>
      <p:ext uri="{BB962C8B-B14F-4D97-AF65-F5344CB8AC3E}">
        <p14:creationId xmlns:p14="http://schemas.microsoft.com/office/powerpoint/2010/main" val="4205757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70E154-B723-4CF8-AB90-ABD441F11726}" type="datetime1">
              <a:rPr lang="en-US" smtClean="0"/>
              <a:t>6/19/2024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C5C82A-A958-4DE2-BD03-19C83E96A2AB}" type="slidenum">
              <a:rPr lang="en-US" smtClean="0"/>
              <a:t>‹#›</a:t>
            </a:fld>
            <a:endParaRPr lang="en-US"/>
          </a:p>
        </p:txBody>
      </p:sp>
      <p:sp>
        <p:nvSpPr>
          <p:cNvPr id="5" name="Rectangle 4">
            <a:extLst>
              <a:ext uri="{FF2B5EF4-FFF2-40B4-BE49-F238E27FC236}">
                <a16:creationId xmlns:a16="http://schemas.microsoft.com/office/drawing/2014/main" id="{CE2175C7-9CB8-2448-9B05-69F01779E8F9}"/>
              </a:ext>
            </a:extLst>
          </p:cNvPr>
          <p:cNvSpPr/>
          <p:nvPr userDrawn="1"/>
        </p:nvSpPr>
        <p:spPr>
          <a:xfrm>
            <a:off x="0" y="6392983"/>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1"/>
          <p:cNvSpPr txBox="1">
            <a:spLocks/>
          </p:cNvSpPr>
          <p:nvPr userDrawn="1"/>
        </p:nvSpPr>
        <p:spPr>
          <a:xfrm>
            <a:off x="3751383" y="6502713"/>
            <a:ext cx="7013228" cy="208250"/>
          </a:xfrm>
          <a:prstGeom prst="rect">
            <a:avLst/>
          </a:prstGeom>
        </p:spPr>
        <p:txBody>
          <a:bodyPr vert="horz" lIns="0" tIns="0" rIns="0" bIns="0" rtlCol="0" anchor="b"/>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ATF Science Planning Workshop 2024</a:t>
            </a:r>
            <a:endParaRPr lang="en-GB"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167407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848BC1-CB2C-424C-8F5A-85A354FE7B63}" type="datetime1">
              <a:rPr lang="en-US" smtClean="0"/>
              <a:t>6/19/2024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C5C82A-A958-4DE2-BD03-19C83E96A2AB}" type="slidenum">
              <a:rPr lang="en-US" smtClean="0"/>
              <a:t>‹#›</a:t>
            </a:fld>
            <a:endParaRPr lang="en-US"/>
          </a:p>
        </p:txBody>
      </p:sp>
    </p:spTree>
    <p:extLst>
      <p:ext uri="{BB962C8B-B14F-4D97-AF65-F5344CB8AC3E}">
        <p14:creationId xmlns:p14="http://schemas.microsoft.com/office/powerpoint/2010/main" val="3724942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79FCC0-8A85-4DCF-B3D5-B1912C2BD5ED}" type="datetime1">
              <a:rPr lang="en-US" smtClean="0"/>
              <a:t>6/19/2024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C5C82A-A958-4DE2-BD03-19C83E96A2AB}" type="slidenum">
              <a:rPr lang="en-US" smtClean="0"/>
              <a:t>‹#›</a:t>
            </a:fld>
            <a:endParaRPr lang="en-US"/>
          </a:p>
        </p:txBody>
      </p:sp>
    </p:spTree>
    <p:extLst>
      <p:ext uri="{BB962C8B-B14F-4D97-AF65-F5344CB8AC3E}">
        <p14:creationId xmlns:p14="http://schemas.microsoft.com/office/powerpoint/2010/main" val="2588230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33040-90D6-416D-BA41-CE5CBB39DC9D}" type="datetime1">
              <a:rPr lang="en-US" smtClean="0"/>
              <a:t>6/19/2024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5C82A-A958-4DE2-BD03-19C83E96A2AB}" type="slidenum">
              <a:rPr lang="en-US" smtClean="0"/>
              <a:t>‹#›</a:t>
            </a:fld>
            <a:endParaRPr lang="en-US"/>
          </a:p>
        </p:txBody>
      </p:sp>
    </p:spTree>
    <p:extLst>
      <p:ext uri="{BB962C8B-B14F-4D97-AF65-F5344CB8AC3E}">
        <p14:creationId xmlns:p14="http://schemas.microsoft.com/office/powerpoint/2010/main" val="2746229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 id="2147483676" r:id="rId13"/>
    <p:sldLayoutId id="2147483677" r:id="rId14"/>
    <p:sldLayoutId id="2147483679" r:id="rId15"/>
    <p:sldLayoutId id="2147483680"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hyperlink" Target="mailto:mirov@uab.edu" TargetMode="Externa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emf"/><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emf"/><Relationship Id="rId4" Type="http://schemas.openxmlformats.org/officeDocument/2006/relationships/image" Target="../media/image54.jpg"/><Relationship Id="rId9" Type="http://schemas.openxmlformats.org/officeDocument/2006/relationships/image" Target="../media/image59.jpe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emf"/></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hyperlink" Target="https://doi.org/10.3390/photonics8040101" TargetMode="External"/><Relationship Id="rId2" Type="http://schemas.openxmlformats.org/officeDocument/2006/relationships/image" Target="../media/image67.emf"/><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svg"/></Relationships>
</file>

<file path=ppt/slides/_rels/slide1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7.xml"/><Relationship Id="rId4" Type="http://schemas.openxmlformats.org/officeDocument/2006/relationships/image" Target="../media/image74.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hyperlink" Target="mailto:mirov@uab.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emf"/></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emf"/></Relationships>
</file>

<file path=ppt/slides/_rels/slide5.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emf"/></Relationships>
</file>

<file path=ppt/slides/_rels/slide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7.xml"/><Relationship Id="rId4" Type="http://schemas.openxmlformats.org/officeDocument/2006/relationships/image" Target="../media/image43.emf"/></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oleObject" Target="../embeddings/oleObject1.bin"/><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C15AC04-70BB-4C4D-ABFC-4A2A43E59B72}" type="slidenum">
              <a:rPr lang="en-US" sz="1100" b="1" smtClean="0">
                <a:solidFill>
                  <a:schemeClr val="bg1"/>
                </a:solidFill>
              </a:rPr>
              <a:pPr/>
              <a:t>1</a:t>
            </a:fld>
            <a:endParaRPr lang="en-US" sz="1100" b="1" dirty="0">
              <a:solidFill>
                <a:schemeClr val="bg1"/>
              </a:solidFill>
            </a:endParaRPr>
          </a:p>
        </p:txBody>
      </p:sp>
      <p:sp>
        <p:nvSpPr>
          <p:cNvPr id="5" name="Title 1"/>
          <p:cNvSpPr txBox="1">
            <a:spLocks/>
          </p:cNvSpPr>
          <p:nvPr/>
        </p:nvSpPr>
        <p:spPr>
          <a:xfrm>
            <a:off x="1871741" y="457216"/>
            <a:ext cx="8229600" cy="1336555"/>
          </a:xfrm>
          <a:prstGeom prst="rect">
            <a:avLst/>
          </a:prstGeom>
        </p:spPr>
        <p:txBody>
          <a:bodyPr vert="horz" lIns="91440" tIns="45720" rIns="91440" bIns="4572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chemeClr val="tx2"/>
                </a:solidFill>
                <a:latin typeface="+mn-lt"/>
              </a:rPr>
              <a:t>Sergey Mirov</a:t>
            </a:r>
          </a:p>
          <a:p>
            <a:endParaRPr lang="en-US" sz="800" b="1" dirty="0">
              <a:solidFill>
                <a:schemeClr val="tx2"/>
              </a:solidFill>
            </a:endParaRPr>
          </a:p>
          <a:p>
            <a:r>
              <a:rPr lang="en-US" sz="1600" b="1" baseline="30000" dirty="0">
                <a:solidFill>
                  <a:schemeClr val="tx2"/>
                </a:solidFill>
              </a:rPr>
              <a:t>University Professor of Physics</a:t>
            </a:r>
          </a:p>
          <a:p>
            <a:r>
              <a:rPr lang="en-US" sz="1200" i="1" baseline="30000" dirty="0">
                <a:latin typeface="+mn-lt"/>
              </a:rPr>
              <a:t> 1</a:t>
            </a:r>
            <a:r>
              <a:rPr lang="en-US" sz="1200" i="1" dirty="0">
                <a:latin typeface="+mn-lt"/>
              </a:rPr>
              <a:t>Department of Physics, University of Alabama at Birmingham, </a:t>
            </a:r>
          </a:p>
          <a:p>
            <a:r>
              <a:rPr lang="en-US" sz="1200" i="1" dirty="0">
                <a:latin typeface="+mn-lt"/>
              </a:rPr>
              <a:t>4100 East Science Hall, 902 14</a:t>
            </a:r>
            <a:r>
              <a:rPr lang="en-US" sz="1200" i="1" baseline="30000" dirty="0">
                <a:latin typeface="+mn-lt"/>
              </a:rPr>
              <a:t>th</a:t>
            </a:r>
            <a:r>
              <a:rPr lang="en-US" sz="1200" i="1" dirty="0">
                <a:latin typeface="+mn-lt"/>
              </a:rPr>
              <a:t> Street South, Birmingham, AL 35294, USA</a:t>
            </a:r>
          </a:p>
          <a:p>
            <a:r>
              <a:rPr lang="en-US" sz="1200" dirty="0">
                <a:latin typeface="+mn-lt"/>
              </a:rPr>
              <a:t>e-mail address: </a:t>
            </a:r>
            <a:r>
              <a:rPr lang="en-US" sz="1200" u="sng" dirty="0">
                <a:latin typeface="+mn-lt"/>
                <a:hlinkClick r:id="rId2"/>
              </a:rPr>
              <a:t>mirov@uab.edu</a:t>
            </a:r>
            <a:endParaRPr lang="en-US" sz="1200" b="1" dirty="0">
              <a:solidFill>
                <a:schemeClr val="tx2">
                  <a:lumMod val="75000"/>
                </a:schemeClr>
              </a:solidFill>
              <a:latin typeface="+mn-lt"/>
            </a:endParaRPr>
          </a:p>
          <a:p>
            <a:pPr>
              <a:spcAft>
                <a:spcPts val="600"/>
              </a:spcAft>
            </a:pPr>
            <a:endParaRPr lang="en-US" sz="2000" b="1" dirty="0">
              <a:solidFill>
                <a:schemeClr val="tx2">
                  <a:lumMod val="75000"/>
                </a:schemeClr>
              </a:solidFill>
            </a:endParaRPr>
          </a:p>
          <a:p>
            <a:pPr marL="342900" indent="-342900" algn="l">
              <a:buFontTx/>
              <a:buChar char="-"/>
            </a:pPr>
            <a:endParaRPr lang="en-US" sz="2400" b="1" dirty="0">
              <a:solidFill>
                <a:schemeClr val="tx2">
                  <a:lumMod val="75000"/>
                </a:schemeClr>
              </a:solidFill>
            </a:endParaRPr>
          </a:p>
          <a:p>
            <a:pPr algn="l"/>
            <a:endParaRPr lang="en-US" sz="2400" b="1" dirty="0">
              <a:solidFill>
                <a:schemeClr val="tx2">
                  <a:lumMod val="75000"/>
                </a:schemeClr>
              </a:solidFill>
            </a:endParaRPr>
          </a:p>
        </p:txBody>
      </p:sp>
      <p:sp>
        <p:nvSpPr>
          <p:cNvPr id="7" name="Rectangle 6"/>
          <p:cNvSpPr/>
          <p:nvPr/>
        </p:nvSpPr>
        <p:spPr>
          <a:xfrm>
            <a:off x="8839201" y="2971800"/>
            <a:ext cx="340963" cy="293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58855" y="5941047"/>
            <a:ext cx="8589936" cy="369332"/>
          </a:xfrm>
          <a:prstGeom prst="rect">
            <a:avLst/>
          </a:prstGeom>
        </p:spPr>
        <p:txBody>
          <a:bodyPr wrap="square">
            <a:spAutoFit/>
          </a:bodyPr>
          <a:lstStyle/>
          <a:p>
            <a:r>
              <a:rPr lang="en-US" b="1" dirty="0"/>
              <a:t>Funding: </a:t>
            </a:r>
            <a:endParaRPr lang="en-US" dirty="0"/>
          </a:p>
        </p:txBody>
      </p:sp>
      <p:sp>
        <p:nvSpPr>
          <p:cNvPr id="10" name="AutoShape 2" descr="Image result for NSF"/>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3"/>
          <a:stretch>
            <a:fillRect/>
          </a:stretch>
        </p:blipFill>
        <p:spPr>
          <a:xfrm>
            <a:off x="4412716" y="5486103"/>
            <a:ext cx="796834" cy="800392"/>
          </a:xfrm>
          <a:prstGeom prst="rect">
            <a:avLst/>
          </a:prstGeom>
        </p:spPr>
      </p:pic>
      <p:pic>
        <p:nvPicPr>
          <p:cNvPr id="19" name="Picture 18"/>
          <p:cNvPicPr>
            <a:picLocks noChangeAspect="1"/>
          </p:cNvPicPr>
          <p:nvPr/>
        </p:nvPicPr>
        <p:blipFill>
          <a:blip r:embed="rId4"/>
          <a:stretch>
            <a:fillRect/>
          </a:stretch>
        </p:blipFill>
        <p:spPr>
          <a:xfrm>
            <a:off x="8469971" y="5263644"/>
            <a:ext cx="990600" cy="990600"/>
          </a:xfrm>
          <a:prstGeom prst="rect">
            <a:avLst/>
          </a:prstGeom>
        </p:spPr>
      </p:pic>
      <p:pic>
        <p:nvPicPr>
          <p:cNvPr id="20" name="Picture 19"/>
          <p:cNvPicPr>
            <a:picLocks noChangeAspect="1"/>
          </p:cNvPicPr>
          <p:nvPr/>
        </p:nvPicPr>
        <p:blipFill>
          <a:blip r:embed="rId5"/>
          <a:stretch>
            <a:fillRect/>
          </a:stretch>
        </p:blipFill>
        <p:spPr>
          <a:xfrm>
            <a:off x="9522275" y="5486103"/>
            <a:ext cx="1085850" cy="639610"/>
          </a:xfrm>
          <a:prstGeom prst="rect">
            <a:avLst/>
          </a:prstGeom>
        </p:spPr>
      </p:pic>
      <p:pic>
        <p:nvPicPr>
          <p:cNvPr id="21" name="Picture 20"/>
          <p:cNvPicPr>
            <a:picLocks noChangeAspect="1"/>
          </p:cNvPicPr>
          <p:nvPr/>
        </p:nvPicPr>
        <p:blipFill>
          <a:blip r:embed="rId6"/>
          <a:stretch>
            <a:fillRect/>
          </a:stretch>
        </p:blipFill>
        <p:spPr>
          <a:xfrm>
            <a:off x="2455930" y="5646908"/>
            <a:ext cx="1776412" cy="443114"/>
          </a:xfrm>
          <a:prstGeom prst="rect">
            <a:avLst/>
          </a:prstGeom>
        </p:spPr>
      </p:pic>
      <p:pic>
        <p:nvPicPr>
          <p:cNvPr id="22" name="Picture 21"/>
          <p:cNvPicPr>
            <a:picLocks noChangeAspect="1"/>
          </p:cNvPicPr>
          <p:nvPr/>
        </p:nvPicPr>
        <p:blipFill>
          <a:blip r:embed="rId7"/>
          <a:stretch>
            <a:fillRect/>
          </a:stretch>
        </p:blipFill>
        <p:spPr>
          <a:xfrm>
            <a:off x="5389924" y="5486103"/>
            <a:ext cx="1412152" cy="790805"/>
          </a:xfrm>
          <a:prstGeom prst="rect">
            <a:avLst/>
          </a:prstGeom>
        </p:spPr>
      </p:pic>
      <p:pic>
        <p:nvPicPr>
          <p:cNvPr id="8" name="Picture 7"/>
          <p:cNvPicPr>
            <a:picLocks noChangeAspect="1"/>
          </p:cNvPicPr>
          <p:nvPr/>
        </p:nvPicPr>
        <p:blipFill>
          <a:blip r:embed="rId8"/>
          <a:stretch>
            <a:fillRect/>
          </a:stretch>
        </p:blipFill>
        <p:spPr>
          <a:xfrm>
            <a:off x="7042516" y="5646908"/>
            <a:ext cx="1128713" cy="626229"/>
          </a:xfrm>
          <a:prstGeom prst="rect">
            <a:avLst/>
          </a:prstGeom>
        </p:spPr>
      </p:pic>
      <p:sp>
        <p:nvSpPr>
          <p:cNvPr id="17" name="Title 1">
            <a:extLst>
              <a:ext uri="{FF2B5EF4-FFF2-40B4-BE49-F238E27FC236}">
                <a16:creationId xmlns:a16="http://schemas.microsoft.com/office/drawing/2014/main" id="{3C456B7B-81BF-48C4-93B2-43A00F319960}"/>
              </a:ext>
            </a:extLst>
          </p:cNvPr>
          <p:cNvSpPr txBox="1">
            <a:spLocks/>
          </p:cNvSpPr>
          <p:nvPr/>
        </p:nvSpPr>
        <p:spPr>
          <a:xfrm>
            <a:off x="138447" y="12722"/>
            <a:ext cx="11984955" cy="911225"/>
          </a:xfrm>
          <a:prstGeom prst="rect">
            <a:avLst/>
          </a:prstGeom>
        </p:spPr>
        <p:txBody>
          <a:bodyPr>
            <a:normAutofit/>
          </a:bodyPr>
          <a:lstStyle>
            <a:lvl1pPr algn="ctr" rtl="0" eaLnBrk="0" fontAlgn="base" hangingPunct="0">
              <a:spcBef>
                <a:spcPct val="0"/>
              </a:spcBef>
              <a:spcAft>
                <a:spcPct val="0"/>
              </a:spcAft>
              <a:defRPr sz="3200" b="1" i="0" kern="1200" spc="0" baseline="0">
                <a:solidFill>
                  <a:srgbClr val="021039"/>
                </a:solidFill>
                <a:latin typeface="+mj-lt"/>
                <a:ea typeface="+mj-ea"/>
                <a:cs typeface="+mj-cs"/>
              </a:defRPr>
            </a:lvl1pPr>
            <a:lvl2pPr algn="l" rtl="0" eaLnBrk="0" fontAlgn="base" hangingPunct="0">
              <a:spcBef>
                <a:spcPct val="0"/>
              </a:spcBef>
              <a:spcAft>
                <a:spcPct val="0"/>
              </a:spcAft>
              <a:defRPr sz="3733">
                <a:solidFill>
                  <a:schemeClr val="tx2"/>
                </a:solidFill>
                <a:latin typeface="Arial Black" panose="020B0A04020102020204" pitchFamily="34" charset="0"/>
                <a:ea typeface="MS PGothic" panose="020B0600070205080204" pitchFamily="34" charset="-128"/>
              </a:defRPr>
            </a:lvl2pPr>
            <a:lvl3pPr algn="l" rtl="0" eaLnBrk="0" fontAlgn="base" hangingPunct="0">
              <a:spcBef>
                <a:spcPct val="0"/>
              </a:spcBef>
              <a:spcAft>
                <a:spcPct val="0"/>
              </a:spcAft>
              <a:defRPr sz="3733">
                <a:solidFill>
                  <a:schemeClr val="tx2"/>
                </a:solidFill>
                <a:latin typeface="Arial Black" panose="020B0A04020102020204" pitchFamily="34" charset="0"/>
                <a:ea typeface="MS PGothic" panose="020B0600070205080204" pitchFamily="34" charset="-128"/>
              </a:defRPr>
            </a:lvl3pPr>
            <a:lvl4pPr algn="l" rtl="0" eaLnBrk="0" fontAlgn="base" hangingPunct="0">
              <a:spcBef>
                <a:spcPct val="0"/>
              </a:spcBef>
              <a:spcAft>
                <a:spcPct val="0"/>
              </a:spcAft>
              <a:defRPr sz="3733">
                <a:solidFill>
                  <a:schemeClr val="tx2"/>
                </a:solidFill>
                <a:latin typeface="Arial Black" panose="020B0A04020102020204" pitchFamily="34" charset="0"/>
                <a:ea typeface="MS PGothic" panose="020B0600070205080204" pitchFamily="34" charset="-128"/>
              </a:defRPr>
            </a:lvl4pPr>
            <a:lvl5pPr algn="l" rtl="0" eaLnBrk="0" fontAlgn="base" hangingPunct="0">
              <a:spcBef>
                <a:spcPct val="0"/>
              </a:spcBef>
              <a:spcAft>
                <a:spcPct val="0"/>
              </a:spcAft>
              <a:defRPr sz="3733">
                <a:solidFill>
                  <a:schemeClr val="tx2"/>
                </a:solidFill>
                <a:latin typeface="Arial Black" panose="020B0A04020102020204" pitchFamily="34" charset="0"/>
                <a:ea typeface="MS PGothic" panose="020B0600070205080204" pitchFamily="34" charset="-128"/>
              </a:defRPr>
            </a:lvl5pPr>
            <a:lvl6pPr marL="609585" algn="l" rtl="0" fontAlgn="base">
              <a:spcBef>
                <a:spcPct val="0"/>
              </a:spcBef>
              <a:spcAft>
                <a:spcPct val="0"/>
              </a:spcAft>
              <a:defRPr sz="3733">
                <a:solidFill>
                  <a:schemeClr val="tx2"/>
                </a:solidFill>
                <a:latin typeface="Arial Black" panose="020B0A04020102020204" pitchFamily="34" charset="0"/>
                <a:ea typeface="MS PGothic" panose="020B0600070205080204" pitchFamily="34" charset="-128"/>
              </a:defRPr>
            </a:lvl6pPr>
            <a:lvl7pPr marL="1219170" algn="l" rtl="0" fontAlgn="base">
              <a:spcBef>
                <a:spcPct val="0"/>
              </a:spcBef>
              <a:spcAft>
                <a:spcPct val="0"/>
              </a:spcAft>
              <a:defRPr sz="3733">
                <a:solidFill>
                  <a:schemeClr val="tx2"/>
                </a:solidFill>
                <a:latin typeface="Arial Black" panose="020B0A04020102020204" pitchFamily="34" charset="0"/>
                <a:ea typeface="MS PGothic" panose="020B0600070205080204" pitchFamily="34" charset="-128"/>
              </a:defRPr>
            </a:lvl7pPr>
            <a:lvl8pPr marL="1828754" algn="l" rtl="0" fontAlgn="base">
              <a:spcBef>
                <a:spcPct val="0"/>
              </a:spcBef>
              <a:spcAft>
                <a:spcPct val="0"/>
              </a:spcAft>
              <a:defRPr sz="3733">
                <a:solidFill>
                  <a:schemeClr val="tx2"/>
                </a:solidFill>
                <a:latin typeface="Arial Black" panose="020B0A04020102020204" pitchFamily="34" charset="0"/>
                <a:ea typeface="MS PGothic" panose="020B0600070205080204" pitchFamily="34" charset="-128"/>
              </a:defRPr>
            </a:lvl8pPr>
            <a:lvl9pPr marL="2438339" algn="l" rtl="0" fontAlgn="base">
              <a:spcBef>
                <a:spcPct val="0"/>
              </a:spcBef>
              <a:spcAft>
                <a:spcPct val="0"/>
              </a:spcAft>
              <a:defRPr sz="3733">
                <a:solidFill>
                  <a:schemeClr val="tx2"/>
                </a:solidFill>
                <a:latin typeface="Arial Black" panose="020B0A04020102020204" pitchFamily="34" charset="0"/>
                <a:ea typeface="MS PGothic" panose="020B0600070205080204" pitchFamily="34" charset="-128"/>
              </a:defRPr>
            </a:lvl9pPr>
          </a:lstStyle>
          <a:p>
            <a:r>
              <a:rPr lang="en-US" sz="2000" dirty="0">
                <a:solidFill>
                  <a:srgbClr val="0000CC"/>
                </a:solidFill>
                <a:latin typeface="Arial Black" panose="020B0A04020102020204" pitchFamily="34" charset="0"/>
              </a:rPr>
              <a:t>High-power MWIR/LWIR ultrafast lasers for high-energy physics </a:t>
            </a:r>
          </a:p>
        </p:txBody>
      </p:sp>
      <p:pic>
        <p:nvPicPr>
          <p:cNvPr id="24" name="Picture 23">
            <a:extLst>
              <a:ext uri="{FF2B5EF4-FFF2-40B4-BE49-F238E27FC236}">
                <a16:creationId xmlns:a16="http://schemas.microsoft.com/office/drawing/2014/main" id="{0964C91D-A3CA-C21A-CC20-9ED0A2EDEBE1}"/>
              </a:ext>
            </a:extLst>
          </p:cNvPr>
          <p:cNvPicPr>
            <a:picLocks noChangeAspect="1"/>
          </p:cNvPicPr>
          <p:nvPr/>
        </p:nvPicPr>
        <p:blipFill>
          <a:blip r:embed="rId9"/>
          <a:stretch>
            <a:fillRect/>
          </a:stretch>
        </p:blipFill>
        <p:spPr>
          <a:xfrm>
            <a:off x="10653912" y="5397036"/>
            <a:ext cx="876101" cy="876101"/>
          </a:xfrm>
          <a:prstGeom prst="rect">
            <a:avLst/>
          </a:prstGeom>
        </p:spPr>
      </p:pic>
      <p:pic>
        <p:nvPicPr>
          <p:cNvPr id="5122" name="Picture 2" descr="UAB Physics (@UAB_Physics) / X">
            <a:extLst>
              <a:ext uri="{FF2B5EF4-FFF2-40B4-BE49-F238E27FC236}">
                <a16:creationId xmlns:a16="http://schemas.microsoft.com/office/drawing/2014/main" id="{9C424C78-B1C2-6970-3324-5BC5DC02FE7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365" y="116025"/>
            <a:ext cx="875256" cy="8752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230414" y="4667329"/>
            <a:ext cx="2209800" cy="34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2ACB515-AA56-B2E8-2FAF-7DCCEF78300A}"/>
              </a:ext>
            </a:extLst>
          </p:cNvPr>
          <p:cNvPicPr>
            <a:picLocks noChangeAspect="1"/>
          </p:cNvPicPr>
          <p:nvPr/>
        </p:nvPicPr>
        <p:blipFill>
          <a:blip r:embed="rId11"/>
          <a:stretch>
            <a:fillRect/>
          </a:stretch>
        </p:blipFill>
        <p:spPr>
          <a:xfrm>
            <a:off x="62581" y="1084849"/>
            <a:ext cx="1030313" cy="1012024"/>
          </a:xfrm>
          <a:prstGeom prst="rect">
            <a:avLst/>
          </a:prstGeom>
        </p:spPr>
      </p:pic>
      <p:pic>
        <p:nvPicPr>
          <p:cNvPr id="32" name="Picture 31">
            <a:extLst>
              <a:ext uri="{FF2B5EF4-FFF2-40B4-BE49-F238E27FC236}">
                <a16:creationId xmlns:a16="http://schemas.microsoft.com/office/drawing/2014/main" id="{DAABAC19-8679-AE39-E5EF-1217BC89A55E}"/>
              </a:ext>
            </a:extLst>
          </p:cNvPr>
          <p:cNvPicPr>
            <a:picLocks noChangeAspect="1"/>
          </p:cNvPicPr>
          <p:nvPr/>
        </p:nvPicPr>
        <p:blipFill>
          <a:blip r:embed="rId12"/>
          <a:stretch>
            <a:fillRect/>
          </a:stretch>
        </p:blipFill>
        <p:spPr>
          <a:xfrm>
            <a:off x="43531" y="3911634"/>
            <a:ext cx="1420491" cy="518205"/>
          </a:xfrm>
          <a:prstGeom prst="rect">
            <a:avLst/>
          </a:prstGeom>
        </p:spPr>
      </p:pic>
      <p:pic>
        <p:nvPicPr>
          <p:cNvPr id="33" name="Picture 32">
            <a:extLst>
              <a:ext uri="{FF2B5EF4-FFF2-40B4-BE49-F238E27FC236}">
                <a16:creationId xmlns:a16="http://schemas.microsoft.com/office/drawing/2014/main" id="{1CDA70D2-240E-F100-BF10-56331D08987F}"/>
              </a:ext>
            </a:extLst>
          </p:cNvPr>
          <p:cNvPicPr>
            <a:picLocks noChangeAspect="1"/>
          </p:cNvPicPr>
          <p:nvPr/>
        </p:nvPicPr>
        <p:blipFill>
          <a:blip r:embed="rId13"/>
          <a:stretch>
            <a:fillRect/>
          </a:stretch>
        </p:blipFill>
        <p:spPr>
          <a:xfrm>
            <a:off x="1143000" y="505574"/>
            <a:ext cx="2005758" cy="762066"/>
          </a:xfrm>
          <a:prstGeom prst="rect">
            <a:avLst/>
          </a:prstGeom>
        </p:spPr>
      </p:pic>
      <p:sp>
        <p:nvSpPr>
          <p:cNvPr id="34" name="TextBox 33">
            <a:extLst>
              <a:ext uri="{FF2B5EF4-FFF2-40B4-BE49-F238E27FC236}">
                <a16:creationId xmlns:a16="http://schemas.microsoft.com/office/drawing/2014/main" id="{CD71CE11-DE92-53F9-97A6-CD98722D10F1}"/>
              </a:ext>
            </a:extLst>
          </p:cNvPr>
          <p:cNvSpPr txBox="1"/>
          <p:nvPr/>
        </p:nvSpPr>
        <p:spPr>
          <a:xfrm>
            <a:off x="2667000" y="1876145"/>
            <a:ext cx="9024938" cy="2108269"/>
          </a:xfrm>
          <a:prstGeom prst="rect">
            <a:avLst/>
          </a:prstGeom>
          <a:noFill/>
        </p:spPr>
        <p:txBody>
          <a:bodyPr wrap="square" rtlCol="0">
            <a:spAutoFit/>
          </a:bodyPr>
          <a:lstStyle/>
          <a:p>
            <a:r>
              <a:rPr lang="en-US" sz="1800" b="1" dirty="0">
                <a:solidFill>
                  <a:schemeClr val="tx2"/>
                </a:solidFill>
                <a:cs typeface="Arial"/>
              </a:rPr>
              <a:t>D</a:t>
            </a:r>
            <a:r>
              <a:rPr lang="en-US" sz="1800" b="1" spc="-10" dirty="0">
                <a:solidFill>
                  <a:schemeClr val="tx2"/>
                </a:solidFill>
                <a:cs typeface="Arial"/>
              </a:rPr>
              <a:t>.</a:t>
            </a:r>
            <a:r>
              <a:rPr lang="en-US" sz="1800" b="1" spc="-5" dirty="0">
                <a:solidFill>
                  <a:schemeClr val="tx2"/>
                </a:solidFill>
                <a:cs typeface="Arial"/>
              </a:rPr>
              <a:t> </a:t>
            </a:r>
            <a:r>
              <a:rPr lang="en-US" sz="1800" b="1" dirty="0">
                <a:solidFill>
                  <a:schemeClr val="tx2"/>
                </a:solidFill>
                <a:cs typeface="Arial"/>
              </a:rPr>
              <a:t>Ma</a:t>
            </a:r>
            <a:r>
              <a:rPr lang="en-US" sz="1800" b="1" spc="-10" dirty="0">
                <a:solidFill>
                  <a:schemeClr val="tx2"/>
                </a:solidFill>
                <a:cs typeface="Arial"/>
              </a:rPr>
              <a:t>rt</a:t>
            </a:r>
            <a:r>
              <a:rPr lang="en-US" sz="1800" b="1" dirty="0">
                <a:solidFill>
                  <a:schemeClr val="tx2"/>
                </a:solidFill>
                <a:cs typeface="Arial"/>
              </a:rPr>
              <a:t>yshkin</a:t>
            </a:r>
            <a:r>
              <a:rPr lang="en-US" sz="1800" b="1" spc="-15" dirty="0">
                <a:solidFill>
                  <a:schemeClr val="tx2"/>
                </a:solidFill>
                <a:cs typeface="Arial"/>
              </a:rPr>
              <a:t>,</a:t>
            </a:r>
            <a:r>
              <a:rPr lang="en-US" sz="1800" b="1" spc="7" baseline="24904" dirty="0">
                <a:solidFill>
                  <a:schemeClr val="tx2"/>
                </a:solidFill>
                <a:cs typeface="Arial"/>
              </a:rPr>
              <a:t>1</a:t>
            </a:r>
            <a:r>
              <a:rPr lang="en-US" sz="1800" b="1" baseline="24904" dirty="0">
                <a:solidFill>
                  <a:schemeClr val="tx2"/>
                </a:solidFill>
                <a:cs typeface="Arial"/>
              </a:rPr>
              <a:t> </a:t>
            </a:r>
            <a:r>
              <a:rPr lang="en-US" sz="1800" b="1" spc="-292" baseline="24904" dirty="0">
                <a:solidFill>
                  <a:schemeClr val="tx2"/>
                </a:solidFill>
                <a:cs typeface="Arial"/>
              </a:rPr>
              <a:t> </a:t>
            </a:r>
            <a:r>
              <a:rPr lang="en-US" sz="1800" b="1" spc="-220" dirty="0">
                <a:solidFill>
                  <a:schemeClr val="tx2"/>
                </a:solidFill>
                <a:cs typeface="Arial"/>
              </a:rPr>
              <a:t>V</a:t>
            </a:r>
            <a:r>
              <a:rPr lang="en-US" sz="1800" b="1" spc="-10" dirty="0">
                <a:solidFill>
                  <a:schemeClr val="tx2"/>
                </a:solidFill>
                <a:cs typeface="Arial"/>
              </a:rPr>
              <a:t>.</a:t>
            </a:r>
            <a:r>
              <a:rPr lang="en-US" sz="1800" b="1" spc="-5" dirty="0">
                <a:solidFill>
                  <a:schemeClr val="tx2"/>
                </a:solidFill>
                <a:cs typeface="Arial"/>
              </a:rPr>
              <a:t> </a:t>
            </a:r>
            <a:r>
              <a:rPr lang="en-US" sz="1800" b="1" spc="-15" dirty="0">
                <a:solidFill>
                  <a:schemeClr val="tx2"/>
                </a:solidFill>
                <a:cs typeface="Arial"/>
              </a:rPr>
              <a:t>F</a:t>
            </a:r>
            <a:r>
              <a:rPr lang="en-US" sz="1800" b="1" dirty="0">
                <a:solidFill>
                  <a:schemeClr val="tx2"/>
                </a:solidFill>
                <a:cs typeface="Arial"/>
              </a:rPr>
              <a:t>edoro</a:t>
            </a:r>
            <a:r>
              <a:rPr lang="en-US" sz="1800" b="1" spc="-165" dirty="0">
                <a:solidFill>
                  <a:schemeClr val="tx2"/>
                </a:solidFill>
                <a:cs typeface="Arial"/>
              </a:rPr>
              <a:t>v</a:t>
            </a:r>
            <a:r>
              <a:rPr lang="en-US" sz="1800" b="1" spc="-15" dirty="0">
                <a:solidFill>
                  <a:schemeClr val="tx2"/>
                </a:solidFill>
                <a:cs typeface="Arial"/>
              </a:rPr>
              <a:t>,</a:t>
            </a:r>
            <a:r>
              <a:rPr lang="en-US" sz="1800" b="1" spc="7" baseline="24904" dirty="0">
                <a:solidFill>
                  <a:schemeClr val="tx2"/>
                </a:solidFill>
                <a:cs typeface="Arial"/>
              </a:rPr>
              <a:t>1</a:t>
            </a:r>
            <a:r>
              <a:rPr lang="en-US" sz="1800" b="1" baseline="24904" dirty="0">
                <a:solidFill>
                  <a:schemeClr val="tx2"/>
                </a:solidFill>
                <a:cs typeface="Arial"/>
              </a:rPr>
              <a:t> </a:t>
            </a:r>
            <a:r>
              <a:rPr lang="en-US" sz="1800" b="1" spc="-292" baseline="24904" dirty="0">
                <a:solidFill>
                  <a:schemeClr val="tx2"/>
                </a:solidFill>
                <a:cs typeface="Arial"/>
              </a:rPr>
              <a:t> </a:t>
            </a:r>
            <a:r>
              <a:rPr lang="en-US" sz="1800" b="1" spc="-15" dirty="0">
                <a:solidFill>
                  <a:schemeClr val="tx2"/>
                </a:solidFill>
                <a:cs typeface="Arial"/>
              </a:rPr>
              <a:t>K.</a:t>
            </a:r>
            <a:r>
              <a:rPr lang="en-US" sz="1800" b="1" spc="-5" dirty="0">
                <a:solidFill>
                  <a:schemeClr val="tx2"/>
                </a:solidFill>
                <a:cs typeface="Arial"/>
              </a:rPr>
              <a:t> </a:t>
            </a:r>
            <a:r>
              <a:rPr lang="en-US" sz="1800" b="1" dirty="0">
                <a:solidFill>
                  <a:schemeClr val="tx2"/>
                </a:solidFill>
                <a:cs typeface="Arial"/>
              </a:rPr>
              <a:t>Karki</a:t>
            </a:r>
            <a:r>
              <a:rPr lang="en-US" sz="1800" b="1" spc="-10" dirty="0">
                <a:solidFill>
                  <a:schemeClr val="tx2"/>
                </a:solidFill>
                <a:cs typeface="Arial"/>
              </a:rPr>
              <a:t>,</a:t>
            </a:r>
            <a:r>
              <a:rPr lang="en-US" sz="1800" b="1" spc="7" baseline="24904" dirty="0">
                <a:solidFill>
                  <a:schemeClr val="tx2"/>
                </a:solidFill>
                <a:cs typeface="Arial"/>
              </a:rPr>
              <a:t>1 </a:t>
            </a:r>
            <a:r>
              <a:rPr lang="en-US" sz="1800" b="1" dirty="0">
                <a:solidFill>
                  <a:schemeClr val="tx2"/>
                </a:solidFill>
              </a:rPr>
              <a:t>I. Moskalev</a:t>
            </a:r>
            <a:r>
              <a:rPr lang="en-US" sz="1800" b="1" baseline="30000" dirty="0">
                <a:solidFill>
                  <a:schemeClr val="tx2"/>
                </a:solidFill>
              </a:rPr>
              <a:t>2</a:t>
            </a:r>
            <a:r>
              <a:rPr lang="en-US" sz="1800" b="1" dirty="0">
                <a:solidFill>
                  <a:schemeClr val="tx2"/>
                </a:solidFill>
              </a:rPr>
              <a:t>, S. Vasilyev</a:t>
            </a:r>
            <a:r>
              <a:rPr lang="en-US" sz="1800" b="1" baseline="30000" dirty="0">
                <a:solidFill>
                  <a:schemeClr val="tx2"/>
                </a:solidFill>
              </a:rPr>
              <a:t>2</a:t>
            </a:r>
            <a:r>
              <a:rPr lang="en-US" sz="1800" b="1" dirty="0">
                <a:solidFill>
                  <a:schemeClr val="tx2"/>
                </a:solidFill>
              </a:rPr>
              <a:t>, M. Mirov</a:t>
            </a:r>
            <a:r>
              <a:rPr lang="en-US" sz="1800" b="1" baseline="30000" dirty="0">
                <a:solidFill>
                  <a:schemeClr val="tx2"/>
                </a:solidFill>
              </a:rPr>
              <a:t>2</a:t>
            </a:r>
            <a:r>
              <a:rPr lang="en-US" sz="1800" b="1" dirty="0">
                <a:solidFill>
                  <a:schemeClr val="tx2"/>
                </a:solidFill>
              </a:rPr>
              <a:t>, </a:t>
            </a:r>
            <a:r>
              <a:rPr lang="en-US" sz="1800" b="1" spc="-15" dirty="0">
                <a:solidFill>
                  <a:schemeClr val="tx2"/>
                </a:solidFill>
                <a:cs typeface="Arial"/>
              </a:rPr>
              <a:t>S.</a:t>
            </a:r>
            <a:r>
              <a:rPr lang="en-US" sz="1800" b="1" spc="-45" dirty="0">
                <a:solidFill>
                  <a:schemeClr val="tx2"/>
                </a:solidFill>
                <a:cs typeface="Arial"/>
              </a:rPr>
              <a:t> </a:t>
            </a:r>
            <a:r>
              <a:rPr lang="en-US" sz="1800" b="1" spc="-180" dirty="0">
                <a:solidFill>
                  <a:schemeClr val="tx2"/>
                </a:solidFill>
                <a:cs typeface="Arial"/>
              </a:rPr>
              <a:t>Y</a:t>
            </a:r>
            <a:r>
              <a:rPr lang="en-US" sz="1800" b="1" dirty="0">
                <a:solidFill>
                  <a:schemeClr val="tx2"/>
                </a:solidFill>
                <a:cs typeface="Arial"/>
              </a:rPr>
              <a:t>a</a:t>
            </a:r>
            <a:r>
              <a:rPr lang="en-US" sz="1800" b="1" spc="-10" dirty="0">
                <a:solidFill>
                  <a:schemeClr val="tx2"/>
                </a:solidFill>
                <a:cs typeface="Arial"/>
              </a:rPr>
              <a:t>. </a:t>
            </a:r>
            <a:r>
              <a:rPr lang="en-US" sz="1800" b="1" spc="-260" dirty="0">
                <a:solidFill>
                  <a:schemeClr val="tx2"/>
                </a:solidFill>
                <a:cs typeface="Arial"/>
              </a:rPr>
              <a:t>T</a:t>
            </a:r>
            <a:r>
              <a:rPr lang="en-US" sz="1800" b="1" dirty="0">
                <a:solidFill>
                  <a:schemeClr val="tx2"/>
                </a:solidFill>
                <a:cs typeface="Arial"/>
              </a:rPr>
              <a:t>ochi</a:t>
            </a:r>
            <a:r>
              <a:rPr lang="en-US" sz="1800" b="1" spc="-10" dirty="0">
                <a:solidFill>
                  <a:schemeClr val="tx2"/>
                </a:solidFill>
                <a:cs typeface="Arial"/>
              </a:rPr>
              <a:t>t</a:t>
            </a:r>
            <a:r>
              <a:rPr lang="en-US" sz="1800" b="1" dirty="0">
                <a:solidFill>
                  <a:schemeClr val="tx2"/>
                </a:solidFill>
                <a:cs typeface="Arial"/>
              </a:rPr>
              <a:t>sk</a:t>
            </a:r>
            <a:r>
              <a:rPr lang="en-US" sz="1800" b="1" spc="-165" dirty="0">
                <a:solidFill>
                  <a:schemeClr val="tx2"/>
                </a:solidFill>
                <a:cs typeface="Arial"/>
              </a:rPr>
              <a:t>y</a:t>
            </a:r>
            <a:r>
              <a:rPr lang="en-US" sz="1800" b="1" spc="-15" dirty="0">
                <a:solidFill>
                  <a:schemeClr val="tx2"/>
                </a:solidFill>
                <a:cs typeface="Arial"/>
              </a:rPr>
              <a:t>,</a:t>
            </a:r>
            <a:r>
              <a:rPr lang="en-US" sz="1800" b="1" spc="7" baseline="24904" dirty="0">
                <a:solidFill>
                  <a:schemeClr val="tx2"/>
                </a:solidFill>
                <a:cs typeface="Arial"/>
              </a:rPr>
              <a:t>3</a:t>
            </a:r>
            <a:r>
              <a:rPr lang="en-US" sz="1800" b="1" baseline="24904" dirty="0">
                <a:solidFill>
                  <a:schemeClr val="tx2"/>
                </a:solidFill>
                <a:cs typeface="Arial"/>
              </a:rPr>
              <a:t> </a:t>
            </a:r>
            <a:r>
              <a:rPr lang="en-US" sz="1800" b="1" dirty="0">
                <a:solidFill>
                  <a:schemeClr val="tx2"/>
                </a:solidFill>
                <a:cs typeface="Arial"/>
              </a:rPr>
              <a:t>C</a:t>
            </a:r>
            <a:r>
              <a:rPr lang="en-US" sz="1800" b="1" spc="-10" dirty="0">
                <a:solidFill>
                  <a:schemeClr val="tx2"/>
                </a:solidFill>
                <a:cs typeface="Arial"/>
              </a:rPr>
              <a:t>.</a:t>
            </a:r>
            <a:r>
              <a:rPr lang="en-US" sz="1800" b="1" spc="-5" dirty="0">
                <a:solidFill>
                  <a:schemeClr val="tx2"/>
                </a:solidFill>
                <a:cs typeface="Arial"/>
              </a:rPr>
              <a:t> </a:t>
            </a:r>
            <a:r>
              <a:rPr lang="en-US" sz="1800" b="1" dirty="0">
                <a:solidFill>
                  <a:schemeClr val="tx2"/>
                </a:solidFill>
                <a:cs typeface="Arial"/>
              </a:rPr>
              <a:t>Josh</a:t>
            </a:r>
            <a:r>
              <a:rPr lang="en-US" sz="1800" b="1" spc="-5" dirty="0">
                <a:solidFill>
                  <a:schemeClr val="tx2"/>
                </a:solidFill>
                <a:cs typeface="Arial"/>
              </a:rPr>
              <a:t>i</a:t>
            </a:r>
            <a:r>
              <a:rPr lang="en-US" sz="1800" b="1" spc="7" baseline="24904" dirty="0">
                <a:solidFill>
                  <a:schemeClr val="tx2"/>
                </a:solidFill>
                <a:cs typeface="Arial"/>
              </a:rPr>
              <a:t>3</a:t>
            </a:r>
            <a:r>
              <a:rPr lang="en-US" sz="1800" b="1" spc="7" dirty="0">
                <a:solidFill>
                  <a:schemeClr val="tx2"/>
                </a:solidFill>
                <a:cs typeface="Arial"/>
              </a:rPr>
              <a:t>, </a:t>
            </a:r>
            <a:r>
              <a:rPr lang="en-US" b="1" spc="-10" dirty="0">
                <a:solidFill>
                  <a:schemeClr val="tx2"/>
                </a:solidFill>
                <a:cs typeface="Arial"/>
              </a:rPr>
              <a:t>J.</a:t>
            </a:r>
            <a:r>
              <a:rPr lang="en-US" b="1" spc="-5" dirty="0">
                <a:solidFill>
                  <a:schemeClr val="tx2"/>
                </a:solidFill>
                <a:cs typeface="Arial"/>
              </a:rPr>
              <a:t> </a:t>
            </a:r>
            <a:r>
              <a:rPr lang="en-US" b="1" spc="-10" dirty="0">
                <a:solidFill>
                  <a:schemeClr val="tx2"/>
                </a:solidFill>
                <a:cs typeface="Arial"/>
              </a:rPr>
              <a:t>J.</a:t>
            </a:r>
            <a:r>
              <a:rPr lang="en-US" b="1" spc="-5" dirty="0">
                <a:solidFill>
                  <a:schemeClr val="tx2"/>
                </a:solidFill>
                <a:cs typeface="Arial"/>
              </a:rPr>
              <a:t> </a:t>
            </a:r>
            <a:r>
              <a:rPr lang="en-US" b="1" dirty="0">
                <a:solidFill>
                  <a:schemeClr val="tx2"/>
                </a:solidFill>
                <a:cs typeface="Arial"/>
              </a:rPr>
              <a:t>Pigeon</a:t>
            </a:r>
            <a:r>
              <a:rPr lang="en-US" b="1" baseline="30000" dirty="0">
                <a:solidFill>
                  <a:schemeClr val="tx2"/>
                </a:solidFill>
                <a:cs typeface="Arial"/>
              </a:rPr>
              <a:t>4</a:t>
            </a:r>
            <a:r>
              <a:rPr lang="en-US" b="1" spc="-15" dirty="0">
                <a:solidFill>
                  <a:schemeClr val="tx2"/>
                </a:solidFill>
                <a:cs typeface="Arial"/>
              </a:rPr>
              <a:t>, Z. Cheng</a:t>
            </a:r>
            <a:r>
              <a:rPr lang="en-US" b="1" spc="-15" baseline="30000" dirty="0">
                <a:solidFill>
                  <a:schemeClr val="tx2"/>
                </a:solidFill>
                <a:cs typeface="Arial"/>
              </a:rPr>
              <a:t>5</a:t>
            </a:r>
            <a:r>
              <a:rPr lang="en-US" b="1" spc="-15" dirty="0">
                <a:solidFill>
                  <a:schemeClr val="tx2"/>
                </a:solidFill>
                <a:cs typeface="Arial"/>
              </a:rPr>
              <a:t>, </a:t>
            </a:r>
            <a:r>
              <a:rPr lang="en-US" sz="1800" b="1" dirty="0">
                <a:solidFill>
                  <a:schemeClr val="tx2"/>
                </a:solidFill>
                <a:cs typeface="Arial"/>
              </a:rPr>
              <a:t>I. Pogorelsky</a:t>
            </a:r>
            <a:r>
              <a:rPr lang="en-US" sz="1800" b="1" baseline="30000" dirty="0">
                <a:solidFill>
                  <a:schemeClr val="tx2"/>
                </a:solidFill>
                <a:cs typeface="Arial"/>
              </a:rPr>
              <a:t>5</a:t>
            </a:r>
            <a:r>
              <a:rPr lang="en-US" sz="1800" b="1" dirty="0">
                <a:solidFill>
                  <a:schemeClr val="tx2"/>
                </a:solidFill>
                <a:cs typeface="Arial"/>
              </a:rPr>
              <a:t>, M. Polyanskiy</a:t>
            </a:r>
            <a:r>
              <a:rPr lang="en-US" sz="1800" b="1" baseline="30000" dirty="0">
                <a:solidFill>
                  <a:schemeClr val="tx2"/>
                </a:solidFill>
                <a:cs typeface="Arial"/>
              </a:rPr>
              <a:t>5</a:t>
            </a:r>
            <a:r>
              <a:rPr lang="en-US" b="1" dirty="0">
                <a:solidFill>
                  <a:schemeClr val="tx2"/>
                </a:solidFill>
                <a:cs typeface="Arial"/>
              </a:rPr>
              <a:t>,</a:t>
            </a:r>
            <a:r>
              <a:rPr lang="en-US" sz="1800" b="1" dirty="0">
                <a:solidFill>
                  <a:schemeClr val="tx2"/>
                </a:solidFill>
                <a:cs typeface="Arial"/>
              </a:rPr>
              <a:t> K. Zavilski</a:t>
            </a:r>
            <a:r>
              <a:rPr lang="en-US" sz="1800" b="1" baseline="30000" dirty="0">
                <a:solidFill>
                  <a:schemeClr val="tx2"/>
                </a:solidFill>
                <a:cs typeface="Arial"/>
              </a:rPr>
              <a:t>6</a:t>
            </a:r>
            <a:r>
              <a:rPr lang="en-US" sz="1800" b="1" dirty="0">
                <a:solidFill>
                  <a:schemeClr val="tx2"/>
                </a:solidFill>
                <a:cs typeface="Arial"/>
              </a:rPr>
              <a:t>, J. Jesenovec</a:t>
            </a:r>
            <a:r>
              <a:rPr lang="en-US" sz="1800" b="1" baseline="30000" dirty="0">
                <a:solidFill>
                  <a:schemeClr val="tx2"/>
                </a:solidFill>
                <a:cs typeface="Arial"/>
              </a:rPr>
              <a:t>6</a:t>
            </a:r>
            <a:r>
              <a:rPr lang="en-US" sz="1800" b="1" dirty="0">
                <a:solidFill>
                  <a:schemeClr val="tx2"/>
                </a:solidFill>
                <a:cs typeface="Arial"/>
              </a:rPr>
              <a:t>, </a:t>
            </a:r>
          </a:p>
          <a:p>
            <a:r>
              <a:rPr lang="en-US" sz="1800" b="1" dirty="0">
                <a:solidFill>
                  <a:schemeClr val="tx2"/>
                </a:solidFill>
                <a:cs typeface="Arial"/>
              </a:rPr>
              <a:t>K. Vodopyanov</a:t>
            </a:r>
            <a:r>
              <a:rPr lang="en-US" sz="1800" b="1" baseline="30000" dirty="0">
                <a:solidFill>
                  <a:schemeClr val="tx2"/>
                </a:solidFill>
                <a:cs typeface="Arial"/>
              </a:rPr>
              <a:t>7</a:t>
            </a:r>
          </a:p>
          <a:p>
            <a:r>
              <a:rPr lang="en-US" sz="1100" i="1" baseline="30000" dirty="0"/>
              <a:t>2</a:t>
            </a:r>
            <a:r>
              <a:rPr lang="en-US" sz="1100" i="1" dirty="0"/>
              <a:t>IPG Photonics - Southeast Technology Center, 100 Lucerne Ln, Birmingham, Al 35211, USA </a:t>
            </a:r>
          </a:p>
          <a:p>
            <a:r>
              <a:rPr lang="en-US" sz="1100" i="1" baseline="30000" dirty="0"/>
              <a:t>3</a:t>
            </a:r>
            <a:r>
              <a:rPr lang="en-US" sz="1100" i="1" dirty="0"/>
              <a:t>University of California, </a:t>
            </a:r>
          </a:p>
          <a:p>
            <a:r>
              <a:rPr lang="en-US" sz="1100" i="1" baseline="30000" dirty="0"/>
              <a:t>4</a:t>
            </a:r>
            <a:r>
              <a:rPr lang="en-US" sz="1100" i="1" dirty="0"/>
              <a:t>University of Rochester</a:t>
            </a:r>
          </a:p>
          <a:p>
            <a:r>
              <a:rPr lang="en-US" sz="1100" i="1" baseline="30000" dirty="0"/>
              <a:t>5</a:t>
            </a:r>
            <a:r>
              <a:rPr lang="en-US" sz="1100" i="1" dirty="0"/>
              <a:t>University of Ottawa</a:t>
            </a:r>
          </a:p>
          <a:p>
            <a:r>
              <a:rPr lang="en-US" sz="1100" i="1" baseline="30000" dirty="0"/>
              <a:t>6</a:t>
            </a:r>
            <a:r>
              <a:rPr lang="en-US" sz="1100" i="1" dirty="0"/>
              <a:t>Brookhaven National lab</a:t>
            </a:r>
          </a:p>
          <a:p>
            <a:r>
              <a:rPr lang="en-US" sz="1100" i="1" baseline="30000" dirty="0"/>
              <a:t>6</a:t>
            </a:r>
            <a:r>
              <a:rPr lang="en-US" sz="1100" i="1" dirty="0"/>
              <a:t>BAE Systems</a:t>
            </a:r>
          </a:p>
          <a:p>
            <a:r>
              <a:rPr lang="en-US" sz="1100" i="1" baseline="30000" dirty="0"/>
              <a:t>7</a:t>
            </a:r>
            <a:r>
              <a:rPr lang="en-US" sz="1100" i="1" dirty="0"/>
              <a:t>University of Central Florida</a:t>
            </a:r>
          </a:p>
        </p:txBody>
      </p:sp>
      <p:sp>
        <p:nvSpPr>
          <p:cNvPr id="35" name="Rectangle 34">
            <a:extLst>
              <a:ext uri="{FF2B5EF4-FFF2-40B4-BE49-F238E27FC236}">
                <a16:creationId xmlns:a16="http://schemas.microsoft.com/office/drawing/2014/main" id="{B8E44DBA-7588-4B7E-7F0E-928EC9FF1129}"/>
              </a:ext>
            </a:extLst>
          </p:cNvPr>
          <p:cNvSpPr/>
          <p:nvPr/>
        </p:nvSpPr>
        <p:spPr>
          <a:xfrm>
            <a:off x="1871741" y="4901323"/>
            <a:ext cx="8360481" cy="461665"/>
          </a:xfrm>
          <a:prstGeom prst="rect">
            <a:avLst/>
          </a:prstGeom>
        </p:spPr>
        <p:txBody>
          <a:bodyPr wrap="square">
            <a:spAutoFit/>
          </a:bodyPr>
          <a:lstStyle/>
          <a:p>
            <a:r>
              <a:rPr lang="en-US" sz="1200" i="1" dirty="0"/>
              <a:t>The work reported here partially involves intellectual property developed at the University of Alabama at Birmingham (UAB). This intellectual property has been licensed to the IPG Photonics Corporation. The UAB co-authors declare competing financial interests. </a:t>
            </a:r>
          </a:p>
        </p:txBody>
      </p:sp>
      <p:sp>
        <p:nvSpPr>
          <p:cNvPr id="37" name="TextBox 36">
            <a:extLst>
              <a:ext uri="{FF2B5EF4-FFF2-40B4-BE49-F238E27FC236}">
                <a16:creationId xmlns:a16="http://schemas.microsoft.com/office/drawing/2014/main" id="{E994ED07-4724-D7A7-4DC9-4300C2BD0E45}"/>
              </a:ext>
            </a:extLst>
          </p:cNvPr>
          <p:cNvSpPr txBox="1"/>
          <p:nvPr/>
        </p:nvSpPr>
        <p:spPr>
          <a:xfrm>
            <a:off x="5562600" y="2941126"/>
            <a:ext cx="6096000" cy="1561838"/>
          </a:xfrm>
          <a:prstGeom prst="rect">
            <a:avLst/>
          </a:prstGeom>
          <a:noFill/>
        </p:spPr>
        <p:txBody>
          <a:bodyPr wrap="square">
            <a:spAutoFit/>
          </a:bodyPr>
          <a:lstStyle/>
          <a:p>
            <a:pPr marR="0" lvl="0" algn="ctr">
              <a:lnSpc>
                <a:spcPct val="107000"/>
              </a:lnSpc>
              <a:spcBef>
                <a:spcPts val="0"/>
              </a:spcBef>
              <a:spcAft>
                <a:spcPts val="0"/>
              </a:spcAft>
            </a:pPr>
            <a:r>
              <a:rPr lang="en-US" sz="1800" b="1" kern="100" dirty="0">
                <a:solidFill>
                  <a:srgbClr val="0000FF"/>
                </a:solidFill>
                <a:effectLst/>
                <a:ea typeface="Aptos" panose="020B0004020202020204" pitchFamily="34" charset="0"/>
                <a:cs typeface="Times New Roman" panose="02020603050405020304" pitchFamily="18" charset="0"/>
              </a:rPr>
              <a:t>Outline</a:t>
            </a:r>
          </a:p>
          <a:p>
            <a:pPr marL="342900" marR="0" lvl="0" indent="-342900" algn="just">
              <a:lnSpc>
                <a:spcPct val="107000"/>
              </a:lnSpc>
              <a:spcBef>
                <a:spcPts val="0"/>
              </a:spcBef>
              <a:spcAft>
                <a:spcPts val="0"/>
              </a:spcAft>
              <a:buFont typeface="+mj-lt"/>
              <a:buAutoNum type="arabicParenR"/>
            </a:pPr>
            <a:r>
              <a:rPr lang="en-US" sz="1800" kern="100" dirty="0" err="1">
                <a:effectLst/>
                <a:ea typeface="Aptos" panose="020B0004020202020204" pitchFamily="34" charset="0"/>
                <a:cs typeface="Times New Roman" panose="02020603050405020304" pitchFamily="18" charset="0"/>
              </a:rPr>
              <a:t>Cr:ZnSe</a:t>
            </a:r>
            <a:r>
              <a:rPr lang="en-US" sz="1800" kern="100" dirty="0">
                <a:effectLst/>
                <a:ea typeface="Aptos" panose="020B0004020202020204" pitchFamily="34" charset="0"/>
                <a:cs typeface="Times New Roman" panose="02020603050405020304" pitchFamily="18" charset="0"/>
              </a:rPr>
              <a:t> and </a:t>
            </a:r>
            <a:r>
              <a:rPr lang="en-US" sz="1800" kern="100" dirty="0" err="1">
                <a:effectLst/>
                <a:ea typeface="Aptos" panose="020B0004020202020204" pitchFamily="34" charset="0"/>
                <a:cs typeface="Times New Roman" panose="02020603050405020304" pitchFamily="18" charset="0"/>
              </a:rPr>
              <a:t>Cr:ZnS</a:t>
            </a:r>
            <a:r>
              <a:rPr lang="en-US" sz="1800" kern="100" dirty="0">
                <a:effectLst/>
                <a:ea typeface="Aptos" panose="020B0004020202020204" pitchFamily="34" charset="0"/>
                <a:cs typeface="Times New Roman" panose="02020603050405020304" pitchFamily="18" charset="0"/>
              </a:rPr>
              <a:t> lasers. </a:t>
            </a:r>
          </a:p>
          <a:p>
            <a:pPr marL="342900" marR="0" lvl="0" indent="-342900" algn="just">
              <a:lnSpc>
                <a:spcPct val="107000"/>
              </a:lnSpc>
              <a:spcBef>
                <a:spcPts val="0"/>
              </a:spcBef>
              <a:spcAft>
                <a:spcPts val="0"/>
              </a:spcAft>
              <a:buFont typeface="+mj-lt"/>
              <a:buAutoNum type="arabicParenR"/>
            </a:pPr>
            <a:r>
              <a:rPr lang="en-US" sz="1800" kern="100" dirty="0" err="1">
                <a:effectLst/>
                <a:ea typeface="Aptos" panose="020B0004020202020204" pitchFamily="34" charset="0"/>
                <a:cs typeface="Times New Roman" panose="02020603050405020304" pitchFamily="18" charset="0"/>
              </a:rPr>
              <a:t>Fe:ZnSe</a:t>
            </a:r>
            <a:r>
              <a:rPr lang="en-US" sz="1800" kern="100" dirty="0">
                <a:effectLst/>
                <a:ea typeface="Aptos" panose="020B0004020202020204" pitchFamily="34" charset="0"/>
                <a:cs typeface="Times New Roman" panose="02020603050405020304" pitchFamily="18" charset="0"/>
              </a:rPr>
              <a:t> lasers.</a:t>
            </a:r>
          </a:p>
          <a:p>
            <a:pPr marL="342900" indent="-342900" algn="just">
              <a:lnSpc>
                <a:spcPct val="107000"/>
              </a:lnSpc>
              <a:buFont typeface="+mj-lt"/>
              <a:buAutoNum type="arabicParenR"/>
            </a:pPr>
            <a:r>
              <a:rPr lang="en-US" kern="100" dirty="0">
                <a:ea typeface="Aptos" panose="020B0004020202020204" pitchFamily="34" charset="0"/>
                <a:cs typeface="Times New Roman" panose="02020603050405020304" pitchFamily="18" charset="0"/>
              </a:rPr>
              <a:t>Optically pumped CO</a:t>
            </a:r>
            <a:r>
              <a:rPr lang="en-US" kern="100" baseline="-25000" dirty="0">
                <a:ea typeface="Aptos" panose="020B0004020202020204" pitchFamily="34" charset="0"/>
                <a:cs typeface="Times New Roman" panose="02020603050405020304" pitchFamily="18" charset="0"/>
              </a:rPr>
              <a:t>2</a:t>
            </a:r>
            <a:r>
              <a:rPr lang="en-US" kern="100" dirty="0">
                <a:ea typeface="Aptos" panose="020B0004020202020204" pitchFamily="34" charset="0"/>
                <a:cs typeface="Times New Roman" panose="02020603050405020304" pitchFamily="18" charset="0"/>
              </a:rPr>
              <a:t> systems.</a:t>
            </a:r>
          </a:p>
          <a:p>
            <a:pPr marL="342900" marR="0" lvl="0" indent="-342900" algn="just">
              <a:lnSpc>
                <a:spcPct val="107000"/>
              </a:lnSpc>
              <a:spcBef>
                <a:spcPts val="0"/>
              </a:spcBef>
              <a:spcAft>
                <a:spcPts val="0"/>
              </a:spcAft>
              <a:buFont typeface="+mj-lt"/>
              <a:buAutoNum type="arabicParenR"/>
            </a:pPr>
            <a:r>
              <a:rPr lang="en-US" sz="1800" kern="100" dirty="0" err="1">
                <a:effectLst/>
                <a:ea typeface="Aptos" panose="020B0004020202020204" pitchFamily="34" charset="0"/>
                <a:cs typeface="Times New Roman" panose="02020603050405020304" pitchFamily="18" charset="0"/>
              </a:rPr>
              <a:t>Cr:ZnSe</a:t>
            </a:r>
            <a:r>
              <a:rPr lang="en-US" sz="1800" kern="100" dirty="0">
                <a:effectLst/>
                <a:ea typeface="Aptos" panose="020B0004020202020204" pitchFamily="34" charset="0"/>
                <a:cs typeface="Times New Roman" panose="02020603050405020304" pitchFamily="18" charset="0"/>
              </a:rPr>
              <a:t> lasers pumped ZGP OPCPA.</a:t>
            </a:r>
          </a:p>
        </p:txBody>
      </p:sp>
      <p:pic>
        <p:nvPicPr>
          <p:cNvPr id="2" name="Picture 1">
            <a:extLst>
              <a:ext uri="{FF2B5EF4-FFF2-40B4-BE49-F238E27FC236}">
                <a16:creationId xmlns:a16="http://schemas.microsoft.com/office/drawing/2014/main" id="{64DB730A-96AE-6C58-595F-F40C21EE2814}"/>
              </a:ext>
            </a:extLst>
          </p:cNvPr>
          <p:cNvPicPr>
            <a:picLocks noChangeAspect="1"/>
          </p:cNvPicPr>
          <p:nvPr/>
        </p:nvPicPr>
        <p:blipFill>
          <a:blip r:embed="rId14"/>
          <a:stretch>
            <a:fillRect/>
          </a:stretch>
        </p:blipFill>
        <p:spPr>
          <a:xfrm>
            <a:off x="80961" y="2835780"/>
            <a:ext cx="1166813" cy="1098177"/>
          </a:xfrm>
          <a:prstGeom prst="rect">
            <a:avLst/>
          </a:prstGeom>
        </p:spPr>
      </p:pic>
      <p:pic>
        <p:nvPicPr>
          <p:cNvPr id="6" name="Picture 5">
            <a:extLst>
              <a:ext uri="{FF2B5EF4-FFF2-40B4-BE49-F238E27FC236}">
                <a16:creationId xmlns:a16="http://schemas.microsoft.com/office/drawing/2014/main" id="{730E6A64-EFBD-0FDA-9D30-9D0BD49417A3}"/>
              </a:ext>
            </a:extLst>
          </p:cNvPr>
          <p:cNvPicPr>
            <a:picLocks noChangeAspect="1"/>
          </p:cNvPicPr>
          <p:nvPr/>
        </p:nvPicPr>
        <p:blipFill>
          <a:blip r:embed="rId15"/>
          <a:stretch>
            <a:fillRect/>
          </a:stretch>
        </p:blipFill>
        <p:spPr>
          <a:xfrm>
            <a:off x="55103" y="2203199"/>
            <a:ext cx="2500313" cy="516259"/>
          </a:xfrm>
          <a:prstGeom prst="rect">
            <a:avLst/>
          </a:prstGeom>
        </p:spPr>
      </p:pic>
      <p:pic>
        <p:nvPicPr>
          <p:cNvPr id="14" name="Picture 13">
            <a:extLst>
              <a:ext uri="{FF2B5EF4-FFF2-40B4-BE49-F238E27FC236}">
                <a16:creationId xmlns:a16="http://schemas.microsoft.com/office/drawing/2014/main" id="{9B3D07AC-C60E-48CC-CD41-FBB14839CC42}"/>
              </a:ext>
            </a:extLst>
          </p:cNvPr>
          <p:cNvPicPr>
            <a:picLocks noChangeAspect="1"/>
          </p:cNvPicPr>
          <p:nvPr/>
        </p:nvPicPr>
        <p:blipFill rotWithShape="1">
          <a:blip r:embed="rId16"/>
          <a:srcRect l="4976" t="39959" r="4009" b="41110"/>
          <a:stretch/>
        </p:blipFill>
        <p:spPr>
          <a:xfrm>
            <a:off x="43531" y="4398565"/>
            <a:ext cx="1824037" cy="237126"/>
          </a:xfrm>
          <a:prstGeom prst="rect">
            <a:avLst/>
          </a:prstGeom>
        </p:spPr>
      </p:pic>
      <p:pic>
        <p:nvPicPr>
          <p:cNvPr id="15" name="Picture 14">
            <a:extLst>
              <a:ext uri="{FF2B5EF4-FFF2-40B4-BE49-F238E27FC236}">
                <a16:creationId xmlns:a16="http://schemas.microsoft.com/office/drawing/2014/main" id="{BF48EB4B-BE6F-E541-A507-FF5643B617DD}"/>
              </a:ext>
            </a:extLst>
          </p:cNvPr>
          <p:cNvPicPr>
            <a:picLocks noChangeAspect="1"/>
          </p:cNvPicPr>
          <p:nvPr/>
        </p:nvPicPr>
        <p:blipFill>
          <a:blip r:embed="rId17"/>
          <a:stretch>
            <a:fillRect/>
          </a:stretch>
        </p:blipFill>
        <p:spPr>
          <a:xfrm>
            <a:off x="183538" y="4746633"/>
            <a:ext cx="1104901" cy="1104901"/>
          </a:xfrm>
          <a:prstGeom prst="rect">
            <a:avLst/>
          </a:prstGeom>
        </p:spPr>
      </p:pic>
    </p:spTree>
    <p:extLst>
      <p:ext uri="{BB962C8B-B14F-4D97-AF65-F5344CB8AC3E}">
        <p14:creationId xmlns:p14="http://schemas.microsoft.com/office/powerpoint/2010/main" val="2542892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D2F415-A15D-31D8-0AA4-F555176E60B6}"/>
              </a:ext>
            </a:extLst>
          </p:cNvPr>
          <p:cNvSpPr>
            <a:spLocks noGrp="1"/>
          </p:cNvSpPr>
          <p:nvPr>
            <p:ph type="sldNum" sz="quarter" idx="12"/>
          </p:nvPr>
        </p:nvSpPr>
        <p:spPr/>
        <p:txBody>
          <a:bodyPr/>
          <a:lstStyle/>
          <a:p>
            <a:fld id="{F98F6344-A32C-4A9C-AAF4-1C109C928AB2}" type="slidenum">
              <a:rPr lang="en-US" sz="1100" b="1" smtClean="0">
                <a:solidFill>
                  <a:schemeClr val="bg1"/>
                </a:solidFill>
              </a:rPr>
              <a:t>10</a:t>
            </a:fld>
            <a:endParaRPr lang="en-US" sz="1100" b="1" dirty="0">
              <a:solidFill>
                <a:schemeClr val="bg1"/>
              </a:solidFill>
            </a:endParaRPr>
          </a:p>
        </p:txBody>
      </p:sp>
      <p:sp>
        <p:nvSpPr>
          <p:cNvPr id="2" name="Title 1">
            <a:extLst>
              <a:ext uri="{FF2B5EF4-FFF2-40B4-BE49-F238E27FC236}">
                <a16:creationId xmlns:a16="http://schemas.microsoft.com/office/drawing/2014/main" id="{43134715-F2DD-C638-C2D7-9BEDEA294AAE}"/>
              </a:ext>
            </a:extLst>
          </p:cNvPr>
          <p:cNvSpPr>
            <a:spLocks noGrp="1"/>
          </p:cNvSpPr>
          <p:nvPr>
            <p:ph type="title" idx="4294967295"/>
          </p:nvPr>
        </p:nvSpPr>
        <p:spPr>
          <a:xfrm>
            <a:off x="0" y="0"/>
            <a:ext cx="12030075" cy="736600"/>
          </a:xfrm>
        </p:spPr>
        <p:txBody>
          <a:bodyPr/>
          <a:lstStyle/>
          <a:p>
            <a:pPr algn="ctr"/>
            <a:r>
              <a:rPr lang="en-US" sz="3200" dirty="0">
                <a:solidFill>
                  <a:srgbClr val="0000FF"/>
                </a:solidFill>
                <a:latin typeface="Arial Black" panose="020B0A04020102020204" pitchFamily="34" charset="0"/>
              </a:rPr>
              <a:t>Future RT </a:t>
            </a:r>
            <a:r>
              <a:rPr lang="en-US" sz="3200" dirty="0" err="1">
                <a:solidFill>
                  <a:srgbClr val="0000FF"/>
                </a:solidFill>
                <a:latin typeface="Arial Black" panose="020B0A04020102020204" pitchFamily="34" charset="0"/>
              </a:rPr>
              <a:t>Fe:ZnSe</a:t>
            </a:r>
            <a:r>
              <a:rPr lang="en-US" sz="3200" dirty="0">
                <a:solidFill>
                  <a:srgbClr val="0000FF"/>
                </a:solidFill>
                <a:latin typeface="Arial Black" panose="020B0A04020102020204" pitchFamily="34" charset="0"/>
              </a:rPr>
              <a:t> Terawatt System</a:t>
            </a:r>
          </a:p>
        </p:txBody>
      </p:sp>
      <p:grpSp>
        <p:nvGrpSpPr>
          <p:cNvPr id="5" name="Group 4">
            <a:extLst>
              <a:ext uri="{FF2B5EF4-FFF2-40B4-BE49-F238E27FC236}">
                <a16:creationId xmlns:a16="http://schemas.microsoft.com/office/drawing/2014/main" id="{58F12E11-95AF-E47F-9DC2-0CE460C80338}"/>
              </a:ext>
            </a:extLst>
          </p:cNvPr>
          <p:cNvGrpSpPr/>
          <p:nvPr/>
        </p:nvGrpSpPr>
        <p:grpSpPr>
          <a:xfrm>
            <a:off x="6441252" y="1202553"/>
            <a:ext cx="5110435" cy="4820477"/>
            <a:chOff x="1441553" y="1788934"/>
            <a:chExt cx="5089639" cy="4773790"/>
          </a:xfrm>
        </p:grpSpPr>
        <p:sp>
          <p:nvSpPr>
            <p:cNvPr id="6" name="Rectangle: Rounded Corners 5">
              <a:extLst>
                <a:ext uri="{FF2B5EF4-FFF2-40B4-BE49-F238E27FC236}">
                  <a16:creationId xmlns:a16="http://schemas.microsoft.com/office/drawing/2014/main" id="{7C624581-6167-F236-1517-F1A4225B8DBA}"/>
                </a:ext>
              </a:extLst>
            </p:cNvPr>
            <p:cNvSpPr/>
            <p:nvPr/>
          </p:nvSpPr>
          <p:spPr>
            <a:xfrm>
              <a:off x="3472677" y="5824881"/>
              <a:ext cx="2763660" cy="732669"/>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543595C1-4388-CBB7-3831-343C771C7EC7}"/>
                </a:ext>
              </a:extLst>
            </p:cNvPr>
            <p:cNvSpPr/>
            <p:nvPr/>
          </p:nvSpPr>
          <p:spPr>
            <a:xfrm>
              <a:off x="1441553" y="4110601"/>
              <a:ext cx="1865364" cy="2452123"/>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Right 7">
              <a:extLst>
                <a:ext uri="{FF2B5EF4-FFF2-40B4-BE49-F238E27FC236}">
                  <a16:creationId xmlns:a16="http://schemas.microsoft.com/office/drawing/2014/main" id="{FC31FF9C-F73B-5077-F39C-918EF2407102}"/>
                </a:ext>
              </a:extLst>
            </p:cNvPr>
            <p:cNvSpPr/>
            <p:nvPr/>
          </p:nvSpPr>
          <p:spPr>
            <a:xfrm>
              <a:off x="1686513" y="5038289"/>
              <a:ext cx="153544" cy="72088"/>
            </a:xfrm>
            <a:prstGeom prst="rightArrow">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52B926FB-499F-8AF1-90F2-38DCFCDA6BF4}"/>
                </a:ext>
              </a:extLst>
            </p:cNvPr>
            <p:cNvSpPr/>
            <p:nvPr/>
          </p:nvSpPr>
          <p:spPr>
            <a:xfrm>
              <a:off x="1700098" y="4715737"/>
              <a:ext cx="153544" cy="72088"/>
            </a:xfrm>
            <a:prstGeom prst="rightArrow">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Bent-Up 9">
              <a:extLst>
                <a:ext uri="{FF2B5EF4-FFF2-40B4-BE49-F238E27FC236}">
                  <a16:creationId xmlns:a16="http://schemas.microsoft.com/office/drawing/2014/main" id="{4138506D-088A-C6F8-EEFF-601ED0B53337}"/>
                </a:ext>
              </a:extLst>
            </p:cNvPr>
            <p:cNvSpPr/>
            <p:nvPr/>
          </p:nvSpPr>
          <p:spPr>
            <a:xfrm rot="5400000">
              <a:off x="1167014" y="4865544"/>
              <a:ext cx="1174839" cy="214741"/>
            </a:xfrm>
            <a:prstGeom prst="bentUpArrow">
              <a:avLst>
                <a:gd name="adj1" fmla="val 25610"/>
                <a:gd name="adj2" fmla="val 25000"/>
                <a:gd name="adj3" fmla="val 25000"/>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1FFF725-3998-3BF9-3F17-44BB45CE557E}"/>
                </a:ext>
              </a:extLst>
            </p:cNvPr>
            <p:cNvSpPr/>
            <p:nvPr/>
          </p:nvSpPr>
          <p:spPr>
            <a:xfrm>
              <a:off x="3423094" y="4073105"/>
              <a:ext cx="2763660" cy="1662455"/>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Up 11">
              <a:extLst>
                <a:ext uri="{FF2B5EF4-FFF2-40B4-BE49-F238E27FC236}">
                  <a16:creationId xmlns:a16="http://schemas.microsoft.com/office/drawing/2014/main" id="{985309E9-0616-4952-1B64-731D9F9CE81A}"/>
                </a:ext>
              </a:extLst>
            </p:cNvPr>
            <p:cNvSpPr/>
            <p:nvPr/>
          </p:nvSpPr>
          <p:spPr>
            <a:xfrm rot="18800130">
              <a:off x="5021411" y="4715807"/>
              <a:ext cx="180975" cy="1067908"/>
            </a:xfrm>
            <a:prstGeom prst="upArrow">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B2E667E-2573-0ABA-0040-B7E170CB2A31}"/>
                </a:ext>
              </a:extLst>
            </p:cNvPr>
            <p:cNvSpPr/>
            <p:nvPr/>
          </p:nvSpPr>
          <p:spPr>
            <a:xfrm>
              <a:off x="4310959" y="5295037"/>
              <a:ext cx="1597085" cy="383402"/>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53D2A79-ED54-A861-5F56-225CFA85930E}"/>
                </a:ext>
              </a:extLst>
            </p:cNvPr>
            <p:cNvSpPr/>
            <p:nvPr/>
          </p:nvSpPr>
          <p:spPr>
            <a:xfrm>
              <a:off x="1441553" y="1788934"/>
              <a:ext cx="2843069" cy="2162686"/>
            </a:xfrm>
            <a:prstGeom prst="roundRect">
              <a:avLst>
                <a:gd name="adj" fmla="val 9756"/>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A410094B-FF0C-3A6C-9910-C013A5E11330}"/>
                </a:ext>
              </a:extLst>
            </p:cNvPr>
            <p:cNvSpPr/>
            <p:nvPr/>
          </p:nvSpPr>
          <p:spPr>
            <a:xfrm>
              <a:off x="4379363" y="1788934"/>
              <a:ext cx="1807391" cy="2162686"/>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23A2A67-F17C-2558-2A9A-09E92887EE20}"/>
                </a:ext>
              </a:extLst>
            </p:cNvPr>
            <p:cNvSpPr/>
            <p:nvPr/>
          </p:nvSpPr>
          <p:spPr>
            <a:xfrm>
              <a:off x="2675872" y="2031276"/>
              <a:ext cx="1370555" cy="47783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90000"/>
                  </a:schemeClr>
                </a:solidFill>
              </a:endParaRPr>
            </a:p>
          </p:txBody>
        </p:sp>
        <p:sp>
          <p:nvSpPr>
            <p:cNvPr id="17" name="TextBox 16">
              <a:extLst>
                <a:ext uri="{FF2B5EF4-FFF2-40B4-BE49-F238E27FC236}">
                  <a16:creationId xmlns:a16="http://schemas.microsoft.com/office/drawing/2014/main" id="{50059F38-87B3-647E-9F1D-397EF8DA6B26}"/>
                </a:ext>
              </a:extLst>
            </p:cNvPr>
            <p:cNvSpPr txBox="1"/>
            <p:nvPr/>
          </p:nvSpPr>
          <p:spPr>
            <a:xfrm>
              <a:off x="2703979" y="2109614"/>
              <a:ext cx="1274084" cy="396235"/>
            </a:xfrm>
            <a:prstGeom prst="rect">
              <a:avLst/>
            </a:prstGeom>
            <a:noFill/>
          </p:spPr>
          <p:txBody>
            <a:bodyPr wrap="square" rtlCol="0">
              <a:spAutoFit/>
            </a:bodyPr>
            <a:lstStyle/>
            <a:p>
              <a:r>
                <a:rPr lang="en-US" sz="1000" dirty="0"/>
                <a:t>1W Cr:ZnS@2.35 </a:t>
              </a:r>
              <a:r>
                <a:rPr lang="en-US" sz="1000" dirty="0">
                  <a:sym typeface="Symbol" panose="05050102010706020507" pitchFamily="18" charset="2"/>
                </a:rPr>
                <a:t>m</a:t>
              </a:r>
            </a:p>
            <a:p>
              <a:pPr algn="ctr"/>
              <a:r>
                <a:rPr lang="en-US" sz="1000" dirty="0">
                  <a:sym typeface="Symbol" panose="05050102010706020507" pitchFamily="18" charset="2"/>
                </a:rPr>
                <a:t>75MHz,  50fs</a:t>
              </a:r>
              <a:endParaRPr lang="en-US" sz="1000" dirty="0"/>
            </a:p>
          </p:txBody>
        </p:sp>
        <p:sp>
          <p:nvSpPr>
            <p:cNvPr id="18" name="Rectangle 17">
              <a:extLst>
                <a:ext uri="{FF2B5EF4-FFF2-40B4-BE49-F238E27FC236}">
                  <a16:creationId xmlns:a16="http://schemas.microsoft.com/office/drawing/2014/main" id="{591F0D81-A973-921F-BF5D-8F2DBAAC44F0}"/>
                </a:ext>
              </a:extLst>
            </p:cNvPr>
            <p:cNvSpPr/>
            <p:nvPr/>
          </p:nvSpPr>
          <p:spPr>
            <a:xfrm>
              <a:off x="1896201" y="2874927"/>
              <a:ext cx="2024411" cy="47783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90000"/>
                  </a:schemeClr>
                </a:solidFill>
              </a:endParaRPr>
            </a:p>
          </p:txBody>
        </p:sp>
        <p:sp>
          <p:nvSpPr>
            <p:cNvPr id="19" name="TextBox 18">
              <a:extLst>
                <a:ext uri="{FF2B5EF4-FFF2-40B4-BE49-F238E27FC236}">
                  <a16:creationId xmlns:a16="http://schemas.microsoft.com/office/drawing/2014/main" id="{24975D26-908C-950C-4F56-94C871268F1F}"/>
                </a:ext>
              </a:extLst>
            </p:cNvPr>
            <p:cNvSpPr txBox="1"/>
            <p:nvPr/>
          </p:nvSpPr>
          <p:spPr>
            <a:xfrm>
              <a:off x="2490307" y="1788934"/>
              <a:ext cx="1694504" cy="274316"/>
            </a:xfrm>
            <a:prstGeom prst="rect">
              <a:avLst/>
            </a:prstGeom>
            <a:noFill/>
          </p:spPr>
          <p:txBody>
            <a:bodyPr wrap="none" rtlCol="0">
              <a:spAutoFit/>
            </a:bodyPr>
            <a:lstStyle/>
            <a:p>
              <a:r>
                <a:rPr lang="en-US" sz="1200" dirty="0"/>
                <a:t>Kerr Mode-Locked laser </a:t>
              </a:r>
            </a:p>
          </p:txBody>
        </p:sp>
        <p:cxnSp>
          <p:nvCxnSpPr>
            <p:cNvPr id="20" name="Connector: Elbow 19">
              <a:extLst>
                <a:ext uri="{FF2B5EF4-FFF2-40B4-BE49-F238E27FC236}">
                  <a16:creationId xmlns:a16="http://schemas.microsoft.com/office/drawing/2014/main" id="{6313A7C8-C6A7-E6DC-03C7-AF4CE164C3ED}"/>
                </a:ext>
              </a:extLst>
            </p:cNvPr>
            <p:cNvCxnSpPr>
              <a:cxnSpLocks/>
              <a:stCxn id="21" idx="3"/>
              <a:endCxn id="16" idx="1"/>
            </p:cNvCxnSpPr>
            <p:nvPr/>
          </p:nvCxnSpPr>
          <p:spPr>
            <a:xfrm>
              <a:off x="2403677" y="2270194"/>
              <a:ext cx="272195" cy="1"/>
            </a:xfrm>
            <a:prstGeom prst="bentConnector3">
              <a:avLst>
                <a:gd name="adj1" fmla="val 50000"/>
              </a:avLst>
            </a:prstGeom>
            <a:ln w="22225"/>
          </p:spPr>
          <p:style>
            <a:lnRef idx="1">
              <a:schemeClr val="accent1"/>
            </a:lnRef>
            <a:fillRef idx="0">
              <a:schemeClr val="accent1"/>
            </a:fillRef>
            <a:effectRef idx="0">
              <a:schemeClr val="accent1"/>
            </a:effectRef>
            <a:fontRef idx="minor">
              <a:schemeClr val="tx1"/>
            </a:fontRef>
          </p:style>
        </p:cxnSp>
        <p:sp>
          <p:nvSpPr>
            <p:cNvPr id="21" name="Flowchart: Predefined Process 20">
              <a:extLst>
                <a:ext uri="{FF2B5EF4-FFF2-40B4-BE49-F238E27FC236}">
                  <a16:creationId xmlns:a16="http://schemas.microsoft.com/office/drawing/2014/main" id="{83B3C539-FC81-C780-4EDE-3B957CEF85C6}"/>
                </a:ext>
              </a:extLst>
            </p:cNvPr>
            <p:cNvSpPr/>
            <p:nvPr/>
          </p:nvSpPr>
          <p:spPr>
            <a:xfrm>
              <a:off x="1965138" y="2167760"/>
              <a:ext cx="438539" cy="204868"/>
            </a:xfrm>
            <a:prstGeom prst="flowChartPredefined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09AE25D-E32F-6344-66DB-DF6EDAD57A03}"/>
                </a:ext>
              </a:extLst>
            </p:cNvPr>
            <p:cNvSpPr txBox="1"/>
            <p:nvPr/>
          </p:nvSpPr>
          <p:spPr>
            <a:xfrm>
              <a:off x="1783767" y="2372628"/>
              <a:ext cx="926151" cy="274316"/>
            </a:xfrm>
            <a:prstGeom prst="rect">
              <a:avLst/>
            </a:prstGeom>
            <a:noFill/>
          </p:spPr>
          <p:txBody>
            <a:bodyPr wrap="none" rtlCol="0">
              <a:spAutoFit/>
            </a:bodyPr>
            <a:lstStyle/>
            <a:p>
              <a:r>
                <a:rPr lang="en-US" sz="1200" dirty="0"/>
                <a:t>Pulse Picker</a:t>
              </a:r>
            </a:p>
          </p:txBody>
        </p:sp>
        <p:sp>
          <p:nvSpPr>
            <p:cNvPr id="23" name="Parallelogram 22">
              <a:extLst>
                <a:ext uri="{FF2B5EF4-FFF2-40B4-BE49-F238E27FC236}">
                  <a16:creationId xmlns:a16="http://schemas.microsoft.com/office/drawing/2014/main" id="{FFC0F62E-B48D-8E23-28DA-66564888EF36}"/>
                </a:ext>
              </a:extLst>
            </p:cNvPr>
            <p:cNvSpPr/>
            <p:nvPr/>
          </p:nvSpPr>
          <p:spPr>
            <a:xfrm flipV="1">
              <a:off x="4973319" y="3053573"/>
              <a:ext cx="466530" cy="192566"/>
            </a:xfrm>
            <a:prstGeom prst="parallelogram">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EC54BC0-6B9B-97D2-9124-EE1E85E63E66}"/>
                </a:ext>
              </a:extLst>
            </p:cNvPr>
            <p:cNvSpPr txBox="1"/>
            <p:nvPr/>
          </p:nvSpPr>
          <p:spPr>
            <a:xfrm>
              <a:off x="4436045" y="3242026"/>
              <a:ext cx="1052080" cy="274316"/>
            </a:xfrm>
            <a:prstGeom prst="rect">
              <a:avLst/>
            </a:prstGeom>
            <a:noFill/>
          </p:spPr>
          <p:txBody>
            <a:bodyPr wrap="none" rtlCol="0">
              <a:spAutoFit/>
            </a:bodyPr>
            <a:lstStyle/>
            <a:p>
              <a:r>
                <a:rPr lang="en-US" sz="1200" dirty="0"/>
                <a:t>OPG-OPA ZGP</a:t>
              </a:r>
            </a:p>
          </p:txBody>
        </p:sp>
        <p:cxnSp>
          <p:nvCxnSpPr>
            <p:cNvPr id="25" name="Straight Connector 24">
              <a:extLst>
                <a:ext uri="{FF2B5EF4-FFF2-40B4-BE49-F238E27FC236}">
                  <a16:creationId xmlns:a16="http://schemas.microsoft.com/office/drawing/2014/main" id="{4C388BCA-6812-7499-7377-2803293CC06C}"/>
                </a:ext>
              </a:extLst>
            </p:cNvPr>
            <p:cNvCxnSpPr>
              <a:cxnSpLocks/>
              <a:stCxn id="38" idx="3"/>
              <a:endCxn id="23" idx="5"/>
            </p:cNvCxnSpPr>
            <p:nvPr/>
          </p:nvCxnSpPr>
          <p:spPr>
            <a:xfrm>
              <a:off x="2806188" y="3145852"/>
              <a:ext cx="2191202" cy="400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1EC6BBB-2AE0-4BEE-D72A-4071FB68EDF9}"/>
                </a:ext>
              </a:extLst>
            </p:cNvPr>
            <p:cNvSpPr txBox="1"/>
            <p:nvPr/>
          </p:nvSpPr>
          <p:spPr>
            <a:xfrm>
              <a:off x="3295562" y="3373435"/>
              <a:ext cx="1045741" cy="396235"/>
            </a:xfrm>
            <a:prstGeom prst="rect">
              <a:avLst/>
            </a:prstGeom>
            <a:noFill/>
          </p:spPr>
          <p:txBody>
            <a:bodyPr wrap="square" rtlCol="0">
              <a:spAutoFit/>
            </a:bodyPr>
            <a:lstStyle/>
            <a:p>
              <a:pPr algn="ctr"/>
              <a:r>
                <a:rPr lang="en-US" sz="1000" dirty="0"/>
                <a:t>15 </a:t>
              </a:r>
              <a:r>
                <a:rPr lang="en-US" sz="1000" dirty="0">
                  <a:sym typeface="Symbol" panose="05050102010706020507" pitchFamily="18" charset="2"/>
                </a:rPr>
                <a:t></a:t>
              </a:r>
              <a:r>
                <a:rPr lang="en-US" sz="1000" dirty="0"/>
                <a:t>J@2.35 </a:t>
              </a:r>
              <a:r>
                <a:rPr lang="en-US" sz="1000" dirty="0">
                  <a:sym typeface="Symbol" panose="05050102010706020507" pitchFamily="18" charset="2"/>
                </a:rPr>
                <a:t>m,  100fs</a:t>
              </a:r>
              <a:endParaRPr lang="en-US" sz="1000" dirty="0"/>
            </a:p>
          </p:txBody>
        </p:sp>
        <p:cxnSp>
          <p:nvCxnSpPr>
            <p:cNvPr id="27" name="Straight Connector 26">
              <a:extLst>
                <a:ext uri="{FF2B5EF4-FFF2-40B4-BE49-F238E27FC236}">
                  <a16:creationId xmlns:a16="http://schemas.microsoft.com/office/drawing/2014/main" id="{EE49ECF6-598C-0E3A-B709-87141E44F1E0}"/>
                </a:ext>
              </a:extLst>
            </p:cNvPr>
            <p:cNvCxnSpPr>
              <a:cxnSpLocks/>
              <a:stCxn id="23" idx="2"/>
            </p:cNvCxnSpPr>
            <p:nvPr/>
          </p:nvCxnSpPr>
          <p:spPr>
            <a:xfrm flipV="1">
              <a:off x="5415778" y="3145851"/>
              <a:ext cx="337138" cy="400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758723C-04E6-C2F9-DB91-2E5F362DCD27}"/>
                </a:ext>
              </a:extLst>
            </p:cNvPr>
            <p:cNvCxnSpPr>
              <a:cxnSpLocks/>
            </p:cNvCxnSpPr>
            <p:nvPr/>
          </p:nvCxnSpPr>
          <p:spPr>
            <a:xfrm flipV="1">
              <a:off x="5712093" y="2353642"/>
              <a:ext cx="0" cy="2123034"/>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6D00172-67AA-D968-58A2-C11FD8AA113A}"/>
                </a:ext>
              </a:extLst>
            </p:cNvPr>
            <p:cNvCxnSpPr/>
            <p:nvPr/>
          </p:nvCxnSpPr>
          <p:spPr>
            <a:xfrm flipV="1">
              <a:off x="5609157" y="3017837"/>
              <a:ext cx="236376" cy="277445"/>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B8AA53D-BD8B-0030-34DF-C0922D115452}"/>
                </a:ext>
              </a:extLst>
            </p:cNvPr>
            <p:cNvCxnSpPr/>
            <p:nvPr/>
          </p:nvCxnSpPr>
          <p:spPr>
            <a:xfrm>
              <a:off x="5439849" y="3143691"/>
              <a:ext cx="20095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1AC8FBC-7C33-28CB-A84E-CD1C35B62CCC}"/>
                </a:ext>
              </a:extLst>
            </p:cNvPr>
            <p:cNvCxnSpPr>
              <a:cxnSpLocks/>
            </p:cNvCxnSpPr>
            <p:nvPr/>
          </p:nvCxnSpPr>
          <p:spPr>
            <a:xfrm flipV="1">
              <a:off x="5706778" y="2566988"/>
              <a:ext cx="0" cy="1653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B80F91E-86A2-B5C3-AC6E-824B2BA12F9F}"/>
                </a:ext>
              </a:extLst>
            </p:cNvPr>
            <p:cNvCxnSpPr>
              <a:cxnSpLocks/>
            </p:cNvCxnSpPr>
            <p:nvPr/>
          </p:nvCxnSpPr>
          <p:spPr>
            <a:xfrm>
              <a:off x="5706778" y="3304173"/>
              <a:ext cx="0" cy="2354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9053FBC-8B25-9646-7318-A3F797BA91B9}"/>
                </a:ext>
              </a:extLst>
            </p:cNvPr>
            <p:cNvSpPr txBox="1"/>
            <p:nvPr/>
          </p:nvSpPr>
          <p:spPr>
            <a:xfrm>
              <a:off x="4726280" y="2469309"/>
              <a:ext cx="1045741" cy="396235"/>
            </a:xfrm>
            <a:prstGeom prst="rect">
              <a:avLst/>
            </a:prstGeom>
            <a:noFill/>
          </p:spPr>
          <p:txBody>
            <a:bodyPr wrap="square" rtlCol="0">
              <a:spAutoFit/>
            </a:bodyPr>
            <a:lstStyle/>
            <a:p>
              <a:pPr algn="ctr"/>
              <a:r>
                <a:rPr lang="en-US" sz="1000" dirty="0"/>
                <a:t>5 </a:t>
              </a:r>
              <a:r>
                <a:rPr lang="en-US" sz="1000" dirty="0">
                  <a:sym typeface="Symbol" panose="05050102010706020507" pitchFamily="18" charset="2"/>
                </a:rPr>
                <a:t></a:t>
              </a:r>
              <a:r>
                <a:rPr lang="en-US" sz="1000" dirty="0"/>
                <a:t>J@4.0 </a:t>
              </a:r>
              <a:r>
                <a:rPr lang="en-US" sz="1000" dirty="0">
                  <a:sym typeface="Symbol" panose="05050102010706020507" pitchFamily="18" charset="2"/>
                </a:rPr>
                <a:t>m,  100fs</a:t>
              </a:r>
              <a:endParaRPr lang="en-US" sz="1000" dirty="0"/>
            </a:p>
          </p:txBody>
        </p:sp>
        <p:sp>
          <p:nvSpPr>
            <p:cNvPr id="34" name="TextBox 33">
              <a:extLst>
                <a:ext uri="{FF2B5EF4-FFF2-40B4-BE49-F238E27FC236}">
                  <a16:creationId xmlns:a16="http://schemas.microsoft.com/office/drawing/2014/main" id="{42EE5061-66F0-BE16-BE48-78829176BE75}"/>
                </a:ext>
              </a:extLst>
            </p:cNvPr>
            <p:cNvSpPr txBox="1"/>
            <p:nvPr/>
          </p:nvSpPr>
          <p:spPr>
            <a:xfrm>
              <a:off x="4803295" y="3602237"/>
              <a:ext cx="1045741" cy="396235"/>
            </a:xfrm>
            <a:prstGeom prst="rect">
              <a:avLst/>
            </a:prstGeom>
            <a:noFill/>
          </p:spPr>
          <p:txBody>
            <a:bodyPr wrap="square" rtlCol="0">
              <a:spAutoFit/>
            </a:bodyPr>
            <a:lstStyle/>
            <a:p>
              <a:pPr algn="ctr"/>
              <a:r>
                <a:rPr lang="en-US" sz="1000" dirty="0"/>
                <a:t>2 µJ@4.0 </a:t>
              </a:r>
              <a:r>
                <a:rPr lang="en-US" sz="1000" dirty="0">
                  <a:sym typeface="Symbol" panose="05050102010706020507" pitchFamily="18" charset="2"/>
                </a:rPr>
                <a:t>m,  300ps</a:t>
              </a:r>
              <a:endParaRPr lang="en-US" sz="1000" dirty="0"/>
            </a:p>
          </p:txBody>
        </p:sp>
        <p:sp>
          <p:nvSpPr>
            <p:cNvPr id="35" name="Rectangle 34">
              <a:extLst>
                <a:ext uri="{FF2B5EF4-FFF2-40B4-BE49-F238E27FC236}">
                  <a16:creationId xmlns:a16="http://schemas.microsoft.com/office/drawing/2014/main" id="{025655FA-A7E5-C041-CCD8-BAF6743DC6BB}"/>
                </a:ext>
              </a:extLst>
            </p:cNvPr>
            <p:cNvSpPr/>
            <p:nvPr/>
          </p:nvSpPr>
          <p:spPr>
            <a:xfrm>
              <a:off x="4592418" y="2031276"/>
              <a:ext cx="1435494" cy="47783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90000"/>
                  </a:schemeClr>
                </a:solidFill>
              </a:endParaRPr>
            </a:p>
          </p:txBody>
        </p:sp>
        <p:sp>
          <p:nvSpPr>
            <p:cNvPr id="36" name="TextBox 35">
              <a:extLst>
                <a:ext uri="{FF2B5EF4-FFF2-40B4-BE49-F238E27FC236}">
                  <a16:creationId xmlns:a16="http://schemas.microsoft.com/office/drawing/2014/main" id="{E25FB27C-A61D-C30D-6115-112109832184}"/>
                </a:ext>
              </a:extLst>
            </p:cNvPr>
            <p:cNvSpPr txBox="1"/>
            <p:nvPr/>
          </p:nvSpPr>
          <p:spPr>
            <a:xfrm>
              <a:off x="4754205" y="2084855"/>
              <a:ext cx="1335744" cy="243836"/>
            </a:xfrm>
            <a:prstGeom prst="rect">
              <a:avLst/>
            </a:prstGeom>
            <a:noFill/>
          </p:spPr>
          <p:txBody>
            <a:bodyPr wrap="square" rtlCol="0">
              <a:spAutoFit/>
            </a:bodyPr>
            <a:lstStyle/>
            <a:p>
              <a:r>
                <a:rPr lang="en-US" sz="1000" dirty="0"/>
                <a:t>Pulse Stretcher</a:t>
              </a:r>
            </a:p>
          </p:txBody>
        </p:sp>
        <p:cxnSp>
          <p:nvCxnSpPr>
            <p:cNvPr id="37" name="Straight Arrow Connector 36">
              <a:extLst>
                <a:ext uri="{FF2B5EF4-FFF2-40B4-BE49-F238E27FC236}">
                  <a16:creationId xmlns:a16="http://schemas.microsoft.com/office/drawing/2014/main" id="{795636FF-9DF2-88E5-E13B-DE888F58D4C2}"/>
                </a:ext>
              </a:extLst>
            </p:cNvPr>
            <p:cNvCxnSpPr>
              <a:cxnSpLocks/>
            </p:cNvCxnSpPr>
            <p:nvPr/>
          </p:nvCxnSpPr>
          <p:spPr>
            <a:xfrm flipH="1">
              <a:off x="2455689" y="2270194"/>
              <a:ext cx="177116"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D864269D-5550-8A69-1CD5-84ACA6CA4E64}"/>
                </a:ext>
              </a:extLst>
            </p:cNvPr>
            <p:cNvSpPr/>
            <p:nvPr/>
          </p:nvSpPr>
          <p:spPr>
            <a:xfrm>
              <a:off x="2338662" y="3068589"/>
              <a:ext cx="467526" cy="15452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76104249-30ED-1687-68AC-F4F1204CBCDC}"/>
                </a:ext>
              </a:extLst>
            </p:cNvPr>
            <p:cNvSpPr txBox="1"/>
            <p:nvPr/>
          </p:nvSpPr>
          <p:spPr>
            <a:xfrm>
              <a:off x="1947790" y="2836847"/>
              <a:ext cx="2011757" cy="274316"/>
            </a:xfrm>
            <a:prstGeom prst="rect">
              <a:avLst/>
            </a:prstGeom>
            <a:noFill/>
          </p:spPr>
          <p:txBody>
            <a:bodyPr wrap="none" rtlCol="0">
              <a:spAutoFit/>
            </a:bodyPr>
            <a:lstStyle/>
            <a:p>
              <a:r>
                <a:rPr lang="en-US" sz="1200" dirty="0"/>
                <a:t>Single Pass </a:t>
              </a:r>
              <a:r>
                <a:rPr lang="en-US" sz="1200" dirty="0" err="1"/>
                <a:t>Cr:ZnSe</a:t>
              </a:r>
              <a:r>
                <a:rPr lang="en-US" sz="1200" dirty="0"/>
                <a:t> Amplifier </a:t>
              </a:r>
            </a:p>
          </p:txBody>
        </p:sp>
        <p:sp>
          <p:nvSpPr>
            <p:cNvPr id="40" name="Rectangle: Rounded Corners 39">
              <a:extLst>
                <a:ext uri="{FF2B5EF4-FFF2-40B4-BE49-F238E27FC236}">
                  <a16:creationId xmlns:a16="http://schemas.microsoft.com/office/drawing/2014/main" id="{F1BF9573-1D15-75E6-4395-8E4B8E3B4A38}"/>
                </a:ext>
              </a:extLst>
            </p:cNvPr>
            <p:cNvSpPr/>
            <p:nvPr/>
          </p:nvSpPr>
          <p:spPr>
            <a:xfrm>
              <a:off x="1896203" y="3505237"/>
              <a:ext cx="1418253" cy="383402"/>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AD3787BB-8E2A-510F-FD70-E149C8154651}"/>
                </a:ext>
              </a:extLst>
            </p:cNvPr>
            <p:cNvSpPr txBox="1"/>
            <p:nvPr/>
          </p:nvSpPr>
          <p:spPr>
            <a:xfrm>
              <a:off x="2003590" y="3491691"/>
              <a:ext cx="1336829" cy="457194"/>
            </a:xfrm>
            <a:prstGeom prst="rect">
              <a:avLst/>
            </a:prstGeom>
            <a:noFill/>
          </p:spPr>
          <p:txBody>
            <a:bodyPr wrap="none" rtlCol="0">
              <a:spAutoFit/>
            </a:bodyPr>
            <a:lstStyle/>
            <a:p>
              <a:r>
                <a:rPr lang="en-US" sz="1200" dirty="0"/>
                <a:t>Er:YAG@1.645 </a:t>
              </a:r>
              <a:r>
                <a:rPr lang="en-US" sz="1200" dirty="0">
                  <a:sym typeface="Symbol" panose="05050102010706020507" pitchFamily="18" charset="2"/>
                </a:rPr>
                <a:t>m</a:t>
              </a:r>
            </a:p>
            <a:p>
              <a:r>
                <a:rPr lang="en-US" sz="1200" dirty="0">
                  <a:sym typeface="Symbol" panose="05050102010706020507" pitchFamily="18" charset="2"/>
                </a:rPr>
                <a:t>10mJ, 50 ns</a:t>
              </a:r>
              <a:endParaRPr lang="en-US" sz="1200" dirty="0"/>
            </a:p>
          </p:txBody>
        </p:sp>
        <p:sp>
          <p:nvSpPr>
            <p:cNvPr id="42" name="Arrow: Up 41">
              <a:extLst>
                <a:ext uri="{FF2B5EF4-FFF2-40B4-BE49-F238E27FC236}">
                  <a16:creationId xmlns:a16="http://schemas.microsoft.com/office/drawing/2014/main" id="{050897ED-CCEF-C9DF-B1D6-BC624F60318B}"/>
                </a:ext>
              </a:extLst>
            </p:cNvPr>
            <p:cNvSpPr/>
            <p:nvPr/>
          </p:nvSpPr>
          <p:spPr>
            <a:xfrm>
              <a:off x="2507567" y="3217401"/>
              <a:ext cx="180975" cy="287836"/>
            </a:xfrm>
            <a:prstGeom prst="upArrow">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Connector: Elbow 42">
              <a:extLst>
                <a:ext uri="{FF2B5EF4-FFF2-40B4-BE49-F238E27FC236}">
                  <a16:creationId xmlns:a16="http://schemas.microsoft.com/office/drawing/2014/main" id="{9CEB6D67-0A3F-448A-48AB-B9E9765F96C8}"/>
                </a:ext>
              </a:extLst>
            </p:cNvPr>
            <p:cNvCxnSpPr>
              <a:cxnSpLocks/>
              <a:stCxn id="21" idx="1"/>
              <a:endCxn id="38" idx="1"/>
            </p:cNvCxnSpPr>
            <p:nvPr/>
          </p:nvCxnSpPr>
          <p:spPr>
            <a:xfrm rot="10800000" flipH="1" flipV="1">
              <a:off x="1965138" y="2270194"/>
              <a:ext cx="373524" cy="875658"/>
            </a:xfrm>
            <a:prstGeom prst="bentConnector3">
              <a:avLst>
                <a:gd name="adj1" fmla="val -61201"/>
              </a:avLst>
            </a:prstGeom>
            <a:ln w="25400"/>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A0B1F5B-05B1-B816-9CBF-BE22939BED13}"/>
                </a:ext>
              </a:extLst>
            </p:cNvPr>
            <p:cNvCxnSpPr>
              <a:cxnSpLocks/>
            </p:cNvCxnSpPr>
            <p:nvPr/>
          </p:nvCxnSpPr>
          <p:spPr>
            <a:xfrm>
              <a:off x="3952971" y="3145851"/>
              <a:ext cx="203136"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5" name="Parallelogram 44">
              <a:extLst>
                <a:ext uri="{FF2B5EF4-FFF2-40B4-BE49-F238E27FC236}">
                  <a16:creationId xmlns:a16="http://schemas.microsoft.com/office/drawing/2014/main" id="{D11839D2-2D68-E553-4932-36CD625AA9C5}"/>
                </a:ext>
              </a:extLst>
            </p:cNvPr>
            <p:cNvSpPr/>
            <p:nvPr/>
          </p:nvSpPr>
          <p:spPr>
            <a:xfrm>
              <a:off x="4412048" y="3053573"/>
              <a:ext cx="466530" cy="192566"/>
            </a:xfrm>
            <a:prstGeom prst="parallelogram">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9E573BBF-4D16-2E81-6BE6-153E13D60047}"/>
                </a:ext>
              </a:extLst>
            </p:cNvPr>
            <p:cNvCxnSpPr>
              <a:cxnSpLocks/>
            </p:cNvCxnSpPr>
            <p:nvPr/>
          </p:nvCxnSpPr>
          <p:spPr>
            <a:xfrm flipV="1">
              <a:off x="4854507" y="3145853"/>
              <a:ext cx="142883" cy="8007"/>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5D95E13-488C-26FF-F49C-B649C4AD8280}"/>
                </a:ext>
              </a:extLst>
            </p:cNvPr>
            <p:cNvCxnSpPr>
              <a:cxnSpLocks/>
              <a:stCxn id="61" idx="1"/>
            </p:cNvCxnSpPr>
            <p:nvPr/>
          </p:nvCxnSpPr>
          <p:spPr>
            <a:xfrm flipV="1">
              <a:off x="4566951" y="4457112"/>
              <a:ext cx="1159350" cy="3822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Isosceles Triangle 47">
              <a:extLst>
                <a:ext uri="{FF2B5EF4-FFF2-40B4-BE49-F238E27FC236}">
                  <a16:creationId xmlns:a16="http://schemas.microsoft.com/office/drawing/2014/main" id="{BC210164-A5B6-0C58-042D-3E1099A3ED49}"/>
                </a:ext>
              </a:extLst>
            </p:cNvPr>
            <p:cNvSpPr/>
            <p:nvPr/>
          </p:nvSpPr>
          <p:spPr>
            <a:xfrm rot="16200000">
              <a:off x="4968416" y="4389437"/>
              <a:ext cx="298364" cy="845460"/>
            </a:xfrm>
            <a:prstGeom prst="triangl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8888882E-A013-7EF6-4A76-D7D54AD57BDB}"/>
                </a:ext>
              </a:extLst>
            </p:cNvPr>
            <p:cNvSpPr/>
            <p:nvPr/>
          </p:nvSpPr>
          <p:spPr>
            <a:xfrm rot="5400000" flipH="1">
              <a:off x="4103988" y="4389436"/>
              <a:ext cx="298364" cy="845460"/>
            </a:xfrm>
            <a:prstGeom prst="triangl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a:extLst>
                <a:ext uri="{FF2B5EF4-FFF2-40B4-BE49-F238E27FC236}">
                  <a16:creationId xmlns:a16="http://schemas.microsoft.com/office/drawing/2014/main" id="{46092CB8-ABF3-78B7-0B18-CEB15817B57C}"/>
                </a:ext>
              </a:extLst>
            </p:cNvPr>
            <p:cNvSpPr/>
            <p:nvPr/>
          </p:nvSpPr>
          <p:spPr>
            <a:xfrm rot="5400000" flipH="1">
              <a:off x="4138291" y="4389434"/>
              <a:ext cx="129931" cy="845461"/>
            </a:xfrm>
            <a:prstGeom prst="triangl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a:extLst>
                <a:ext uri="{FF2B5EF4-FFF2-40B4-BE49-F238E27FC236}">
                  <a16:creationId xmlns:a16="http://schemas.microsoft.com/office/drawing/2014/main" id="{29B6C4C7-C7B7-E7B2-127F-CAAB6BB580C4}"/>
                </a:ext>
              </a:extLst>
            </p:cNvPr>
            <p:cNvSpPr/>
            <p:nvPr/>
          </p:nvSpPr>
          <p:spPr>
            <a:xfrm rot="16200000">
              <a:off x="5052633" y="4337248"/>
              <a:ext cx="129931" cy="930454"/>
            </a:xfrm>
            <a:prstGeom prst="triangl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c 51">
              <a:extLst>
                <a:ext uri="{FF2B5EF4-FFF2-40B4-BE49-F238E27FC236}">
                  <a16:creationId xmlns:a16="http://schemas.microsoft.com/office/drawing/2014/main" id="{B05BF06B-84A2-150F-461D-E3D95D0C5CAC}"/>
                </a:ext>
              </a:extLst>
            </p:cNvPr>
            <p:cNvSpPr/>
            <p:nvPr/>
          </p:nvSpPr>
          <p:spPr>
            <a:xfrm>
              <a:off x="5377173" y="4629377"/>
              <a:ext cx="252639" cy="400109"/>
            </a:xfrm>
            <a:prstGeom prst="arc">
              <a:avLst>
                <a:gd name="adj1" fmla="val 17070386"/>
                <a:gd name="adj2" fmla="val 4373167"/>
              </a:avLst>
            </a:prstGeom>
            <a:ln w="3492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Arc 52">
              <a:extLst>
                <a:ext uri="{FF2B5EF4-FFF2-40B4-BE49-F238E27FC236}">
                  <a16:creationId xmlns:a16="http://schemas.microsoft.com/office/drawing/2014/main" id="{2A285B2F-A964-DB5C-71A2-2FFDD352E43A}"/>
                </a:ext>
              </a:extLst>
            </p:cNvPr>
            <p:cNvSpPr/>
            <p:nvPr/>
          </p:nvSpPr>
          <p:spPr>
            <a:xfrm rot="10800000">
              <a:off x="3745729" y="4609702"/>
              <a:ext cx="252639" cy="400109"/>
            </a:xfrm>
            <a:prstGeom prst="arc">
              <a:avLst>
                <a:gd name="adj1" fmla="val 17070386"/>
                <a:gd name="adj2" fmla="val 4373167"/>
              </a:avLst>
            </a:prstGeom>
            <a:ln w="3492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E757C872-53A0-62E2-9DC7-67542C50DED8}"/>
                </a:ext>
              </a:extLst>
            </p:cNvPr>
            <p:cNvCxnSpPr>
              <a:cxnSpLocks/>
              <a:endCxn id="61" idx="1"/>
            </p:cNvCxnSpPr>
            <p:nvPr/>
          </p:nvCxnSpPr>
          <p:spPr>
            <a:xfrm flipV="1">
              <a:off x="1936182" y="4839381"/>
              <a:ext cx="2630769" cy="70220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3DA98B1-CD75-7EC0-7CD3-DB9B08F22080}"/>
                </a:ext>
              </a:extLst>
            </p:cNvPr>
            <p:cNvCxnSpPr>
              <a:cxnSpLocks/>
            </p:cNvCxnSpPr>
            <p:nvPr/>
          </p:nvCxnSpPr>
          <p:spPr>
            <a:xfrm flipV="1">
              <a:off x="5654390" y="4354416"/>
              <a:ext cx="136435" cy="22699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E8968A1-0B78-4560-0415-7A8CCFFA6EB2}"/>
                </a:ext>
              </a:extLst>
            </p:cNvPr>
            <p:cNvSpPr txBox="1"/>
            <p:nvPr/>
          </p:nvSpPr>
          <p:spPr>
            <a:xfrm>
              <a:off x="3550535" y="4227277"/>
              <a:ext cx="2148416" cy="274316"/>
            </a:xfrm>
            <a:prstGeom prst="rect">
              <a:avLst/>
            </a:prstGeom>
            <a:noFill/>
          </p:spPr>
          <p:txBody>
            <a:bodyPr wrap="none" rtlCol="0">
              <a:spAutoFit/>
            </a:bodyPr>
            <a:lstStyle/>
            <a:p>
              <a:r>
                <a:rPr lang="en-US" sz="1200" dirty="0"/>
                <a:t>Multi Pass </a:t>
              </a:r>
              <a:r>
                <a:rPr lang="en-US" sz="1200" dirty="0" err="1"/>
                <a:t>Fe:ZnSe</a:t>
              </a:r>
              <a:r>
                <a:rPr lang="en-US" sz="1200" dirty="0"/>
                <a:t>(S) Amplifier </a:t>
              </a:r>
            </a:p>
          </p:txBody>
        </p:sp>
        <p:sp>
          <p:nvSpPr>
            <p:cNvPr id="57" name="TextBox 56">
              <a:extLst>
                <a:ext uri="{FF2B5EF4-FFF2-40B4-BE49-F238E27FC236}">
                  <a16:creationId xmlns:a16="http://schemas.microsoft.com/office/drawing/2014/main" id="{E5C5B883-C6AA-46D5-3C40-06D44288C467}"/>
                </a:ext>
              </a:extLst>
            </p:cNvPr>
            <p:cNvSpPr txBox="1"/>
            <p:nvPr/>
          </p:nvSpPr>
          <p:spPr>
            <a:xfrm>
              <a:off x="4369595" y="5281081"/>
              <a:ext cx="1269840" cy="457194"/>
            </a:xfrm>
            <a:prstGeom prst="rect">
              <a:avLst/>
            </a:prstGeom>
            <a:noFill/>
          </p:spPr>
          <p:txBody>
            <a:bodyPr wrap="none" rtlCol="0">
              <a:spAutoFit/>
            </a:bodyPr>
            <a:lstStyle/>
            <a:p>
              <a:r>
                <a:rPr lang="en-US" sz="1200" dirty="0"/>
                <a:t>Er:YSGG@2.7 </a:t>
              </a:r>
              <a:r>
                <a:rPr lang="en-US" sz="1200" dirty="0">
                  <a:sym typeface="Symbol" panose="05050102010706020507" pitchFamily="18" charset="2"/>
                </a:rPr>
                <a:t>m</a:t>
              </a:r>
            </a:p>
            <a:p>
              <a:r>
                <a:rPr lang="en-US" sz="1200" dirty="0">
                  <a:sym typeface="Symbol" panose="05050102010706020507" pitchFamily="18" charset="2"/>
                </a:rPr>
                <a:t>50mJ, 50 ns</a:t>
              </a:r>
              <a:endParaRPr lang="en-US" sz="1200" dirty="0"/>
            </a:p>
          </p:txBody>
        </p:sp>
        <p:sp>
          <p:nvSpPr>
            <p:cNvPr id="58" name="TextBox 57">
              <a:extLst>
                <a:ext uri="{FF2B5EF4-FFF2-40B4-BE49-F238E27FC236}">
                  <a16:creationId xmlns:a16="http://schemas.microsoft.com/office/drawing/2014/main" id="{09B52AC8-834A-48AC-42B4-52BFDFC67018}"/>
                </a:ext>
              </a:extLst>
            </p:cNvPr>
            <p:cNvSpPr txBox="1"/>
            <p:nvPr/>
          </p:nvSpPr>
          <p:spPr>
            <a:xfrm>
              <a:off x="3388491" y="5134094"/>
              <a:ext cx="1045741" cy="396235"/>
            </a:xfrm>
            <a:prstGeom prst="rect">
              <a:avLst/>
            </a:prstGeom>
            <a:noFill/>
          </p:spPr>
          <p:txBody>
            <a:bodyPr wrap="square" rtlCol="0">
              <a:spAutoFit/>
            </a:bodyPr>
            <a:lstStyle/>
            <a:p>
              <a:pPr algn="ctr"/>
              <a:r>
                <a:rPr lang="en-US" sz="1000" dirty="0"/>
                <a:t>2 mJ@4.0 </a:t>
              </a:r>
              <a:r>
                <a:rPr lang="en-US" sz="1000" dirty="0">
                  <a:sym typeface="Symbol" panose="05050102010706020507" pitchFamily="18" charset="2"/>
                </a:rPr>
                <a:t>m,  300ps</a:t>
              </a:r>
              <a:endParaRPr lang="en-US" sz="1000" dirty="0"/>
            </a:p>
          </p:txBody>
        </p:sp>
        <p:sp>
          <p:nvSpPr>
            <p:cNvPr id="59" name="TextBox 58">
              <a:extLst>
                <a:ext uri="{FF2B5EF4-FFF2-40B4-BE49-F238E27FC236}">
                  <a16:creationId xmlns:a16="http://schemas.microsoft.com/office/drawing/2014/main" id="{A1CB41B5-8D99-6D24-758D-C023D1F4576A}"/>
                </a:ext>
              </a:extLst>
            </p:cNvPr>
            <p:cNvSpPr txBox="1"/>
            <p:nvPr/>
          </p:nvSpPr>
          <p:spPr>
            <a:xfrm>
              <a:off x="1514992" y="5956931"/>
              <a:ext cx="1449731" cy="457194"/>
            </a:xfrm>
            <a:prstGeom prst="rect">
              <a:avLst/>
            </a:prstGeom>
            <a:noFill/>
          </p:spPr>
          <p:txBody>
            <a:bodyPr wrap="none" rtlCol="0">
              <a:spAutoFit/>
            </a:bodyPr>
            <a:lstStyle/>
            <a:p>
              <a:r>
                <a:rPr lang="en-US" sz="1200" dirty="0"/>
                <a:t>3 stage Double Pass </a:t>
              </a:r>
            </a:p>
            <a:p>
              <a:r>
                <a:rPr lang="en-US" sz="1200" dirty="0" err="1"/>
                <a:t>Fe:ZnSe</a:t>
              </a:r>
              <a:r>
                <a:rPr lang="en-US" sz="1200" dirty="0"/>
                <a:t> Amplifier </a:t>
              </a:r>
            </a:p>
          </p:txBody>
        </p:sp>
        <p:cxnSp>
          <p:nvCxnSpPr>
            <p:cNvPr id="60" name="Straight Connector 59">
              <a:extLst>
                <a:ext uri="{FF2B5EF4-FFF2-40B4-BE49-F238E27FC236}">
                  <a16:creationId xmlns:a16="http://schemas.microsoft.com/office/drawing/2014/main" id="{00623D68-711C-CDDE-5927-41532735C7EA}"/>
                </a:ext>
              </a:extLst>
            </p:cNvPr>
            <p:cNvCxnSpPr>
              <a:cxnSpLocks/>
            </p:cNvCxnSpPr>
            <p:nvPr/>
          </p:nvCxnSpPr>
          <p:spPr>
            <a:xfrm flipV="1">
              <a:off x="1957129" y="5088068"/>
              <a:ext cx="1057507" cy="43590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41EA88EA-CA77-6107-890C-7E8A85E5284E}"/>
                </a:ext>
              </a:extLst>
            </p:cNvPr>
            <p:cNvSpPr/>
            <p:nvPr/>
          </p:nvSpPr>
          <p:spPr>
            <a:xfrm>
              <a:off x="4566951" y="4727461"/>
              <a:ext cx="145036" cy="22383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14FBF1EB-8318-DCDC-DBD9-F3124F5E0BFA}"/>
                </a:ext>
              </a:extLst>
            </p:cNvPr>
            <p:cNvCxnSpPr>
              <a:cxnSpLocks/>
            </p:cNvCxnSpPr>
            <p:nvPr/>
          </p:nvCxnSpPr>
          <p:spPr>
            <a:xfrm>
              <a:off x="1873431" y="5074333"/>
              <a:ext cx="1092708" cy="326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EB27360-5341-BB98-4FCD-3167A1E5418C}"/>
                </a:ext>
              </a:extLst>
            </p:cNvPr>
            <p:cNvCxnSpPr>
              <a:cxnSpLocks/>
            </p:cNvCxnSpPr>
            <p:nvPr/>
          </p:nvCxnSpPr>
          <p:spPr>
            <a:xfrm flipV="1">
              <a:off x="1878152" y="4938683"/>
              <a:ext cx="1104912" cy="1356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FACC443-8FC3-30CF-11D8-95DB0324E8AD}"/>
                </a:ext>
              </a:extLst>
            </p:cNvPr>
            <p:cNvCxnSpPr>
              <a:cxnSpLocks/>
            </p:cNvCxnSpPr>
            <p:nvPr/>
          </p:nvCxnSpPr>
          <p:spPr>
            <a:xfrm>
              <a:off x="1937188" y="4744442"/>
              <a:ext cx="1075642" cy="19652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48EB1DC-9651-5B56-AC9D-799F62C60ACA}"/>
                </a:ext>
              </a:extLst>
            </p:cNvPr>
            <p:cNvCxnSpPr>
              <a:cxnSpLocks/>
            </p:cNvCxnSpPr>
            <p:nvPr/>
          </p:nvCxnSpPr>
          <p:spPr>
            <a:xfrm flipV="1">
              <a:off x="1939898" y="4747482"/>
              <a:ext cx="1229355" cy="28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C51BBB1-9EFF-C374-B14B-A4301D29A6B3}"/>
                </a:ext>
              </a:extLst>
            </p:cNvPr>
            <p:cNvCxnSpPr>
              <a:cxnSpLocks/>
            </p:cNvCxnSpPr>
            <p:nvPr/>
          </p:nvCxnSpPr>
          <p:spPr>
            <a:xfrm flipV="1">
              <a:off x="1876381" y="4587509"/>
              <a:ext cx="94342" cy="278392"/>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1162DFD4-8382-DB44-6E16-1E9E1C6E008C}"/>
                </a:ext>
              </a:extLst>
            </p:cNvPr>
            <p:cNvSpPr/>
            <p:nvPr/>
          </p:nvSpPr>
          <p:spPr>
            <a:xfrm rot="976867">
              <a:off x="2009826" y="4640906"/>
              <a:ext cx="145036" cy="22383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F72EDC11-841B-04D3-7575-EF17018DE5AB}"/>
                </a:ext>
              </a:extLst>
            </p:cNvPr>
            <p:cNvCxnSpPr>
              <a:cxnSpLocks/>
            </p:cNvCxnSpPr>
            <p:nvPr/>
          </p:nvCxnSpPr>
          <p:spPr>
            <a:xfrm flipV="1">
              <a:off x="2992119" y="4851128"/>
              <a:ext cx="22602" cy="16261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EFDCD32-384E-7ED2-943A-E993B631E7E6}"/>
                </a:ext>
              </a:extLst>
            </p:cNvPr>
            <p:cNvCxnSpPr>
              <a:cxnSpLocks/>
            </p:cNvCxnSpPr>
            <p:nvPr/>
          </p:nvCxnSpPr>
          <p:spPr>
            <a:xfrm flipH="1" flipV="1">
              <a:off x="1871556" y="4938683"/>
              <a:ext cx="5990" cy="274816"/>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B56CE70E-3606-B9AB-39BD-E62A5F67D376}"/>
                </a:ext>
              </a:extLst>
            </p:cNvPr>
            <p:cNvSpPr/>
            <p:nvPr/>
          </p:nvSpPr>
          <p:spPr>
            <a:xfrm>
              <a:off x="1982600" y="4967164"/>
              <a:ext cx="145036" cy="22383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11CED876-95E2-D734-02C8-E21225D3F6B6}"/>
                </a:ext>
              </a:extLst>
            </p:cNvPr>
            <p:cNvCxnSpPr>
              <a:cxnSpLocks/>
            </p:cNvCxnSpPr>
            <p:nvPr/>
          </p:nvCxnSpPr>
          <p:spPr>
            <a:xfrm flipH="1" flipV="1">
              <a:off x="2992108" y="5030214"/>
              <a:ext cx="30245" cy="125677"/>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1FB67E10-6B8A-EE19-33BD-F4D5500F6044}"/>
                </a:ext>
              </a:extLst>
            </p:cNvPr>
            <p:cNvSpPr/>
            <p:nvPr/>
          </p:nvSpPr>
          <p:spPr>
            <a:xfrm rot="20615927">
              <a:off x="2001200" y="5365499"/>
              <a:ext cx="145036" cy="22383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83CF516B-A42C-AB37-FC25-DB539113A0F7}"/>
                </a:ext>
              </a:extLst>
            </p:cNvPr>
            <p:cNvCxnSpPr>
              <a:cxnSpLocks/>
            </p:cNvCxnSpPr>
            <p:nvPr/>
          </p:nvCxnSpPr>
          <p:spPr>
            <a:xfrm flipH="1" flipV="1">
              <a:off x="1871572" y="5360603"/>
              <a:ext cx="94230" cy="30832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7514A1E-987D-CE35-C108-ECEF56B06B86}"/>
                </a:ext>
              </a:extLst>
            </p:cNvPr>
            <p:cNvCxnSpPr>
              <a:cxnSpLocks/>
            </p:cNvCxnSpPr>
            <p:nvPr/>
          </p:nvCxnSpPr>
          <p:spPr>
            <a:xfrm flipH="1" flipV="1">
              <a:off x="3055886" y="4648018"/>
              <a:ext cx="158515" cy="166786"/>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5995D106-D2EB-4F7A-EDFC-71C6F4C4C85C}"/>
                </a:ext>
              </a:extLst>
            </p:cNvPr>
            <p:cNvCxnSpPr>
              <a:cxnSpLocks/>
            </p:cNvCxnSpPr>
            <p:nvPr/>
          </p:nvCxnSpPr>
          <p:spPr>
            <a:xfrm flipH="1">
              <a:off x="3508299" y="5058480"/>
              <a:ext cx="248630" cy="523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1FAAB7EC-E406-77AD-97B3-89C565960474}"/>
                </a:ext>
              </a:extLst>
            </p:cNvPr>
            <p:cNvCxnSpPr>
              <a:cxnSpLocks/>
            </p:cNvCxnSpPr>
            <p:nvPr/>
          </p:nvCxnSpPr>
          <p:spPr>
            <a:xfrm flipH="1">
              <a:off x="2669262" y="5286257"/>
              <a:ext cx="248630" cy="523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20B1FAC-C48B-AFE2-4597-6DA89EE44C4A}"/>
                </a:ext>
              </a:extLst>
            </p:cNvPr>
            <p:cNvCxnSpPr>
              <a:cxnSpLocks/>
            </p:cNvCxnSpPr>
            <p:nvPr/>
          </p:nvCxnSpPr>
          <p:spPr>
            <a:xfrm flipH="1">
              <a:off x="3102953" y="4747199"/>
              <a:ext cx="19291" cy="137199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2D7B6798-B714-F8A7-BED7-FF13B1BF0893}"/>
                </a:ext>
              </a:extLst>
            </p:cNvPr>
            <p:cNvCxnSpPr>
              <a:cxnSpLocks/>
            </p:cNvCxnSpPr>
            <p:nvPr/>
          </p:nvCxnSpPr>
          <p:spPr>
            <a:xfrm>
              <a:off x="2493433" y="4752825"/>
              <a:ext cx="27477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481ED12D-458B-E2C8-13CF-334AF6FE2DF7}"/>
                </a:ext>
              </a:extLst>
            </p:cNvPr>
            <p:cNvCxnSpPr>
              <a:cxnSpLocks/>
            </p:cNvCxnSpPr>
            <p:nvPr/>
          </p:nvCxnSpPr>
          <p:spPr>
            <a:xfrm flipH="1">
              <a:off x="3112015" y="5407462"/>
              <a:ext cx="5316" cy="2614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9724C32F-9E7D-1E7A-1E79-B6FCE2BFA334}"/>
                </a:ext>
              </a:extLst>
            </p:cNvPr>
            <p:cNvSpPr txBox="1"/>
            <p:nvPr/>
          </p:nvSpPr>
          <p:spPr>
            <a:xfrm>
              <a:off x="3372128" y="5876695"/>
              <a:ext cx="1087232" cy="396235"/>
            </a:xfrm>
            <a:prstGeom prst="rect">
              <a:avLst/>
            </a:prstGeom>
            <a:noFill/>
          </p:spPr>
          <p:txBody>
            <a:bodyPr wrap="square" rtlCol="0">
              <a:spAutoFit/>
            </a:bodyPr>
            <a:lstStyle/>
            <a:p>
              <a:pPr algn="ctr"/>
              <a:r>
                <a:rPr lang="en-US" sz="1000" dirty="0"/>
                <a:t>120 mJ@4.0 </a:t>
              </a:r>
              <a:r>
                <a:rPr lang="en-US" sz="1000" dirty="0">
                  <a:sym typeface="Symbol" panose="05050102010706020507" pitchFamily="18" charset="2"/>
                </a:rPr>
                <a:t>m, </a:t>
              </a:r>
            </a:p>
            <a:p>
              <a:pPr algn="ctr"/>
              <a:r>
                <a:rPr lang="en-US" sz="1000" dirty="0">
                  <a:sym typeface="Symbol" panose="05050102010706020507" pitchFamily="18" charset="2"/>
                </a:rPr>
                <a:t> 300ps</a:t>
              </a:r>
              <a:endParaRPr lang="en-US" sz="1000" dirty="0"/>
            </a:p>
          </p:txBody>
        </p:sp>
        <p:sp>
          <p:nvSpPr>
            <p:cNvPr id="81" name="Rectangle: Rounded Corners 80">
              <a:extLst>
                <a:ext uri="{FF2B5EF4-FFF2-40B4-BE49-F238E27FC236}">
                  <a16:creationId xmlns:a16="http://schemas.microsoft.com/office/drawing/2014/main" id="{31B261BB-1CEA-BBFC-2C85-6E3E64739DD9}"/>
                </a:ext>
              </a:extLst>
            </p:cNvPr>
            <p:cNvSpPr/>
            <p:nvPr/>
          </p:nvSpPr>
          <p:spPr>
            <a:xfrm>
              <a:off x="1593656" y="4165434"/>
              <a:ext cx="1597085" cy="383402"/>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7610B264-832E-9A07-5E92-049EC335C21D}"/>
                </a:ext>
              </a:extLst>
            </p:cNvPr>
            <p:cNvSpPr txBox="1"/>
            <p:nvPr/>
          </p:nvSpPr>
          <p:spPr>
            <a:xfrm>
              <a:off x="1682503" y="4137160"/>
              <a:ext cx="1269840" cy="457194"/>
            </a:xfrm>
            <a:prstGeom prst="rect">
              <a:avLst/>
            </a:prstGeom>
            <a:noFill/>
          </p:spPr>
          <p:txBody>
            <a:bodyPr wrap="none" rtlCol="0">
              <a:spAutoFit/>
            </a:bodyPr>
            <a:lstStyle/>
            <a:p>
              <a:r>
                <a:rPr lang="en-US" sz="1200" dirty="0"/>
                <a:t>Er:YSGG@2.7 </a:t>
              </a:r>
              <a:r>
                <a:rPr lang="en-US" sz="1200" dirty="0">
                  <a:sym typeface="Symbol" panose="05050102010706020507" pitchFamily="18" charset="2"/>
                </a:rPr>
                <a:t>m</a:t>
              </a:r>
            </a:p>
            <a:p>
              <a:r>
                <a:rPr lang="en-US" sz="1200" dirty="0">
                  <a:sym typeface="Symbol" panose="05050102010706020507" pitchFamily="18" charset="2"/>
                </a:rPr>
                <a:t>400mJ, 50 ns</a:t>
              </a:r>
              <a:endParaRPr lang="en-US" sz="1200" dirty="0"/>
            </a:p>
          </p:txBody>
        </p:sp>
        <p:cxnSp>
          <p:nvCxnSpPr>
            <p:cNvPr id="83" name="Straight Connector 82">
              <a:extLst>
                <a:ext uri="{FF2B5EF4-FFF2-40B4-BE49-F238E27FC236}">
                  <a16:creationId xmlns:a16="http://schemas.microsoft.com/office/drawing/2014/main" id="{D126FF8F-CA25-96A4-D97E-495DB3C96604}"/>
                </a:ext>
              </a:extLst>
            </p:cNvPr>
            <p:cNvCxnSpPr>
              <a:cxnSpLocks/>
            </p:cNvCxnSpPr>
            <p:nvPr/>
          </p:nvCxnSpPr>
          <p:spPr>
            <a:xfrm>
              <a:off x="3100881" y="6091238"/>
              <a:ext cx="3430311" cy="2553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6A1A4D1-80F5-4FB7-A15A-30D07C3EB66E}"/>
                </a:ext>
              </a:extLst>
            </p:cNvPr>
            <p:cNvCxnSpPr>
              <a:cxnSpLocks/>
            </p:cNvCxnSpPr>
            <p:nvPr/>
          </p:nvCxnSpPr>
          <p:spPr>
            <a:xfrm flipH="1" flipV="1">
              <a:off x="2994180" y="6030155"/>
              <a:ext cx="158515" cy="166786"/>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E8E5B6E6-CDC6-37B2-C6DE-A8AC26046D3E}"/>
                </a:ext>
              </a:extLst>
            </p:cNvPr>
            <p:cNvSpPr/>
            <p:nvPr/>
          </p:nvSpPr>
          <p:spPr>
            <a:xfrm>
              <a:off x="4459359" y="5932439"/>
              <a:ext cx="841880" cy="46836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90000"/>
                  </a:schemeClr>
                </a:solidFill>
              </a:endParaRPr>
            </a:p>
          </p:txBody>
        </p:sp>
        <p:sp>
          <p:nvSpPr>
            <p:cNvPr id="86" name="TextBox 85">
              <a:extLst>
                <a:ext uri="{FF2B5EF4-FFF2-40B4-BE49-F238E27FC236}">
                  <a16:creationId xmlns:a16="http://schemas.microsoft.com/office/drawing/2014/main" id="{2D998F27-8BE1-1D34-B572-AB2316437D3D}"/>
                </a:ext>
              </a:extLst>
            </p:cNvPr>
            <p:cNvSpPr txBox="1"/>
            <p:nvPr/>
          </p:nvSpPr>
          <p:spPr>
            <a:xfrm>
              <a:off x="4451762" y="5932439"/>
              <a:ext cx="817016" cy="396235"/>
            </a:xfrm>
            <a:prstGeom prst="rect">
              <a:avLst/>
            </a:prstGeom>
            <a:noFill/>
          </p:spPr>
          <p:txBody>
            <a:bodyPr wrap="square" rtlCol="0">
              <a:spAutoFit/>
            </a:bodyPr>
            <a:lstStyle/>
            <a:p>
              <a:pPr algn="ctr"/>
              <a:r>
                <a:rPr lang="en-US" sz="1000" dirty="0"/>
                <a:t>Pulse </a:t>
              </a:r>
            </a:p>
            <a:p>
              <a:pPr algn="ctr"/>
              <a:r>
                <a:rPr lang="en-US" sz="1000" dirty="0"/>
                <a:t>Compressor</a:t>
              </a:r>
            </a:p>
          </p:txBody>
        </p:sp>
        <p:sp>
          <p:nvSpPr>
            <p:cNvPr id="87" name="TextBox 86">
              <a:extLst>
                <a:ext uri="{FF2B5EF4-FFF2-40B4-BE49-F238E27FC236}">
                  <a16:creationId xmlns:a16="http://schemas.microsoft.com/office/drawing/2014/main" id="{79003706-116D-15BE-4C3F-7E0F56918D71}"/>
                </a:ext>
              </a:extLst>
            </p:cNvPr>
            <p:cNvSpPr txBox="1"/>
            <p:nvPr/>
          </p:nvSpPr>
          <p:spPr>
            <a:xfrm>
              <a:off x="5322414" y="5896503"/>
              <a:ext cx="1014474" cy="548632"/>
            </a:xfrm>
            <a:prstGeom prst="rect">
              <a:avLst/>
            </a:prstGeom>
            <a:noFill/>
          </p:spPr>
          <p:txBody>
            <a:bodyPr wrap="square" rtlCol="0">
              <a:spAutoFit/>
            </a:bodyPr>
            <a:lstStyle/>
            <a:p>
              <a:pPr algn="ctr"/>
              <a:r>
                <a:rPr lang="en-US" sz="1000" dirty="0"/>
                <a:t>100 mJ@4.0 </a:t>
              </a:r>
              <a:r>
                <a:rPr lang="en-US" sz="1000" dirty="0">
                  <a:sym typeface="Symbol" panose="05050102010706020507" pitchFamily="18" charset="2"/>
                </a:rPr>
                <a:t>m, </a:t>
              </a:r>
            </a:p>
            <a:p>
              <a:pPr algn="ctr"/>
              <a:r>
                <a:rPr lang="en-US" sz="1000" dirty="0">
                  <a:sym typeface="Symbol" panose="05050102010706020507" pitchFamily="18" charset="2"/>
                </a:rPr>
                <a:t> 100fs</a:t>
              </a:r>
              <a:endParaRPr lang="en-US" sz="1000" dirty="0"/>
            </a:p>
          </p:txBody>
        </p:sp>
        <p:cxnSp>
          <p:nvCxnSpPr>
            <p:cNvPr id="88" name="Straight Arrow Connector 87">
              <a:extLst>
                <a:ext uri="{FF2B5EF4-FFF2-40B4-BE49-F238E27FC236}">
                  <a16:creationId xmlns:a16="http://schemas.microsoft.com/office/drawing/2014/main" id="{35ABECB4-D8B4-D23F-0194-64671706083B}"/>
                </a:ext>
              </a:extLst>
            </p:cNvPr>
            <p:cNvCxnSpPr>
              <a:cxnSpLocks/>
            </p:cNvCxnSpPr>
            <p:nvPr/>
          </p:nvCxnSpPr>
          <p:spPr>
            <a:xfrm>
              <a:off x="6027912" y="6113548"/>
              <a:ext cx="34341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89" name="Picture 88">
            <a:extLst>
              <a:ext uri="{FF2B5EF4-FFF2-40B4-BE49-F238E27FC236}">
                <a16:creationId xmlns:a16="http://schemas.microsoft.com/office/drawing/2014/main" id="{97D798BA-B6CC-62CA-A906-81DB49BBF2B7}"/>
              </a:ext>
            </a:extLst>
          </p:cNvPr>
          <p:cNvPicPr>
            <a:picLocks noChangeAspect="1"/>
          </p:cNvPicPr>
          <p:nvPr/>
        </p:nvPicPr>
        <p:blipFill>
          <a:blip r:embed="rId2"/>
          <a:stretch>
            <a:fillRect/>
          </a:stretch>
        </p:blipFill>
        <p:spPr>
          <a:xfrm>
            <a:off x="385411" y="1204924"/>
            <a:ext cx="5110435" cy="2316921"/>
          </a:xfrm>
          <a:prstGeom prst="rect">
            <a:avLst/>
          </a:prstGeom>
          <a:effectLst>
            <a:outerShdw blurRad="63500" sx="105000" sy="105000" algn="ctr" rotWithShape="0">
              <a:schemeClr val="accent2">
                <a:alpha val="39000"/>
              </a:schemeClr>
            </a:outerShdw>
          </a:effectLst>
        </p:spPr>
      </p:pic>
      <p:pic>
        <p:nvPicPr>
          <p:cNvPr id="91" name="Picture 90">
            <a:extLst>
              <a:ext uri="{FF2B5EF4-FFF2-40B4-BE49-F238E27FC236}">
                <a16:creationId xmlns:a16="http://schemas.microsoft.com/office/drawing/2014/main" id="{4CF8BDB7-46A0-40E0-5001-6A1F795F9FCD}"/>
              </a:ext>
            </a:extLst>
          </p:cNvPr>
          <p:cNvPicPr>
            <a:picLocks noChangeAspect="1"/>
          </p:cNvPicPr>
          <p:nvPr/>
        </p:nvPicPr>
        <p:blipFill>
          <a:blip r:embed="rId3"/>
          <a:stretch>
            <a:fillRect/>
          </a:stretch>
        </p:blipFill>
        <p:spPr>
          <a:xfrm>
            <a:off x="248443" y="4187518"/>
            <a:ext cx="5583905" cy="1575459"/>
          </a:xfrm>
          <a:prstGeom prst="rect">
            <a:avLst/>
          </a:prstGeom>
          <a:effectLst>
            <a:outerShdw blurRad="63500" sx="104000" sy="104000" algn="ctr" rotWithShape="0">
              <a:prstClr val="black">
                <a:alpha val="40000"/>
              </a:prstClr>
            </a:outerShdw>
          </a:effectLst>
        </p:spPr>
      </p:pic>
    </p:spTree>
    <p:extLst>
      <p:ext uri="{BB962C8B-B14F-4D97-AF65-F5344CB8AC3E}">
        <p14:creationId xmlns:p14="http://schemas.microsoft.com/office/powerpoint/2010/main" val="203351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65A5DE-A46F-8C9B-EA92-C6C3FB95035C}"/>
              </a:ext>
            </a:extLst>
          </p:cNvPr>
          <p:cNvSpPr>
            <a:spLocks noGrp="1"/>
          </p:cNvSpPr>
          <p:nvPr>
            <p:ph type="sldNum" sz="quarter" idx="12"/>
          </p:nvPr>
        </p:nvSpPr>
        <p:spPr/>
        <p:txBody>
          <a:bodyPr/>
          <a:lstStyle/>
          <a:p>
            <a:pPr>
              <a:defRPr/>
            </a:pPr>
            <a:fld id="{1F8A97BA-DB9B-4291-87AE-AF89EA7F18B7}" type="slidenum">
              <a:rPr lang="en-US" sz="1100" b="1" smtClean="0">
                <a:solidFill>
                  <a:schemeClr val="bg1"/>
                </a:solidFill>
              </a:rPr>
              <a:pPr>
                <a:defRPr/>
              </a:pPr>
              <a:t>11</a:t>
            </a:fld>
            <a:endParaRPr lang="en-US" sz="1100" b="1" dirty="0">
              <a:solidFill>
                <a:schemeClr val="bg1"/>
              </a:solidFill>
            </a:endParaRPr>
          </a:p>
        </p:txBody>
      </p:sp>
      <p:pic>
        <p:nvPicPr>
          <p:cNvPr id="5" name="Picture 4">
            <a:extLst>
              <a:ext uri="{FF2B5EF4-FFF2-40B4-BE49-F238E27FC236}">
                <a16:creationId xmlns:a16="http://schemas.microsoft.com/office/drawing/2014/main" id="{96626BAB-1AFA-74B0-F39E-F1B8478E2BCD}"/>
              </a:ext>
            </a:extLst>
          </p:cNvPr>
          <p:cNvPicPr>
            <a:picLocks noChangeAspect="1"/>
          </p:cNvPicPr>
          <p:nvPr/>
        </p:nvPicPr>
        <p:blipFill>
          <a:blip r:embed="rId2"/>
          <a:stretch>
            <a:fillRect/>
          </a:stretch>
        </p:blipFill>
        <p:spPr>
          <a:xfrm>
            <a:off x="162586" y="862128"/>
            <a:ext cx="3063372" cy="2296744"/>
          </a:xfrm>
          <a:prstGeom prst="rect">
            <a:avLst/>
          </a:prstGeom>
        </p:spPr>
      </p:pic>
      <p:pic>
        <p:nvPicPr>
          <p:cNvPr id="7" name="Picture 6">
            <a:extLst>
              <a:ext uri="{FF2B5EF4-FFF2-40B4-BE49-F238E27FC236}">
                <a16:creationId xmlns:a16="http://schemas.microsoft.com/office/drawing/2014/main" id="{077BF927-EC3F-6CA9-7E46-782DE3BB22BA}"/>
              </a:ext>
            </a:extLst>
          </p:cNvPr>
          <p:cNvPicPr>
            <a:picLocks noChangeAspect="1"/>
          </p:cNvPicPr>
          <p:nvPr/>
        </p:nvPicPr>
        <p:blipFill>
          <a:blip r:embed="rId3"/>
          <a:stretch>
            <a:fillRect/>
          </a:stretch>
        </p:blipFill>
        <p:spPr>
          <a:xfrm>
            <a:off x="3225958" y="824781"/>
            <a:ext cx="3986975" cy="1682503"/>
          </a:xfrm>
          <a:prstGeom prst="rect">
            <a:avLst/>
          </a:prstGeom>
        </p:spPr>
      </p:pic>
      <p:pic>
        <p:nvPicPr>
          <p:cNvPr id="8" name="Picture 7">
            <a:extLst>
              <a:ext uri="{FF2B5EF4-FFF2-40B4-BE49-F238E27FC236}">
                <a16:creationId xmlns:a16="http://schemas.microsoft.com/office/drawing/2014/main" id="{10927C2D-8ED5-321B-D032-AA34E8E6E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06" y="3224024"/>
            <a:ext cx="5355254" cy="3012330"/>
          </a:xfrm>
          <a:prstGeom prst="rect">
            <a:avLst/>
          </a:prstGeom>
        </p:spPr>
      </p:pic>
      <p:pic>
        <p:nvPicPr>
          <p:cNvPr id="10" name="Picture 9">
            <a:extLst>
              <a:ext uri="{FF2B5EF4-FFF2-40B4-BE49-F238E27FC236}">
                <a16:creationId xmlns:a16="http://schemas.microsoft.com/office/drawing/2014/main" id="{29C55897-8853-CF1A-665B-041760895864}"/>
              </a:ext>
            </a:extLst>
          </p:cNvPr>
          <p:cNvPicPr>
            <a:picLocks noChangeAspect="1"/>
          </p:cNvPicPr>
          <p:nvPr/>
        </p:nvPicPr>
        <p:blipFill>
          <a:blip r:embed="rId5"/>
          <a:stretch>
            <a:fillRect/>
          </a:stretch>
        </p:blipFill>
        <p:spPr>
          <a:xfrm>
            <a:off x="7236651" y="829534"/>
            <a:ext cx="2536595" cy="2068854"/>
          </a:xfrm>
          <a:prstGeom prst="rect">
            <a:avLst/>
          </a:prstGeom>
        </p:spPr>
      </p:pic>
      <p:pic>
        <p:nvPicPr>
          <p:cNvPr id="11" name="Picture 10">
            <a:extLst>
              <a:ext uri="{FF2B5EF4-FFF2-40B4-BE49-F238E27FC236}">
                <a16:creationId xmlns:a16="http://schemas.microsoft.com/office/drawing/2014/main" id="{ECDEB118-7F0D-E543-716D-99285B40AD31}"/>
              </a:ext>
            </a:extLst>
          </p:cNvPr>
          <p:cNvPicPr>
            <a:picLocks noChangeAspect="1"/>
          </p:cNvPicPr>
          <p:nvPr/>
        </p:nvPicPr>
        <p:blipFill>
          <a:blip r:embed="rId6"/>
          <a:stretch>
            <a:fillRect/>
          </a:stretch>
        </p:blipFill>
        <p:spPr>
          <a:xfrm>
            <a:off x="9869761" y="890573"/>
            <a:ext cx="2225833" cy="1792229"/>
          </a:xfrm>
          <a:prstGeom prst="rect">
            <a:avLst/>
          </a:prstGeom>
        </p:spPr>
      </p:pic>
      <p:pic>
        <p:nvPicPr>
          <p:cNvPr id="12" name="Picture 11">
            <a:extLst>
              <a:ext uri="{FF2B5EF4-FFF2-40B4-BE49-F238E27FC236}">
                <a16:creationId xmlns:a16="http://schemas.microsoft.com/office/drawing/2014/main" id="{3856B995-2D71-3EE5-F9C8-807F72780002}"/>
              </a:ext>
            </a:extLst>
          </p:cNvPr>
          <p:cNvPicPr>
            <a:picLocks noChangeAspect="1"/>
          </p:cNvPicPr>
          <p:nvPr/>
        </p:nvPicPr>
        <p:blipFill>
          <a:blip r:embed="rId7"/>
          <a:stretch>
            <a:fillRect/>
          </a:stretch>
        </p:blipFill>
        <p:spPr>
          <a:xfrm>
            <a:off x="9892135" y="3366142"/>
            <a:ext cx="2181084" cy="2080600"/>
          </a:xfrm>
          <a:prstGeom prst="rect">
            <a:avLst/>
          </a:prstGeom>
        </p:spPr>
      </p:pic>
      <p:sp>
        <p:nvSpPr>
          <p:cNvPr id="14" name="TextBox 13">
            <a:extLst>
              <a:ext uri="{FF2B5EF4-FFF2-40B4-BE49-F238E27FC236}">
                <a16:creationId xmlns:a16="http://schemas.microsoft.com/office/drawing/2014/main" id="{ADF721F2-1B8A-5F37-8C78-E6402BA9E100}"/>
              </a:ext>
            </a:extLst>
          </p:cNvPr>
          <p:cNvSpPr txBox="1"/>
          <p:nvPr/>
        </p:nvSpPr>
        <p:spPr>
          <a:xfrm>
            <a:off x="9914510" y="2810601"/>
            <a:ext cx="2308645" cy="338554"/>
          </a:xfrm>
          <a:prstGeom prst="rect">
            <a:avLst/>
          </a:prstGeom>
          <a:noFill/>
        </p:spPr>
        <p:txBody>
          <a:bodyPr wrap="none" rtlCol="0">
            <a:spAutoFit/>
          </a:bodyPr>
          <a:lstStyle/>
          <a:p>
            <a:r>
              <a:rPr lang="en-US" sz="1600" dirty="0"/>
              <a:t>2.79 um, 260 </a:t>
            </a:r>
            <a:r>
              <a:rPr lang="en-US" sz="1600" dirty="0" err="1"/>
              <a:t>mJ</a:t>
            </a:r>
            <a:r>
              <a:rPr lang="en-US" sz="1600" dirty="0"/>
              <a:t> Pump</a:t>
            </a:r>
          </a:p>
        </p:txBody>
      </p:sp>
      <p:sp>
        <p:nvSpPr>
          <p:cNvPr id="15" name="TextBox 14">
            <a:extLst>
              <a:ext uri="{FF2B5EF4-FFF2-40B4-BE49-F238E27FC236}">
                <a16:creationId xmlns:a16="http://schemas.microsoft.com/office/drawing/2014/main" id="{42DF2461-AC86-87CA-4894-C87BFD933AF0}"/>
              </a:ext>
            </a:extLst>
          </p:cNvPr>
          <p:cNvSpPr txBox="1"/>
          <p:nvPr/>
        </p:nvSpPr>
        <p:spPr>
          <a:xfrm>
            <a:off x="9773246" y="5456845"/>
            <a:ext cx="2388795" cy="584775"/>
          </a:xfrm>
          <a:prstGeom prst="rect">
            <a:avLst/>
          </a:prstGeom>
          <a:noFill/>
        </p:spPr>
        <p:txBody>
          <a:bodyPr wrap="none" rtlCol="0">
            <a:spAutoFit/>
          </a:bodyPr>
          <a:lstStyle/>
          <a:p>
            <a:r>
              <a:rPr lang="en-US" sz="1600" dirty="0"/>
              <a:t>4.4 um, 60 </a:t>
            </a:r>
            <a:r>
              <a:rPr lang="en-US" sz="1600" dirty="0" err="1"/>
              <a:t>mJ</a:t>
            </a:r>
            <a:r>
              <a:rPr lang="en-US" sz="1600" dirty="0"/>
              <a:t> </a:t>
            </a:r>
            <a:r>
              <a:rPr lang="en-US" sz="1600" dirty="0" err="1"/>
              <a:t>Fe:ZnSe</a:t>
            </a:r>
            <a:r>
              <a:rPr lang="en-US" sz="1600" dirty="0"/>
              <a:t> </a:t>
            </a:r>
          </a:p>
          <a:p>
            <a:r>
              <a:rPr lang="en-US" sz="1600" dirty="0"/>
              <a:t>spatial profile</a:t>
            </a:r>
          </a:p>
        </p:txBody>
      </p:sp>
      <p:sp>
        <p:nvSpPr>
          <p:cNvPr id="16" name="TextBox 15">
            <a:extLst>
              <a:ext uri="{FF2B5EF4-FFF2-40B4-BE49-F238E27FC236}">
                <a16:creationId xmlns:a16="http://schemas.microsoft.com/office/drawing/2014/main" id="{A5D2E241-BCA6-6C14-DB5E-874423A536FD}"/>
              </a:ext>
            </a:extLst>
          </p:cNvPr>
          <p:cNvSpPr txBox="1"/>
          <p:nvPr/>
        </p:nvSpPr>
        <p:spPr>
          <a:xfrm>
            <a:off x="5495683" y="2870824"/>
            <a:ext cx="4418827" cy="338554"/>
          </a:xfrm>
          <a:prstGeom prst="rect">
            <a:avLst/>
          </a:prstGeom>
          <a:noFill/>
        </p:spPr>
        <p:txBody>
          <a:bodyPr wrap="square" rtlCol="0">
            <a:spAutoFit/>
          </a:bodyPr>
          <a:lstStyle/>
          <a:p>
            <a:r>
              <a:rPr lang="en-US" sz="1600" dirty="0" err="1"/>
              <a:t>Cr:Er:YSGG</a:t>
            </a:r>
            <a:r>
              <a:rPr lang="en-US" sz="1600" dirty="0"/>
              <a:t>, EO Q-switched, 100ns, MOPA </a:t>
            </a:r>
          </a:p>
        </p:txBody>
      </p:sp>
      <p:pic>
        <p:nvPicPr>
          <p:cNvPr id="17" name="Picture 16">
            <a:extLst>
              <a:ext uri="{FF2B5EF4-FFF2-40B4-BE49-F238E27FC236}">
                <a16:creationId xmlns:a16="http://schemas.microsoft.com/office/drawing/2014/main" id="{73E9588A-ACD3-2D25-7F99-D839DFF69D6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68375" y="3601474"/>
            <a:ext cx="2436928" cy="1872570"/>
          </a:xfrm>
          <a:prstGeom prst="rect">
            <a:avLst/>
          </a:prstGeom>
          <a:noFill/>
          <a:ln>
            <a:noFill/>
          </a:ln>
        </p:spPr>
      </p:pic>
      <p:pic>
        <p:nvPicPr>
          <p:cNvPr id="18" name="Picture 17">
            <a:extLst>
              <a:ext uri="{FF2B5EF4-FFF2-40B4-BE49-F238E27FC236}">
                <a16:creationId xmlns:a16="http://schemas.microsoft.com/office/drawing/2014/main" id="{35C8A17A-E9E4-7037-F105-46E161BD9C0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442" t="7510" r="9722" b="4990"/>
          <a:stretch/>
        </p:blipFill>
        <p:spPr>
          <a:xfrm>
            <a:off x="5242542" y="3601474"/>
            <a:ext cx="2225833" cy="1827187"/>
          </a:xfrm>
          <a:prstGeom prst="rect">
            <a:avLst/>
          </a:prstGeom>
        </p:spPr>
      </p:pic>
      <p:sp>
        <p:nvSpPr>
          <p:cNvPr id="19" name="TextBox 18">
            <a:extLst>
              <a:ext uri="{FF2B5EF4-FFF2-40B4-BE49-F238E27FC236}">
                <a16:creationId xmlns:a16="http://schemas.microsoft.com/office/drawing/2014/main" id="{A8A01D88-4493-79C7-035E-06B5143556A8}"/>
              </a:ext>
            </a:extLst>
          </p:cNvPr>
          <p:cNvSpPr txBox="1"/>
          <p:nvPr/>
        </p:nvSpPr>
        <p:spPr>
          <a:xfrm>
            <a:off x="5330546" y="5517112"/>
            <a:ext cx="2291653" cy="584775"/>
          </a:xfrm>
          <a:prstGeom prst="rect">
            <a:avLst/>
          </a:prstGeom>
          <a:noFill/>
        </p:spPr>
        <p:txBody>
          <a:bodyPr wrap="none" rtlCol="0">
            <a:spAutoFit/>
          </a:bodyPr>
          <a:lstStyle/>
          <a:p>
            <a:r>
              <a:rPr lang="en-US" sz="1600" dirty="0" err="1"/>
              <a:t>Fe:ZnSe</a:t>
            </a:r>
            <a:r>
              <a:rPr lang="en-US" sz="1600" dirty="0"/>
              <a:t> MOPA 4.4 um</a:t>
            </a:r>
          </a:p>
          <a:p>
            <a:r>
              <a:rPr lang="en-US" sz="1600" dirty="0"/>
              <a:t>80 ns output</a:t>
            </a:r>
          </a:p>
        </p:txBody>
      </p:sp>
      <p:sp>
        <p:nvSpPr>
          <p:cNvPr id="20" name="TextBox 19">
            <a:extLst>
              <a:ext uri="{FF2B5EF4-FFF2-40B4-BE49-F238E27FC236}">
                <a16:creationId xmlns:a16="http://schemas.microsoft.com/office/drawing/2014/main" id="{A0BF8CEF-D858-42CF-842D-D71A56E7645C}"/>
              </a:ext>
            </a:extLst>
          </p:cNvPr>
          <p:cNvSpPr txBox="1"/>
          <p:nvPr/>
        </p:nvSpPr>
        <p:spPr>
          <a:xfrm>
            <a:off x="7610599" y="5481927"/>
            <a:ext cx="2291653" cy="584775"/>
          </a:xfrm>
          <a:prstGeom prst="rect">
            <a:avLst/>
          </a:prstGeom>
          <a:noFill/>
        </p:spPr>
        <p:txBody>
          <a:bodyPr wrap="none" rtlCol="0">
            <a:spAutoFit/>
          </a:bodyPr>
          <a:lstStyle/>
          <a:p>
            <a:r>
              <a:rPr lang="en-US" sz="1600" dirty="0" err="1"/>
              <a:t>Fe:ZnSe</a:t>
            </a:r>
            <a:r>
              <a:rPr lang="en-US" sz="1600" dirty="0"/>
              <a:t> MOPA 4.4 um</a:t>
            </a:r>
          </a:p>
          <a:p>
            <a:r>
              <a:rPr lang="en-US" sz="1600" dirty="0"/>
              <a:t>Pulse duration</a:t>
            </a:r>
          </a:p>
        </p:txBody>
      </p:sp>
      <p:sp>
        <p:nvSpPr>
          <p:cNvPr id="6" name="TextBox 5">
            <a:extLst>
              <a:ext uri="{FF2B5EF4-FFF2-40B4-BE49-F238E27FC236}">
                <a16:creationId xmlns:a16="http://schemas.microsoft.com/office/drawing/2014/main" id="{DDDE7A92-7F77-23AA-7434-3D353B797837}"/>
              </a:ext>
            </a:extLst>
          </p:cNvPr>
          <p:cNvSpPr txBox="1"/>
          <p:nvPr/>
        </p:nvSpPr>
        <p:spPr>
          <a:xfrm>
            <a:off x="885825" y="233363"/>
            <a:ext cx="10396538" cy="461665"/>
          </a:xfrm>
          <a:prstGeom prst="rect">
            <a:avLst/>
          </a:prstGeom>
          <a:noFill/>
        </p:spPr>
        <p:txBody>
          <a:bodyPr wrap="square" rtlCol="0">
            <a:spAutoFit/>
          </a:bodyPr>
          <a:lstStyle/>
          <a:p>
            <a:pPr algn="ctr"/>
            <a:r>
              <a:rPr lang="en-US" sz="2400" dirty="0">
                <a:solidFill>
                  <a:srgbClr val="0000FF"/>
                </a:solidFill>
                <a:latin typeface="Arial Black" panose="020B0A04020102020204" pitchFamily="34" charset="0"/>
              </a:rPr>
              <a:t>Triggerable </a:t>
            </a:r>
            <a:r>
              <a:rPr lang="en-US" sz="2400" dirty="0" err="1">
                <a:solidFill>
                  <a:srgbClr val="0000FF"/>
                </a:solidFill>
                <a:latin typeface="Arial Black" panose="020B0A04020102020204" pitchFamily="34" charset="0"/>
              </a:rPr>
              <a:t>Fe:ZnSe</a:t>
            </a:r>
            <a:r>
              <a:rPr lang="en-US" sz="2400" dirty="0">
                <a:solidFill>
                  <a:srgbClr val="0000FF"/>
                </a:solidFill>
                <a:latin typeface="Arial Black" panose="020B0A04020102020204" pitchFamily="34" charset="0"/>
              </a:rPr>
              <a:t> gain-switched ns amplifier</a:t>
            </a:r>
            <a:endParaRPr lang="en-US" sz="2400" baseline="-25000" dirty="0">
              <a:solidFill>
                <a:srgbClr val="0000FF"/>
              </a:solidFill>
              <a:latin typeface="Arial Black" panose="020B0A04020102020204" pitchFamily="34" charset="0"/>
            </a:endParaRPr>
          </a:p>
        </p:txBody>
      </p:sp>
    </p:spTree>
    <p:extLst>
      <p:ext uri="{BB962C8B-B14F-4D97-AF65-F5344CB8AC3E}">
        <p14:creationId xmlns:p14="http://schemas.microsoft.com/office/powerpoint/2010/main" val="863477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F78F748E-293A-4AD2-A78D-3BB20AC39C38}" type="slidenum">
              <a:rPr lang="en-US" sz="1100" b="1" smtClean="0">
                <a:solidFill>
                  <a:schemeClr val="bg1"/>
                </a:solidFill>
                <a:cs typeface="Arial" panose="020B0604020202020204" pitchFamily="34" charset="0"/>
              </a:rPr>
              <a:t>12</a:t>
            </a:fld>
            <a:endParaRPr lang="en-US" sz="1100" b="1" dirty="0">
              <a:solidFill>
                <a:schemeClr val="bg1"/>
              </a:solidFill>
              <a:cs typeface="Arial" panose="020B0604020202020204" pitchFamily="34" charset="0"/>
            </a:endParaRPr>
          </a:p>
        </p:txBody>
      </p:sp>
      <p:sp>
        <p:nvSpPr>
          <p:cNvPr id="32" name="Rectangle 31"/>
          <p:cNvSpPr/>
          <p:nvPr/>
        </p:nvSpPr>
        <p:spPr>
          <a:xfrm>
            <a:off x="1121247" y="1525"/>
            <a:ext cx="10188572" cy="461665"/>
          </a:xfrm>
          <a:prstGeom prst="rect">
            <a:avLst/>
          </a:prstGeom>
        </p:spPr>
        <p:txBody>
          <a:bodyPr wrap="square">
            <a:spAutoFit/>
          </a:bodyPr>
          <a:lstStyle/>
          <a:p>
            <a:pPr lvl="0" algn="ctr">
              <a:defRPr/>
            </a:pPr>
            <a:r>
              <a:rPr lang="en-US" sz="2400" b="1" dirty="0">
                <a:solidFill>
                  <a:srgbClr val="0000FF"/>
                </a:solidFill>
                <a:latin typeface="Arial Black" panose="020B0A04020102020204" pitchFamily="34" charset="0"/>
                <a:cs typeface="Arial" panose="020B0604020202020204" pitchFamily="34" charset="0"/>
              </a:rPr>
              <a:t>High-Pressure Optically Pumped CO</a:t>
            </a:r>
            <a:r>
              <a:rPr lang="en-US" sz="2400" b="1" baseline="-25000" dirty="0">
                <a:solidFill>
                  <a:srgbClr val="0000FF"/>
                </a:solidFill>
                <a:latin typeface="Arial Black" panose="020B0A04020102020204" pitchFamily="34" charset="0"/>
                <a:cs typeface="Arial" panose="020B0604020202020204" pitchFamily="34" charset="0"/>
              </a:rPr>
              <a:t>2</a:t>
            </a:r>
            <a:r>
              <a:rPr lang="en-US" sz="2400" b="1" dirty="0">
                <a:solidFill>
                  <a:srgbClr val="0000FF"/>
                </a:solidFill>
                <a:latin typeface="Arial Black" panose="020B0A04020102020204" pitchFamily="34" charset="0"/>
                <a:cs typeface="Arial" panose="020B0604020202020204" pitchFamily="34" charset="0"/>
              </a:rPr>
              <a:t> Laser  </a:t>
            </a:r>
          </a:p>
        </p:txBody>
      </p:sp>
      <p:sp>
        <p:nvSpPr>
          <p:cNvPr id="20" name="Rectangle 19"/>
          <p:cNvSpPr/>
          <p:nvPr/>
        </p:nvSpPr>
        <p:spPr>
          <a:xfrm>
            <a:off x="78921" y="349936"/>
            <a:ext cx="4961970" cy="550279"/>
          </a:xfrm>
          <a:prstGeom prst="rect">
            <a:avLst/>
          </a:prstGeom>
        </p:spPr>
        <p:txBody>
          <a:bodyPr wrap="square">
            <a:spAutoFit/>
          </a:bodyPr>
          <a:lstStyle/>
          <a:p>
            <a:pPr marL="285750" lvl="0" indent="-285750" defTabSz="457200" fontAlgn="base" hangingPunct="0">
              <a:lnSpc>
                <a:spcPct val="93000"/>
              </a:lnSpc>
              <a:spcBef>
                <a:spcPct val="0"/>
              </a:spcBef>
              <a:spcAft>
                <a:spcPct val="0"/>
              </a:spcAft>
              <a:buClr>
                <a:srgbClr val="000000"/>
              </a:buClr>
              <a:buSzPct val="100000"/>
              <a:buFont typeface="Wingdings" panose="05000000000000000000" pitchFamily="2" charset="2"/>
              <a:buChar char="v"/>
              <a:defRPr/>
            </a:pPr>
            <a:r>
              <a:rPr lang="en-US" sz="1600" b="1" dirty="0">
                <a:solidFill>
                  <a:srgbClr val="0070C0"/>
                </a:solidFill>
                <a:latin typeface="Arial" panose="020B0604020202020204" pitchFamily="34" charset="0"/>
                <a:cs typeface="Arial" panose="020B0604020202020204" pitchFamily="34" charset="0"/>
              </a:rPr>
              <a:t>Physics challenges in a gas active medium at high-pressure ≤20 atm </a:t>
            </a:r>
          </a:p>
        </p:txBody>
      </p:sp>
      <p:sp>
        <p:nvSpPr>
          <p:cNvPr id="28" name="Rectangle 27"/>
          <p:cNvSpPr/>
          <p:nvPr/>
        </p:nvSpPr>
        <p:spPr>
          <a:xfrm>
            <a:off x="188803" y="798404"/>
            <a:ext cx="5199520" cy="893834"/>
          </a:xfrm>
          <a:prstGeom prst="rect">
            <a:avLst/>
          </a:prstGeom>
        </p:spPr>
        <p:txBody>
          <a:bodyPr wrap="square">
            <a:spAutoFit/>
          </a:bodyPr>
          <a:lstStyle/>
          <a:p>
            <a:pPr lvl="0" defTabSz="457200" fontAlgn="base" hangingPunct="0">
              <a:lnSpc>
                <a:spcPct val="93000"/>
              </a:lnSpc>
              <a:spcBef>
                <a:spcPct val="0"/>
              </a:spcBef>
              <a:spcAft>
                <a:spcPct val="0"/>
              </a:spcAft>
              <a:buClr>
                <a:srgbClr val="000000"/>
              </a:buClr>
              <a:buSzPct val="100000"/>
              <a:defRPr/>
            </a:pPr>
            <a:r>
              <a:rPr lang="en-US" sz="1400" dirty="0">
                <a:latin typeface="Arial" panose="020B0604020202020204" pitchFamily="34" charset="0"/>
                <a:cs typeface="Arial" panose="020B0604020202020204" pitchFamily="34" charset="0"/>
              </a:rPr>
              <a:t>Goal: increase the upper-state lifetime to &gt;1 ms and mitigate nonlinear refraction effect for the 4.3 mm pump. Gain tailoring using various CO</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isotopes to reach many THz bandwidth in a cm-scale cell.</a:t>
            </a:r>
          </a:p>
        </p:txBody>
      </p:sp>
      <p:sp>
        <p:nvSpPr>
          <p:cNvPr id="29" name="Rectangle 28"/>
          <p:cNvSpPr/>
          <p:nvPr/>
        </p:nvSpPr>
        <p:spPr>
          <a:xfrm>
            <a:off x="6096000" y="444577"/>
            <a:ext cx="6284142" cy="321306"/>
          </a:xfrm>
          <a:prstGeom prst="rect">
            <a:avLst/>
          </a:prstGeom>
        </p:spPr>
        <p:txBody>
          <a:bodyPr wrap="square">
            <a:spAutoFit/>
          </a:bodyPr>
          <a:lstStyle/>
          <a:p>
            <a:pPr marL="285750" lvl="0" indent="-285750" defTabSz="457200" fontAlgn="base" hangingPunct="0">
              <a:lnSpc>
                <a:spcPct val="93000"/>
              </a:lnSpc>
              <a:spcBef>
                <a:spcPct val="0"/>
              </a:spcBef>
              <a:spcAft>
                <a:spcPct val="0"/>
              </a:spcAft>
              <a:buClr>
                <a:srgbClr val="000000"/>
              </a:buClr>
              <a:buSzPct val="100000"/>
              <a:buFont typeface="Wingdings" panose="05000000000000000000" pitchFamily="2" charset="2"/>
              <a:buChar char="v"/>
              <a:defRPr/>
            </a:pPr>
            <a:r>
              <a:rPr lang="en-US" sz="1600" b="1" dirty="0">
                <a:solidFill>
                  <a:srgbClr val="0070C0"/>
                </a:solidFill>
                <a:latin typeface="Arial" panose="020B0604020202020204" pitchFamily="34" charset="0"/>
              </a:rPr>
              <a:t>Status</a:t>
            </a:r>
          </a:p>
        </p:txBody>
      </p:sp>
      <p:sp>
        <p:nvSpPr>
          <p:cNvPr id="30" name="Rectangle 29"/>
          <p:cNvSpPr/>
          <p:nvPr/>
        </p:nvSpPr>
        <p:spPr>
          <a:xfrm>
            <a:off x="6012526" y="765799"/>
            <a:ext cx="5964760" cy="893834"/>
          </a:xfrm>
          <a:prstGeom prst="rect">
            <a:avLst/>
          </a:prstGeom>
        </p:spPr>
        <p:txBody>
          <a:bodyPr wrap="square">
            <a:spAutoFit/>
          </a:bodyPr>
          <a:lstStyle/>
          <a:p>
            <a:pPr lvl="0" defTabSz="457200" fontAlgn="base" hangingPunct="0">
              <a:lnSpc>
                <a:spcPct val="93000"/>
              </a:lnSpc>
              <a:spcBef>
                <a:spcPct val="0"/>
              </a:spcBef>
              <a:spcAft>
                <a:spcPct val="0"/>
              </a:spcAft>
              <a:buClr>
                <a:srgbClr val="000000"/>
              </a:buClr>
              <a:buSzPct val="100000"/>
              <a:defRPr/>
            </a:pPr>
            <a:r>
              <a:rPr lang="en-US" sz="1400" dirty="0">
                <a:latin typeface="Arial" panose="020B0604020202020204" pitchFamily="34" charset="0"/>
              </a:rPr>
              <a:t>Leveraged seed funding from the DOE Accelerator Stewardship program: a 2 mJ and then 60 mJ Fe:ZnSe pump was built and used for proof-of-existence experiments at UCLA. </a:t>
            </a:r>
          </a:p>
          <a:p>
            <a:pPr lvl="0" defTabSz="457200" fontAlgn="base" hangingPunct="0">
              <a:lnSpc>
                <a:spcPct val="93000"/>
              </a:lnSpc>
              <a:spcBef>
                <a:spcPct val="0"/>
              </a:spcBef>
              <a:spcAft>
                <a:spcPct val="0"/>
              </a:spcAft>
              <a:buClr>
                <a:srgbClr val="000000"/>
              </a:buClr>
              <a:buSzPct val="100000"/>
              <a:defRPr/>
            </a:pPr>
            <a:endParaRPr lang="en-US" sz="1400" dirty="0">
              <a:latin typeface="Arial" panose="020B0604020202020204" pitchFamily="34" charset="0"/>
            </a:endParaRPr>
          </a:p>
        </p:txBody>
      </p:sp>
      <p:sp>
        <p:nvSpPr>
          <p:cNvPr id="19" name="Rectangle 46"/>
          <p:cNvSpPr>
            <a:spLocks noChangeArrowheads="1"/>
          </p:cNvSpPr>
          <p:nvPr/>
        </p:nvSpPr>
        <p:spPr bwMode="auto">
          <a:xfrm>
            <a:off x="410618" y="6023149"/>
            <a:ext cx="3020716" cy="515763"/>
          </a:xfrm>
          <a:prstGeom prst="rect">
            <a:avLst/>
          </a:prstGeom>
          <a:noFill/>
          <a:ln w="9525">
            <a:noFill/>
            <a:miter lim="800000"/>
            <a:headEnd/>
            <a:tailEnd/>
          </a:ln>
          <a:effectLst/>
        </p:spPr>
        <p:txBody>
          <a:bodyPr/>
          <a:lstStyle/>
          <a:p>
            <a:pPr>
              <a:lnSpc>
                <a:spcPct val="80000"/>
              </a:lnSpc>
              <a:spcBef>
                <a:spcPct val="20000"/>
              </a:spcBef>
              <a:buNone/>
            </a:pPr>
            <a:r>
              <a:rPr lang="en-US" sz="1200" dirty="0">
                <a:latin typeface="Arial" panose="020B0604020202020204" pitchFamily="34" charset="0"/>
                <a:cs typeface="Arial" panose="020B0604020202020204" pitchFamily="34" charset="0"/>
              </a:rPr>
              <a:t>Collaboration between UCLA/BNL/UAB, modeling Applied Optics, 58, 5786 (2019)  </a:t>
            </a:r>
          </a:p>
        </p:txBody>
      </p:sp>
      <p:pic>
        <p:nvPicPr>
          <p:cNvPr id="21" name="Picture 2" descr="C:\Users\Sergei Tochitsky\Downloads\isotopes_figure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46" y="3791949"/>
            <a:ext cx="3400326" cy="215187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p:cNvCxnSpPr>
            <a:cxnSpLocks/>
          </p:cNvCxnSpPr>
          <p:nvPr/>
        </p:nvCxnSpPr>
        <p:spPr>
          <a:xfrm flipH="1">
            <a:off x="2051399" y="3259464"/>
            <a:ext cx="411182" cy="986512"/>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D6E77A1-5C57-8667-963D-08BEEFBCD3FF}"/>
              </a:ext>
            </a:extLst>
          </p:cNvPr>
          <p:cNvPicPr>
            <a:picLocks noChangeAspect="1"/>
          </p:cNvPicPr>
          <p:nvPr/>
        </p:nvPicPr>
        <p:blipFill>
          <a:blip r:embed="rId4"/>
          <a:stretch>
            <a:fillRect/>
          </a:stretch>
        </p:blipFill>
        <p:spPr>
          <a:xfrm>
            <a:off x="101469" y="2002860"/>
            <a:ext cx="1727204" cy="1791454"/>
          </a:xfrm>
          <a:prstGeom prst="rect">
            <a:avLst/>
          </a:prstGeom>
        </p:spPr>
      </p:pic>
      <p:pic>
        <p:nvPicPr>
          <p:cNvPr id="4" name="Picture 3">
            <a:extLst>
              <a:ext uri="{FF2B5EF4-FFF2-40B4-BE49-F238E27FC236}">
                <a16:creationId xmlns:a16="http://schemas.microsoft.com/office/drawing/2014/main" id="{DDE879B3-FB31-D126-F1C7-3CC39EF53718}"/>
              </a:ext>
            </a:extLst>
          </p:cNvPr>
          <p:cNvPicPr>
            <a:picLocks noChangeAspect="1"/>
          </p:cNvPicPr>
          <p:nvPr/>
        </p:nvPicPr>
        <p:blipFill>
          <a:blip r:embed="rId5"/>
          <a:stretch>
            <a:fillRect/>
          </a:stretch>
        </p:blipFill>
        <p:spPr>
          <a:xfrm>
            <a:off x="1751278" y="2002860"/>
            <a:ext cx="2799026" cy="1955805"/>
          </a:xfrm>
          <a:prstGeom prst="rect">
            <a:avLst/>
          </a:prstGeom>
        </p:spPr>
      </p:pic>
      <p:pic>
        <p:nvPicPr>
          <p:cNvPr id="7" name="Picture 6">
            <a:extLst>
              <a:ext uri="{FF2B5EF4-FFF2-40B4-BE49-F238E27FC236}">
                <a16:creationId xmlns:a16="http://schemas.microsoft.com/office/drawing/2014/main" id="{4E430BA3-9038-5814-E108-B90B38361DD7}"/>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550304" y="1918298"/>
            <a:ext cx="3400327" cy="2562339"/>
          </a:xfrm>
          <a:prstGeom prst="rect">
            <a:avLst/>
          </a:prstGeom>
        </p:spPr>
      </p:pic>
      <p:pic>
        <p:nvPicPr>
          <p:cNvPr id="9" name="Picture 8">
            <a:extLst>
              <a:ext uri="{FF2B5EF4-FFF2-40B4-BE49-F238E27FC236}">
                <a16:creationId xmlns:a16="http://schemas.microsoft.com/office/drawing/2014/main" id="{88329A87-8996-D8DD-97AD-297E166F61DB}"/>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9488543" y="2328269"/>
            <a:ext cx="2786836" cy="1981621"/>
          </a:xfrm>
          <a:prstGeom prst="rect">
            <a:avLst/>
          </a:prstGeom>
        </p:spPr>
      </p:pic>
      <p:pic>
        <p:nvPicPr>
          <p:cNvPr id="10" name="Picture 9">
            <a:extLst>
              <a:ext uri="{FF2B5EF4-FFF2-40B4-BE49-F238E27FC236}">
                <a16:creationId xmlns:a16="http://schemas.microsoft.com/office/drawing/2014/main" id="{2342D063-789F-4889-F932-93075BA15031}"/>
              </a:ext>
            </a:extLst>
          </p:cNvPr>
          <p:cNvPicPr>
            <a:picLocks noChangeAspect="1"/>
          </p:cNvPicPr>
          <p:nvPr/>
        </p:nvPicPr>
        <p:blipFill>
          <a:blip r:embed="rId8"/>
          <a:stretch>
            <a:fillRect/>
          </a:stretch>
        </p:blipFill>
        <p:spPr>
          <a:xfrm>
            <a:off x="6250467" y="4551167"/>
            <a:ext cx="5227394" cy="1929031"/>
          </a:xfrm>
          <a:prstGeom prst="rect">
            <a:avLst/>
          </a:prstGeom>
        </p:spPr>
      </p:pic>
      <p:sp>
        <p:nvSpPr>
          <p:cNvPr id="12" name="TextBox 11">
            <a:extLst>
              <a:ext uri="{FF2B5EF4-FFF2-40B4-BE49-F238E27FC236}">
                <a16:creationId xmlns:a16="http://schemas.microsoft.com/office/drawing/2014/main" id="{207B48D1-9523-D256-97D3-F1E6C549E922}"/>
              </a:ext>
            </a:extLst>
          </p:cNvPr>
          <p:cNvSpPr txBox="1"/>
          <p:nvPr/>
        </p:nvSpPr>
        <p:spPr>
          <a:xfrm>
            <a:off x="5899281" y="1659549"/>
            <a:ext cx="6191250" cy="292709"/>
          </a:xfrm>
          <a:prstGeom prst="rect">
            <a:avLst/>
          </a:prstGeom>
          <a:noFill/>
        </p:spPr>
        <p:txBody>
          <a:bodyPr wrap="square">
            <a:spAutoFit/>
          </a:bodyPr>
          <a:lstStyle/>
          <a:p>
            <a:pPr marL="214313" indent="-214313" defTabSz="342900" fontAlgn="base" hangingPunct="0">
              <a:lnSpc>
                <a:spcPct val="93000"/>
              </a:lnSpc>
              <a:spcBef>
                <a:spcPct val="0"/>
              </a:spcBef>
              <a:spcAft>
                <a:spcPct val="0"/>
              </a:spcAft>
              <a:buClr>
                <a:srgbClr val="000000"/>
              </a:buClr>
              <a:buSzPct val="100000"/>
              <a:buFont typeface="Wingdings" panose="05000000000000000000" pitchFamily="2" charset="2"/>
              <a:buChar char="Ø"/>
              <a:defRPr/>
            </a:pPr>
            <a:r>
              <a:rPr lang="en-US" sz="1400" dirty="0">
                <a:highlight>
                  <a:srgbClr val="FFFF00"/>
                </a:highlight>
                <a:latin typeface="Arial" panose="020B0604020202020204" pitchFamily="34" charset="0"/>
                <a:cs typeface="Arial" panose="020B0604020202020204" pitchFamily="34" charset="0"/>
              </a:rPr>
              <a:t>Turn-key operation RT </a:t>
            </a:r>
            <a:r>
              <a:rPr lang="en-US" sz="1400" b="1" dirty="0">
                <a:highlight>
                  <a:srgbClr val="FFFF00"/>
                </a:highlight>
                <a:latin typeface="Arial" panose="020B0604020202020204" pitchFamily="34" charset="0"/>
                <a:cs typeface="Arial" panose="020B0604020202020204" pitchFamily="34" charset="0"/>
              </a:rPr>
              <a:t>Fe:ZnSe MOPA tunable over 3.8-5.0 </a:t>
            </a:r>
            <a:r>
              <a:rPr lang="en-US" sz="1400" b="1" dirty="0">
                <a:highlight>
                  <a:srgbClr val="FFFF00"/>
                </a:highlight>
                <a:latin typeface="Arial" panose="020B0604020202020204" pitchFamily="34" charset="0"/>
                <a:cs typeface="Arial" panose="020B0604020202020204" pitchFamily="34" charset="0"/>
                <a:sym typeface="Symbol" panose="05050102010706020507" pitchFamily="18" charset="2"/>
              </a:rPr>
              <a:t>m (60 mJ)</a:t>
            </a:r>
          </a:p>
        </p:txBody>
      </p:sp>
      <p:sp>
        <p:nvSpPr>
          <p:cNvPr id="13" name="TextBox 12">
            <a:extLst>
              <a:ext uri="{FF2B5EF4-FFF2-40B4-BE49-F238E27FC236}">
                <a16:creationId xmlns:a16="http://schemas.microsoft.com/office/drawing/2014/main" id="{6B812D3A-6B5E-C826-6899-C72E1187F674}"/>
              </a:ext>
            </a:extLst>
          </p:cNvPr>
          <p:cNvSpPr txBox="1"/>
          <p:nvPr/>
        </p:nvSpPr>
        <p:spPr>
          <a:xfrm>
            <a:off x="4000235" y="4632467"/>
            <a:ext cx="2324365" cy="1600438"/>
          </a:xfrm>
          <a:prstGeom prst="rect">
            <a:avLst/>
          </a:prstGeom>
          <a:solidFill>
            <a:srgbClr val="FFFF00"/>
          </a:solidFill>
        </p:spPr>
        <p:txBody>
          <a:bodyPr wrap="square" rtlCol="0">
            <a:spAutoFit/>
          </a:bodyPr>
          <a:lstStyle/>
          <a:p>
            <a:pPr marL="285750" indent="-285750">
              <a:buFont typeface="Wingdings" panose="05000000000000000000" pitchFamily="2" charset="2"/>
              <a:buChar char="Ø"/>
            </a:pPr>
            <a:r>
              <a:rPr lang="en-US" sz="1400" b="1" dirty="0">
                <a:latin typeface="Arial" panose="020B0604020202020204" pitchFamily="34" charset="0"/>
                <a:cs typeface="Arial" panose="020B0604020202020204" pitchFamily="34" charset="0"/>
              </a:rPr>
              <a:t>The first 10 µm lasing in a ≤15 atm optically pumped CO</a:t>
            </a:r>
            <a:r>
              <a:rPr lang="en-US" sz="1400" b="1" baseline="-25000" dirty="0">
                <a:latin typeface="Arial" panose="020B0604020202020204" pitchFamily="34" charset="0"/>
                <a:cs typeface="Arial" panose="020B0604020202020204" pitchFamily="34" charset="0"/>
              </a:rPr>
              <a:t>2</a:t>
            </a:r>
            <a:r>
              <a:rPr lang="en-US" sz="1400" b="1" dirty="0">
                <a:latin typeface="Arial" panose="020B0604020202020204" pitchFamily="34" charset="0"/>
                <a:cs typeface="Arial" panose="020B0604020202020204" pitchFamily="34" charset="0"/>
              </a:rPr>
              <a:t> cell</a:t>
            </a:r>
          </a:p>
          <a:p>
            <a:pPr marL="285750" indent="-285750">
              <a:buFont typeface="Wingdings" panose="05000000000000000000" pitchFamily="2" charset="2"/>
              <a:buChar char="Ø"/>
            </a:pPr>
            <a:r>
              <a:rPr lang="en-US" sz="1400" b="1" dirty="0">
                <a:latin typeface="Arial" panose="020B0604020202020204" pitchFamily="34" charset="0"/>
                <a:cs typeface="Arial" panose="020B0604020202020204" pitchFamily="34" charset="0"/>
              </a:rPr>
              <a:t>30% and 10% efficiencies at 1 and 7 </a:t>
            </a:r>
            <a:r>
              <a:rPr lang="en-US" sz="1400" b="1" dirty="0" err="1">
                <a:latin typeface="Arial" panose="020B0604020202020204" pitchFamily="34" charset="0"/>
                <a:cs typeface="Arial" panose="020B0604020202020204" pitchFamily="34" charset="0"/>
              </a:rPr>
              <a:t>atm</a:t>
            </a:r>
            <a:r>
              <a:rPr lang="en-US" sz="1400" b="1" dirty="0">
                <a:latin typeface="Arial" panose="020B0604020202020204" pitchFamily="34" charset="0"/>
                <a:cs typeface="Arial" panose="020B0604020202020204" pitchFamily="34" charset="0"/>
              </a:rPr>
              <a:t> cells, respectively</a:t>
            </a:r>
          </a:p>
        </p:txBody>
      </p:sp>
      <p:cxnSp>
        <p:nvCxnSpPr>
          <p:cNvPr id="16" name="Straight Arrow Connector 15">
            <a:extLst>
              <a:ext uri="{FF2B5EF4-FFF2-40B4-BE49-F238E27FC236}">
                <a16:creationId xmlns:a16="http://schemas.microsoft.com/office/drawing/2014/main" id="{9E4BEBBF-22FD-0544-BCA9-CFB7157A790B}"/>
              </a:ext>
            </a:extLst>
          </p:cNvPr>
          <p:cNvCxnSpPr/>
          <p:nvPr/>
        </p:nvCxnSpPr>
        <p:spPr>
          <a:xfrm flipH="1">
            <a:off x="7477079" y="2176439"/>
            <a:ext cx="2625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C83481C-6BAD-467D-8DDB-18EC2F8AAF23}"/>
              </a:ext>
            </a:extLst>
          </p:cNvPr>
          <p:cNvPicPr>
            <a:picLocks noChangeAspect="1"/>
          </p:cNvPicPr>
          <p:nvPr/>
        </p:nvPicPr>
        <p:blipFill>
          <a:blip r:embed="rId9"/>
          <a:stretch>
            <a:fillRect/>
          </a:stretch>
        </p:blipFill>
        <p:spPr>
          <a:xfrm>
            <a:off x="7777309" y="2002860"/>
            <a:ext cx="1786683" cy="645419"/>
          </a:xfrm>
          <a:prstGeom prst="rect">
            <a:avLst/>
          </a:prstGeom>
        </p:spPr>
      </p:pic>
    </p:spTree>
    <p:extLst>
      <p:ext uri="{BB962C8B-B14F-4D97-AF65-F5344CB8AC3E}">
        <p14:creationId xmlns:p14="http://schemas.microsoft.com/office/powerpoint/2010/main" val="1072425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F7F7A9A8-095D-B1D4-F770-62271C7CA6EA}"/>
              </a:ext>
            </a:extLst>
          </p:cNvPr>
          <p:cNvPicPr>
            <a:picLocks noChangeAspect="1"/>
          </p:cNvPicPr>
          <p:nvPr/>
        </p:nvPicPr>
        <p:blipFill>
          <a:blip r:embed="rId2"/>
          <a:stretch>
            <a:fillRect/>
          </a:stretch>
        </p:blipFill>
        <p:spPr>
          <a:xfrm>
            <a:off x="460727" y="3039790"/>
            <a:ext cx="5102484" cy="2976375"/>
          </a:xfrm>
          <a:prstGeom prst="rect">
            <a:avLst/>
          </a:prstGeom>
        </p:spPr>
      </p:pic>
      <p:sp>
        <p:nvSpPr>
          <p:cNvPr id="3" name="Slide Number Placeholder 2">
            <a:extLst>
              <a:ext uri="{FF2B5EF4-FFF2-40B4-BE49-F238E27FC236}">
                <a16:creationId xmlns:a16="http://schemas.microsoft.com/office/drawing/2014/main" id="{D117E06C-130C-26AD-CFEE-0251A332FC95}"/>
              </a:ext>
            </a:extLst>
          </p:cNvPr>
          <p:cNvSpPr>
            <a:spLocks noGrp="1"/>
          </p:cNvSpPr>
          <p:nvPr>
            <p:ph type="sldNum" sz="quarter" idx="12"/>
          </p:nvPr>
        </p:nvSpPr>
        <p:spPr>
          <a:prstGeom prst="rect">
            <a:avLst/>
          </a:prstGeom>
        </p:spPr>
        <p:txBody>
          <a:bodyPr lIns="0" tIns="0" rIns="45720" bIns="0" anchor="ctr"/>
          <a:lstStyle>
            <a:defPPr>
              <a:defRPr lang="en-US"/>
            </a:defPPr>
            <a:lvl1pPr marL="0" algn="r" defTabSz="914377" rtl="0" eaLnBrk="1" latinLnBrk="0" hangingPunct="1">
              <a:defRPr sz="10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933A556B-7C63-244D-9B7C-B0EA8042B330}" type="slidenum">
              <a:rPr lang="en-US" sz="1100" b="1" smtClean="0">
                <a:solidFill>
                  <a:schemeClr val="bg1"/>
                </a:solidFill>
              </a:rPr>
              <a:pPr/>
              <a:t>13</a:t>
            </a:fld>
            <a:endParaRPr lang="en-US" sz="1100" b="1" dirty="0">
              <a:solidFill>
                <a:schemeClr val="bg1"/>
              </a:solidFill>
            </a:endParaRPr>
          </a:p>
        </p:txBody>
      </p:sp>
      <p:sp>
        <p:nvSpPr>
          <p:cNvPr id="2" name="Title 1">
            <a:extLst>
              <a:ext uri="{FF2B5EF4-FFF2-40B4-BE49-F238E27FC236}">
                <a16:creationId xmlns:a16="http://schemas.microsoft.com/office/drawing/2014/main" id="{805A7D4A-77D5-E4EB-316B-472935F6802A}"/>
              </a:ext>
            </a:extLst>
          </p:cNvPr>
          <p:cNvSpPr>
            <a:spLocks noGrp="1"/>
          </p:cNvSpPr>
          <p:nvPr>
            <p:ph type="title" idx="4294967295"/>
          </p:nvPr>
        </p:nvSpPr>
        <p:spPr>
          <a:xfrm>
            <a:off x="215900" y="-7938"/>
            <a:ext cx="11976100" cy="557213"/>
          </a:xfrm>
        </p:spPr>
        <p:txBody>
          <a:bodyPr>
            <a:normAutofit/>
          </a:bodyPr>
          <a:lstStyle/>
          <a:p>
            <a:pPr algn="ctr"/>
            <a:r>
              <a:rPr lang="en-US" sz="2400" dirty="0">
                <a:solidFill>
                  <a:srgbClr val="0000FF"/>
                </a:solidFill>
                <a:latin typeface="Arial Black" panose="020B0A04020102020204" pitchFamily="34" charset="0"/>
              </a:rPr>
              <a:t>Ultrafast CO</a:t>
            </a:r>
            <a:r>
              <a:rPr lang="en-US" sz="2400" baseline="-25000" dirty="0">
                <a:solidFill>
                  <a:srgbClr val="0000FF"/>
                </a:solidFill>
                <a:latin typeface="Arial Black" panose="020B0A04020102020204" pitchFamily="34" charset="0"/>
              </a:rPr>
              <a:t>2</a:t>
            </a:r>
            <a:r>
              <a:rPr lang="en-US" sz="2400" dirty="0">
                <a:solidFill>
                  <a:srgbClr val="0000FF"/>
                </a:solidFill>
                <a:latin typeface="Arial Black" panose="020B0A04020102020204" pitchFamily="34" charset="0"/>
              </a:rPr>
              <a:t> amplifiers</a:t>
            </a:r>
          </a:p>
        </p:txBody>
      </p:sp>
      <p:cxnSp>
        <p:nvCxnSpPr>
          <p:cNvPr id="5" name="Straight Connector 4">
            <a:extLst>
              <a:ext uri="{FF2B5EF4-FFF2-40B4-BE49-F238E27FC236}">
                <a16:creationId xmlns:a16="http://schemas.microsoft.com/office/drawing/2014/main" id="{2521420E-4A5B-63B6-CF4B-A796D6C88B22}"/>
              </a:ext>
            </a:extLst>
          </p:cNvPr>
          <p:cNvCxnSpPr>
            <a:cxnSpLocks/>
          </p:cNvCxnSpPr>
          <p:nvPr/>
        </p:nvCxnSpPr>
        <p:spPr>
          <a:xfrm>
            <a:off x="6226036" y="692279"/>
            <a:ext cx="0" cy="52832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2D2F643-3F4D-21EA-B41B-60CE1BAD6626}"/>
              </a:ext>
            </a:extLst>
          </p:cNvPr>
          <p:cNvSpPr txBox="1"/>
          <p:nvPr/>
        </p:nvSpPr>
        <p:spPr>
          <a:xfrm flipH="1">
            <a:off x="787744" y="333832"/>
            <a:ext cx="5359057" cy="400110"/>
          </a:xfrm>
          <a:prstGeom prst="rect">
            <a:avLst/>
          </a:prstGeom>
          <a:noFill/>
        </p:spPr>
        <p:txBody>
          <a:bodyPr wrap="square" rtlCol="0">
            <a:spAutoFit/>
          </a:bodyPr>
          <a:lstStyle/>
          <a:p>
            <a:r>
              <a:rPr lang="en-US" sz="2000" b="1" i="1" dirty="0">
                <a:solidFill>
                  <a:srgbClr val="C00000"/>
                </a:solidFill>
              </a:rPr>
              <a:t>State of the art (BNL)</a:t>
            </a:r>
          </a:p>
        </p:txBody>
      </p:sp>
      <p:sp>
        <p:nvSpPr>
          <p:cNvPr id="7" name="TextBox 6">
            <a:extLst>
              <a:ext uri="{FF2B5EF4-FFF2-40B4-BE49-F238E27FC236}">
                <a16:creationId xmlns:a16="http://schemas.microsoft.com/office/drawing/2014/main" id="{23AADD56-90CB-1966-857A-CBFEA41E9A79}"/>
              </a:ext>
            </a:extLst>
          </p:cNvPr>
          <p:cNvSpPr txBox="1"/>
          <p:nvPr/>
        </p:nvSpPr>
        <p:spPr>
          <a:xfrm flipH="1">
            <a:off x="6305272" y="544523"/>
            <a:ext cx="5206656" cy="400110"/>
          </a:xfrm>
          <a:prstGeom prst="rect">
            <a:avLst/>
          </a:prstGeom>
          <a:noFill/>
        </p:spPr>
        <p:txBody>
          <a:bodyPr wrap="square" rtlCol="0">
            <a:spAutoFit/>
          </a:bodyPr>
          <a:lstStyle/>
          <a:p>
            <a:pPr algn="r"/>
            <a:r>
              <a:rPr lang="en-US" sz="2000" b="1" i="1" dirty="0">
                <a:solidFill>
                  <a:srgbClr val="C00000"/>
                </a:solidFill>
              </a:rPr>
              <a:t>Perspectives</a:t>
            </a:r>
          </a:p>
        </p:txBody>
      </p:sp>
      <p:cxnSp>
        <p:nvCxnSpPr>
          <p:cNvPr id="8" name="Straight Connector 7">
            <a:extLst>
              <a:ext uri="{FF2B5EF4-FFF2-40B4-BE49-F238E27FC236}">
                <a16:creationId xmlns:a16="http://schemas.microsoft.com/office/drawing/2014/main" id="{0CBD0BFA-61B8-52E6-AE60-F6306882D9E2}"/>
              </a:ext>
            </a:extLst>
          </p:cNvPr>
          <p:cNvCxnSpPr>
            <a:cxnSpLocks/>
          </p:cNvCxnSpPr>
          <p:nvPr/>
        </p:nvCxnSpPr>
        <p:spPr>
          <a:xfrm flipV="1">
            <a:off x="818587" y="692279"/>
            <a:ext cx="10585671"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645B6C7F-31E9-BEFE-28A8-6A350B08E3AE}"/>
              </a:ext>
            </a:extLst>
          </p:cNvPr>
          <p:cNvGrpSpPr/>
          <p:nvPr/>
        </p:nvGrpSpPr>
        <p:grpSpPr>
          <a:xfrm>
            <a:off x="606631" y="860558"/>
            <a:ext cx="5724500" cy="834734"/>
            <a:chOff x="215900" y="910108"/>
            <a:chExt cx="6151515" cy="935076"/>
          </a:xfrm>
        </p:grpSpPr>
        <p:sp>
          <p:nvSpPr>
            <p:cNvPr id="13" name="TextBox 12">
              <a:extLst>
                <a:ext uri="{FF2B5EF4-FFF2-40B4-BE49-F238E27FC236}">
                  <a16:creationId xmlns:a16="http://schemas.microsoft.com/office/drawing/2014/main" id="{A73B1C2A-7C4C-DDD3-05B7-AEA07C7A4F1D}"/>
                </a:ext>
              </a:extLst>
            </p:cNvPr>
            <p:cNvSpPr txBox="1"/>
            <p:nvPr/>
          </p:nvSpPr>
          <p:spPr>
            <a:xfrm>
              <a:off x="215900" y="910108"/>
              <a:ext cx="3202214" cy="792980"/>
            </a:xfrm>
            <a:prstGeom prst="rect">
              <a:avLst/>
            </a:prstGeom>
            <a:noFill/>
          </p:spPr>
          <p:txBody>
            <a:bodyPr wrap="square" rtlCol="0">
              <a:spAutoFit/>
            </a:bodyPr>
            <a:lstStyle/>
            <a:p>
              <a:r>
                <a:rPr lang="en-US" sz="2000" dirty="0">
                  <a:solidFill>
                    <a:srgbClr val="105C78"/>
                  </a:solidFill>
                </a:rPr>
                <a:t>Mixed-isotope </a:t>
              </a:r>
              <a:r>
                <a:rPr lang="en-US" sz="2000" baseline="30000" dirty="0">
                  <a:solidFill>
                    <a:srgbClr val="105C78"/>
                  </a:solidFill>
                </a:rPr>
                <a:t>16</a:t>
              </a:r>
              <a:r>
                <a:rPr lang="en-US" sz="2000" dirty="0">
                  <a:solidFill>
                    <a:srgbClr val="105C78"/>
                  </a:solidFill>
                </a:rPr>
                <a:t>O:</a:t>
              </a:r>
              <a:r>
                <a:rPr lang="en-US" sz="2000" baseline="30000" dirty="0">
                  <a:solidFill>
                    <a:srgbClr val="105C78"/>
                  </a:solidFill>
                </a:rPr>
                <a:t>18</a:t>
              </a:r>
              <a:r>
                <a:rPr lang="en-US" sz="2000" dirty="0">
                  <a:solidFill>
                    <a:srgbClr val="105C78"/>
                  </a:solidFill>
                </a:rPr>
                <a:t>O</a:t>
              </a:r>
              <a:br>
                <a:rPr lang="en-US" sz="2000" dirty="0">
                  <a:solidFill>
                    <a:srgbClr val="105C78"/>
                  </a:solidFill>
                </a:rPr>
              </a:br>
              <a:r>
                <a:rPr lang="en-US" sz="2000" dirty="0">
                  <a:solidFill>
                    <a:srgbClr val="105C78"/>
                  </a:solidFill>
                </a:rPr>
                <a:t>High-pressure 10 atm</a:t>
              </a:r>
            </a:p>
          </p:txBody>
        </p:sp>
        <p:sp>
          <p:nvSpPr>
            <p:cNvPr id="14" name="Right Brace 13">
              <a:extLst>
                <a:ext uri="{FF2B5EF4-FFF2-40B4-BE49-F238E27FC236}">
                  <a16:creationId xmlns:a16="http://schemas.microsoft.com/office/drawing/2014/main" id="{18A75AD2-A69C-72D3-0366-6E8F4E670682}"/>
                </a:ext>
              </a:extLst>
            </p:cNvPr>
            <p:cNvSpPr/>
            <p:nvPr/>
          </p:nvSpPr>
          <p:spPr>
            <a:xfrm>
              <a:off x="2800876" y="986912"/>
              <a:ext cx="94343" cy="542619"/>
            </a:xfrm>
            <a:prstGeom prst="rightBrace">
              <a:avLst>
                <a:gd name="adj1" fmla="val 35256"/>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solidFill>
                  <a:srgbClr val="105C78"/>
                </a:solidFill>
              </a:endParaRPr>
            </a:p>
          </p:txBody>
        </p:sp>
        <p:sp>
          <p:nvSpPr>
            <p:cNvPr id="16" name="TextBox 15">
              <a:extLst>
                <a:ext uri="{FF2B5EF4-FFF2-40B4-BE49-F238E27FC236}">
                  <a16:creationId xmlns:a16="http://schemas.microsoft.com/office/drawing/2014/main" id="{7F12CBE1-75E7-3C31-609A-6DF15C57294E}"/>
                </a:ext>
              </a:extLst>
            </p:cNvPr>
            <p:cNvSpPr txBox="1"/>
            <p:nvPr/>
          </p:nvSpPr>
          <p:spPr>
            <a:xfrm>
              <a:off x="2829514" y="1052204"/>
              <a:ext cx="3537901" cy="792980"/>
            </a:xfrm>
            <a:prstGeom prst="rect">
              <a:avLst/>
            </a:prstGeom>
            <a:noFill/>
          </p:spPr>
          <p:txBody>
            <a:bodyPr wrap="square">
              <a:spAutoFit/>
            </a:bodyPr>
            <a:lstStyle/>
            <a:p>
              <a:r>
                <a:rPr lang="en-US" sz="2000" dirty="0">
                  <a:solidFill>
                    <a:srgbClr val="105C78"/>
                  </a:solidFill>
                </a:rPr>
                <a:t>= </a:t>
              </a:r>
              <a:r>
                <a:rPr lang="en-US" sz="2000" b="1" dirty="0">
                  <a:solidFill>
                    <a:srgbClr val="105C78"/>
                  </a:solidFill>
                </a:rPr>
                <a:t>Ultrafast-ready spectrum</a:t>
              </a:r>
            </a:p>
          </p:txBody>
        </p:sp>
      </p:grpSp>
      <p:grpSp>
        <p:nvGrpSpPr>
          <p:cNvPr id="9" name="Group 8">
            <a:extLst>
              <a:ext uri="{FF2B5EF4-FFF2-40B4-BE49-F238E27FC236}">
                <a16:creationId xmlns:a16="http://schemas.microsoft.com/office/drawing/2014/main" id="{C505FA46-ECAA-2F3E-0A34-F58FCD747538}"/>
              </a:ext>
            </a:extLst>
          </p:cNvPr>
          <p:cNvGrpSpPr/>
          <p:nvPr/>
        </p:nvGrpSpPr>
        <p:grpSpPr>
          <a:xfrm>
            <a:off x="441191" y="1609816"/>
            <a:ext cx="5178056" cy="1707191"/>
            <a:chOff x="306220" y="1496957"/>
            <a:chExt cx="5777988" cy="2261511"/>
          </a:xfrm>
        </p:grpSpPr>
        <p:pic>
          <p:nvPicPr>
            <p:cNvPr id="17" name="Graphic 16">
              <a:extLst>
                <a:ext uri="{FF2B5EF4-FFF2-40B4-BE49-F238E27FC236}">
                  <a16:creationId xmlns:a16="http://schemas.microsoft.com/office/drawing/2014/main" id="{54CE8A73-4D2A-AB0F-334C-DC02CC73A0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6220" y="1496957"/>
              <a:ext cx="5777988" cy="2063567"/>
            </a:xfrm>
            <a:prstGeom prst="rect">
              <a:avLst/>
            </a:prstGeom>
            <a:effectLst>
              <a:outerShdw blurRad="50800" dist="38100" dir="2700000" algn="tl" rotWithShape="0">
                <a:prstClr val="black">
                  <a:alpha val="40000"/>
                </a:prstClr>
              </a:outerShdw>
            </a:effectLst>
          </p:spPr>
        </p:pic>
        <p:cxnSp>
          <p:nvCxnSpPr>
            <p:cNvPr id="41" name="Straight Arrow Connector 40">
              <a:extLst>
                <a:ext uri="{FF2B5EF4-FFF2-40B4-BE49-F238E27FC236}">
                  <a16:creationId xmlns:a16="http://schemas.microsoft.com/office/drawing/2014/main" id="{2417369F-947B-BB4D-25ED-FCE722510FC8}"/>
                </a:ext>
              </a:extLst>
            </p:cNvPr>
            <p:cNvCxnSpPr>
              <a:cxnSpLocks/>
            </p:cNvCxnSpPr>
            <p:nvPr/>
          </p:nvCxnSpPr>
          <p:spPr>
            <a:xfrm>
              <a:off x="4504031" y="2710828"/>
              <a:ext cx="36027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1EF874E-C929-9ADF-CFFE-74B8CA02B02A}"/>
                </a:ext>
              </a:extLst>
            </p:cNvPr>
            <p:cNvCxnSpPr>
              <a:cxnSpLocks/>
            </p:cNvCxnSpPr>
            <p:nvPr/>
          </p:nvCxnSpPr>
          <p:spPr>
            <a:xfrm flipH="1">
              <a:off x="5180591" y="2725925"/>
              <a:ext cx="36027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47AB7B8-92E7-3FF9-CDAB-91E199AC7694}"/>
                </a:ext>
              </a:extLst>
            </p:cNvPr>
            <p:cNvSpPr txBox="1"/>
            <p:nvPr/>
          </p:nvSpPr>
          <p:spPr>
            <a:xfrm>
              <a:off x="3960278" y="2657648"/>
              <a:ext cx="876925" cy="1100820"/>
            </a:xfrm>
            <a:prstGeom prst="rect">
              <a:avLst/>
            </a:prstGeom>
            <a:noFill/>
          </p:spPr>
          <p:txBody>
            <a:bodyPr wrap="square" rtlCol="0">
              <a:spAutoFit/>
            </a:bodyPr>
            <a:lstStyle/>
            <a:p>
              <a:pPr algn="r"/>
              <a:r>
                <a:rPr lang="en-US" sz="2400" b="1" dirty="0">
                  <a:solidFill>
                    <a:srgbClr val="FF0000"/>
                  </a:solidFill>
                </a:rPr>
                <a:t>2 ps</a:t>
              </a:r>
            </a:p>
          </p:txBody>
        </p:sp>
        <p:cxnSp>
          <p:nvCxnSpPr>
            <p:cNvPr id="61" name="Straight Connector 60">
              <a:extLst>
                <a:ext uri="{FF2B5EF4-FFF2-40B4-BE49-F238E27FC236}">
                  <a16:creationId xmlns:a16="http://schemas.microsoft.com/office/drawing/2014/main" id="{0B25A4C2-8DC6-B30C-E973-ED47774DDFEF}"/>
                </a:ext>
              </a:extLst>
            </p:cNvPr>
            <p:cNvCxnSpPr>
              <a:cxnSpLocks/>
            </p:cNvCxnSpPr>
            <p:nvPr/>
          </p:nvCxnSpPr>
          <p:spPr>
            <a:xfrm>
              <a:off x="5038418" y="1925004"/>
              <a:ext cx="0" cy="1408002"/>
            </a:xfrm>
            <a:prstGeom prst="line">
              <a:avLst/>
            </a:prstGeom>
            <a:ln w="0">
              <a:solidFill>
                <a:srgbClr val="0000FF"/>
              </a:solidFill>
            </a:ln>
            <a:effectLst>
              <a:glow rad="266700">
                <a:srgbClr val="FF0066">
                  <a:alpha val="40000"/>
                </a:srgbClr>
              </a:glow>
            </a:effectLst>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A4EE438C-6BCC-0BDA-5DE6-2C1D64BB1650}"/>
              </a:ext>
            </a:extLst>
          </p:cNvPr>
          <p:cNvSpPr txBox="1"/>
          <p:nvPr/>
        </p:nvSpPr>
        <p:spPr>
          <a:xfrm>
            <a:off x="6226037" y="1008682"/>
            <a:ext cx="5965962" cy="3293209"/>
          </a:xfrm>
          <a:prstGeom prst="rect">
            <a:avLst/>
          </a:prstGeom>
          <a:noFill/>
        </p:spPr>
        <p:txBody>
          <a:bodyPr wrap="square">
            <a:spAutoFit/>
          </a:bodyPr>
          <a:lstStyle/>
          <a:p>
            <a:r>
              <a:rPr lang="en-US" sz="1600" b="1" dirty="0"/>
              <a:t>1) Better use of gain spectrum (9R+9P)</a:t>
            </a:r>
          </a:p>
          <a:p>
            <a:pPr marL="285744" indent="-285744">
              <a:buFontTx/>
              <a:buChar char="-"/>
            </a:pPr>
            <a:r>
              <a:rPr lang="en-US" sz="1600" b="1" dirty="0">
                <a:solidFill>
                  <a:srgbClr val="105C78"/>
                </a:solidFill>
              </a:rPr>
              <a:t>2 ps → 500 fs (15 TW)</a:t>
            </a:r>
          </a:p>
          <a:p>
            <a:pPr marL="285744" indent="-285744">
              <a:buFontTx/>
              <a:buChar char="-"/>
            </a:pPr>
            <a:r>
              <a:rPr lang="en-US" sz="1600" dirty="0">
                <a:solidFill>
                  <a:srgbClr val="FF0000"/>
                </a:solidFill>
              </a:rPr>
              <a:t>Need ~10 mJ seed pulse @ 9.3 </a:t>
            </a:r>
            <a:r>
              <a:rPr lang="el-GR" sz="1600" dirty="0">
                <a:solidFill>
                  <a:srgbClr val="FF0000"/>
                </a:solidFill>
              </a:rPr>
              <a:t>μ</a:t>
            </a:r>
            <a:r>
              <a:rPr lang="en-US" sz="1600" dirty="0">
                <a:solidFill>
                  <a:srgbClr val="FF0000"/>
                </a:solidFill>
              </a:rPr>
              <a:t>m</a:t>
            </a:r>
          </a:p>
          <a:p>
            <a:r>
              <a:rPr lang="en-US" sz="1600" b="1" dirty="0"/>
              <a:t>2) Post-compression</a:t>
            </a:r>
          </a:p>
          <a:p>
            <a:pPr marL="285744" indent="-285744">
              <a:buFontTx/>
              <a:buChar char="-"/>
            </a:pPr>
            <a:r>
              <a:rPr lang="en-US" sz="1600" b="1" dirty="0">
                <a:solidFill>
                  <a:srgbClr val="105C78"/>
                </a:solidFill>
              </a:rPr>
              <a:t>500 fs → 100 fs (25 TW) </a:t>
            </a:r>
          </a:p>
          <a:p>
            <a:pPr marL="285744" indent="-285744">
              <a:buFontTx/>
              <a:buChar char="-"/>
            </a:pPr>
            <a:r>
              <a:rPr lang="en-US" sz="1600" dirty="0"/>
              <a:t>Two-bulk-material scheme [KCl+BaF</a:t>
            </a:r>
            <a:r>
              <a:rPr lang="en-US" sz="1600" baseline="-25000" dirty="0"/>
              <a:t>2</a:t>
            </a:r>
            <a:r>
              <a:rPr lang="en-US" sz="1600" dirty="0"/>
              <a:t>] demonstrated for longer pulses</a:t>
            </a:r>
            <a:endParaRPr lang="en-US" sz="1600" b="1" dirty="0">
              <a:solidFill>
                <a:schemeClr val="accent1">
                  <a:lumMod val="75000"/>
                </a:schemeClr>
              </a:solidFill>
            </a:endParaRPr>
          </a:p>
          <a:p>
            <a:pPr marL="285744" indent="-285744">
              <a:buFontTx/>
              <a:buChar char="-"/>
            </a:pPr>
            <a:r>
              <a:rPr lang="en-US" sz="1600" dirty="0"/>
              <a:t>Relies on negative GVD (typical for LWIR)</a:t>
            </a:r>
          </a:p>
          <a:p>
            <a:r>
              <a:rPr lang="en-US" sz="1600" b="1" dirty="0"/>
              <a:t>3) Optical pumping</a:t>
            </a:r>
          </a:p>
          <a:p>
            <a:pPr marL="285744" indent="-285744">
              <a:buFontTx/>
              <a:buChar char="-"/>
            </a:pPr>
            <a:r>
              <a:rPr lang="en-US" sz="1600" b="1" dirty="0">
                <a:solidFill>
                  <a:srgbClr val="105C78"/>
                </a:solidFill>
              </a:rPr>
              <a:t>Improved rep. rate, compactness, reliability</a:t>
            </a:r>
          </a:p>
          <a:p>
            <a:pPr marL="285744" indent="-285744">
              <a:buFontTx/>
              <a:buChar char="-"/>
            </a:pPr>
            <a:r>
              <a:rPr lang="en-US" sz="1600" dirty="0">
                <a:solidFill>
                  <a:srgbClr val="FF0000"/>
                </a:solidFill>
              </a:rPr>
              <a:t>Need 4.3 </a:t>
            </a:r>
            <a:r>
              <a:rPr lang="el-GR" sz="1600" dirty="0">
                <a:solidFill>
                  <a:srgbClr val="FF0000"/>
                </a:solidFill>
              </a:rPr>
              <a:t>μ</a:t>
            </a:r>
            <a:r>
              <a:rPr lang="en-US" sz="1600" dirty="0">
                <a:solidFill>
                  <a:srgbClr val="FF0000"/>
                </a:solidFill>
              </a:rPr>
              <a:t>m (ideally) or 2.8 </a:t>
            </a:r>
            <a:r>
              <a:rPr lang="el-GR" sz="1600" dirty="0">
                <a:solidFill>
                  <a:srgbClr val="FF0000"/>
                </a:solidFill>
              </a:rPr>
              <a:t>μ</a:t>
            </a:r>
            <a:r>
              <a:rPr lang="en-US" sz="1600" dirty="0">
                <a:solidFill>
                  <a:srgbClr val="FF0000"/>
                </a:solidFill>
              </a:rPr>
              <a:t>m pump for CO2 pumping</a:t>
            </a:r>
            <a:br>
              <a:rPr lang="en-US" sz="1600" dirty="0">
                <a:solidFill>
                  <a:srgbClr val="FF0000"/>
                </a:solidFill>
              </a:rPr>
            </a:br>
            <a:br>
              <a:rPr lang="en-US" sz="1600" dirty="0">
                <a:solidFill>
                  <a:srgbClr val="FF0000"/>
                </a:solidFill>
              </a:rPr>
            </a:br>
            <a:endParaRPr lang="en-US" sz="1600" dirty="0">
              <a:solidFill>
                <a:srgbClr val="FF0000"/>
              </a:solidFill>
            </a:endParaRPr>
          </a:p>
        </p:txBody>
      </p:sp>
      <p:sp>
        <p:nvSpPr>
          <p:cNvPr id="73" name="TextBox 72">
            <a:extLst>
              <a:ext uri="{FF2B5EF4-FFF2-40B4-BE49-F238E27FC236}">
                <a16:creationId xmlns:a16="http://schemas.microsoft.com/office/drawing/2014/main" id="{726BA1C8-951F-B650-FF0A-A2C937207FAF}"/>
              </a:ext>
            </a:extLst>
          </p:cNvPr>
          <p:cNvSpPr txBox="1"/>
          <p:nvPr/>
        </p:nvSpPr>
        <p:spPr>
          <a:xfrm>
            <a:off x="3964146" y="4266088"/>
            <a:ext cx="1347577" cy="461665"/>
          </a:xfrm>
          <a:prstGeom prst="rect">
            <a:avLst/>
          </a:prstGeom>
          <a:noFill/>
        </p:spPr>
        <p:txBody>
          <a:bodyPr wrap="square" rtlCol="0">
            <a:spAutoFit/>
          </a:bodyPr>
          <a:lstStyle/>
          <a:p>
            <a:pPr algn="r"/>
            <a:r>
              <a:rPr lang="en-US" sz="2400" b="1" dirty="0">
                <a:solidFill>
                  <a:srgbClr val="FF0000"/>
                </a:solidFill>
              </a:rPr>
              <a:t>5 TW</a:t>
            </a:r>
          </a:p>
        </p:txBody>
      </p:sp>
      <p:cxnSp>
        <p:nvCxnSpPr>
          <p:cNvPr id="10" name="Straight Connector 9">
            <a:extLst>
              <a:ext uri="{FF2B5EF4-FFF2-40B4-BE49-F238E27FC236}">
                <a16:creationId xmlns:a16="http://schemas.microsoft.com/office/drawing/2014/main" id="{F0500D6A-AB2F-91E2-3051-E42CE1CBE036}"/>
              </a:ext>
            </a:extLst>
          </p:cNvPr>
          <p:cNvCxnSpPr>
            <a:cxnSpLocks/>
          </p:cNvCxnSpPr>
          <p:nvPr/>
        </p:nvCxnSpPr>
        <p:spPr>
          <a:xfrm>
            <a:off x="606631" y="3490847"/>
            <a:ext cx="5132551" cy="17539"/>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21" descr="BNLlogo">
            <a:extLst>
              <a:ext uri="{FF2B5EF4-FFF2-40B4-BE49-F238E27FC236}">
                <a16:creationId xmlns:a16="http://schemas.microsoft.com/office/drawing/2014/main" id="{D78AA80C-68D0-5831-2210-EB2FA8D89B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189" b="3665"/>
          <a:stretch>
            <a:fillRect/>
          </a:stretch>
        </p:blipFill>
        <p:spPr bwMode="auto">
          <a:xfrm>
            <a:off x="6888862" y="447052"/>
            <a:ext cx="2139183" cy="63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65C09AD-3869-6083-0FF9-86641144BC38}"/>
              </a:ext>
            </a:extLst>
          </p:cNvPr>
          <p:cNvPicPr>
            <a:picLocks noChangeAspect="1"/>
          </p:cNvPicPr>
          <p:nvPr/>
        </p:nvPicPr>
        <p:blipFill>
          <a:blip r:embed="rId6"/>
          <a:stretch>
            <a:fillRect/>
          </a:stretch>
        </p:blipFill>
        <p:spPr>
          <a:xfrm>
            <a:off x="6943010" y="3771900"/>
            <a:ext cx="3913192" cy="2639048"/>
          </a:xfrm>
          <a:prstGeom prst="rect">
            <a:avLst/>
          </a:prstGeom>
        </p:spPr>
      </p:pic>
      <p:sp>
        <p:nvSpPr>
          <p:cNvPr id="12" name="TextBox 11">
            <a:extLst>
              <a:ext uri="{FF2B5EF4-FFF2-40B4-BE49-F238E27FC236}">
                <a16:creationId xmlns:a16="http://schemas.microsoft.com/office/drawing/2014/main" id="{D3459F34-08E3-19FC-72E5-E7DBBDCE46EF}"/>
              </a:ext>
            </a:extLst>
          </p:cNvPr>
          <p:cNvSpPr txBox="1"/>
          <p:nvPr/>
        </p:nvSpPr>
        <p:spPr>
          <a:xfrm>
            <a:off x="2445956" y="5956693"/>
            <a:ext cx="6096000" cy="369332"/>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02060"/>
                </a:solidFill>
                <a:hlinkClick r:id="rId7"/>
              </a:rPr>
              <a:t>Polyanskiy et al. </a:t>
            </a:r>
            <a:r>
              <a:rPr lang="en-US" i="1" dirty="0">
                <a:solidFill>
                  <a:srgbClr val="002060"/>
                </a:solidFill>
                <a:hlinkClick r:id="rId7"/>
              </a:rPr>
              <a:t>Photonics </a:t>
            </a:r>
            <a:r>
              <a:rPr lang="en-US" b="1" dirty="0">
                <a:solidFill>
                  <a:srgbClr val="002060"/>
                </a:solidFill>
                <a:hlinkClick r:id="rId7"/>
              </a:rPr>
              <a:t>8</a:t>
            </a:r>
            <a:r>
              <a:rPr lang="en-US" dirty="0">
                <a:solidFill>
                  <a:srgbClr val="002060"/>
                </a:solidFill>
                <a:hlinkClick r:id="rId7"/>
              </a:rPr>
              <a:t>, 101 (2021)</a:t>
            </a:r>
            <a:endParaRPr lang="en-US" dirty="0">
              <a:solidFill>
                <a:srgbClr val="002060"/>
              </a:solidFill>
            </a:endParaRPr>
          </a:p>
        </p:txBody>
      </p:sp>
    </p:spTree>
    <p:extLst>
      <p:ext uri="{BB962C8B-B14F-4D97-AF65-F5344CB8AC3E}">
        <p14:creationId xmlns:p14="http://schemas.microsoft.com/office/powerpoint/2010/main" val="4051597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BFCEA5-510A-D0F7-F03A-970377C038E1}"/>
              </a:ext>
            </a:extLst>
          </p:cNvPr>
          <p:cNvSpPr>
            <a:spLocks noGrp="1"/>
          </p:cNvSpPr>
          <p:nvPr>
            <p:ph type="sldNum" sz="quarter" idx="12"/>
          </p:nvPr>
        </p:nvSpPr>
        <p:spPr/>
        <p:txBody>
          <a:bodyPr/>
          <a:lstStyle/>
          <a:p>
            <a:fld id="{A8C5C82A-A958-4DE2-BD03-19C83E96A2AB}" type="slidenum">
              <a:rPr lang="en-US" sz="1100" b="1" smtClean="0">
                <a:solidFill>
                  <a:schemeClr val="bg1"/>
                </a:solidFill>
              </a:rPr>
              <a:t>14</a:t>
            </a:fld>
            <a:endParaRPr lang="en-US" sz="1100" b="1" dirty="0">
              <a:solidFill>
                <a:schemeClr val="bg1"/>
              </a:solidFill>
            </a:endParaRPr>
          </a:p>
        </p:txBody>
      </p:sp>
      <p:grpSp>
        <p:nvGrpSpPr>
          <p:cNvPr id="51" name="Group 50">
            <a:extLst>
              <a:ext uri="{FF2B5EF4-FFF2-40B4-BE49-F238E27FC236}">
                <a16:creationId xmlns:a16="http://schemas.microsoft.com/office/drawing/2014/main" id="{CBAD59AA-D53A-38F8-53AD-E4A0C48FC3CE}"/>
              </a:ext>
            </a:extLst>
          </p:cNvPr>
          <p:cNvGrpSpPr/>
          <p:nvPr/>
        </p:nvGrpSpPr>
        <p:grpSpPr>
          <a:xfrm>
            <a:off x="7837" y="752345"/>
            <a:ext cx="9446919" cy="3676135"/>
            <a:chOff x="1210357" y="1337858"/>
            <a:chExt cx="10023583" cy="3896030"/>
          </a:xfrm>
        </p:grpSpPr>
        <p:sp>
          <p:nvSpPr>
            <p:cNvPr id="8" name="Rectangle 7">
              <a:extLst>
                <a:ext uri="{FF2B5EF4-FFF2-40B4-BE49-F238E27FC236}">
                  <a16:creationId xmlns:a16="http://schemas.microsoft.com/office/drawing/2014/main" id="{4947B1E1-5F8D-3F86-60E6-A9F6CD4A6646}"/>
                </a:ext>
              </a:extLst>
            </p:cNvPr>
            <p:cNvSpPr/>
            <p:nvPr/>
          </p:nvSpPr>
          <p:spPr>
            <a:xfrm>
              <a:off x="1210357" y="1340209"/>
              <a:ext cx="8368936" cy="3552786"/>
            </a:xfrm>
            <a:prstGeom prst="rect">
              <a:avLst/>
            </a:prstGeom>
            <a:solidFill>
              <a:schemeClr val="accent2">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AFB8761-C551-5838-0898-6B04F7541E12}"/>
                </a:ext>
              </a:extLst>
            </p:cNvPr>
            <p:cNvSpPr/>
            <p:nvPr/>
          </p:nvSpPr>
          <p:spPr>
            <a:xfrm>
              <a:off x="6204563" y="2969425"/>
              <a:ext cx="3238241" cy="2264463"/>
            </a:xfrm>
            <a:prstGeom prst="rect">
              <a:avLst/>
            </a:prstGeom>
            <a:solidFill>
              <a:schemeClr val="accent5">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722E9B-BFCB-890B-9C14-18B4E5F6AD10}"/>
                </a:ext>
              </a:extLst>
            </p:cNvPr>
            <p:cNvSpPr/>
            <p:nvPr/>
          </p:nvSpPr>
          <p:spPr>
            <a:xfrm>
              <a:off x="2271712" y="2954657"/>
              <a:ext cx="3630441" cy="1781736"/>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0BF288-81B4-0AD4-85F4-D5271A128A4D}"/>
                </a:ext>
              </a:extLst>
            </p:cNvPr>
            <p:cNvSpPr/>
            <p:nvPr/>
          </p:nvSpPr>
          <p:spPr>
            <a:xfrm>
              <a:off x="1335260" y="1491804"/>
              <a:ext cx="2894148" cy="238525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B70002D-8B5E-B5D4-585C-71A39BAC5AE5}"/>
                </a:ext>
              </a:extLst>
            </p:cNvPr>
            <p:cNvSpPr txBox="1"/>
            <p:nvPr/>
          </p:nvSpPr>
          <p:spPr>
            <a:xfrm flipH="1">
              <a:off x="1417517" y="2812362"/>
              <a:ext cx="1220634" cy="646331"/>
            </a:xfrm>
            <a:prstGeom prst="rect">
              <a:avLst/>
            </a:prstGeom>
            <a:solidFill>
              <a:schemeClr val="accent1">
                <a:lumMod val="75000"/>
              </a:schemeClr>
            </a:solidFill>
            <a:ln>
              <a:solidFill>
                <a:schemeClr val="accent1">
                  <a:lumMod val="60000"/>
                  <a:lumOff val="40000"/>
                </a:schemeClr>
              </a:solidFill>
            </a:ln>
            <a:scene3d>
              <a:camera prst="orthographicFront"/>
              <a:lightRig rig="threePt" dir="t"/>
            </a:scene3d>
            <a:sp3d>
              <a:bevelT w="6350"/>
            </a:sp3d>
          </p:spPr>
          <p:txBody>
            <a:bodyPr wrap="square" rtlCol="0">
              <a:spAutoFit/>
            </a:bodyPr>
            <a:lstStyle/>
            <a:p>
              <a:pPr algn="ctr"/>
              <a:r>
                <a:rPr lang="en-US" sz="1200" b="1" dirty="0">
                  <a:solidFill>
                    <a:schemeClr val="bg1"/>
                  </a:solidFill>
                  <a:cs typeface="Arial" panose="020B0604020202020204" pitchFamily="34" charset="0"/>
                </a:rPr>
                <a:t>4. </a:t>
              </a:r>
              <a:r>
                <a:rPr lang="en-US" sz="1200" b="1" dirty="0" err="1">
                  <a:solidFill>
                    <a:schemeClr val="bg1"/>
                  </a:solidFill>
                  <a:cs typeface="Arial" panose="020B0604020202020204" pitchFamily="34" charset="0"/>
                </a:rPr>
                <a:t>Er:YAG</a:t>
              </a:r>
              <a:r>
                <a:rPr lang="en-US" sz="1200" b="1" dirty="0">
                  <a:solidFill>
                    <a:schemeClr val="bg1"/>
                  </a:solidFill>
                  <a:cs typeface="Arial" panose="020B0604020202020204" pitchFamily="34" charset="0"/>
                </a:rPr>
                <a:t> @1.6</a:t>
              </a:r>
              <a:r>
                <a:rPr lang="en-US" sz="1200" b="1" dirty="0">
                  <a:solidFill>
                    <a:schemeClr val="bg1"/>
                  </a:solidFill>
                  <a:cs typeface="Arial" panose="020B0604020202020204" pitchFamily="34" charset="0"/>
                  <a:sym typeface="Symbol" panose="05050102010706020507" pitchFamily="18" charset="2"/>
                </a:rPr>
                <a:t>m</a:t>
              </a:r>
              <a:endParaRPr lang="en-US" sz="1200" b="1" dirty="0">
                <a:solidFill>
                  <a:schemeClr val="bg1"/>
                </a:solidFill>
                <a:cs typeface="Arial" panose="020B0604020202020204" pitchFamily="34" charset="0"/>
              </a:endParaRPr>
            </a:p>
            <a:p>
              <a:pPr algn="ctr"/>
              <a:r>
                <a:rPr lang="en-US" sz="1200" b="1" dirty="0">
                  <a:solidFill>
                    <a:schemeClr val="bg1"/>
                  </a:solidFill>
                  <a:cs typeface="Arial" panose="020B0604020202020204" pitchFamily="34" charset="0"/>
                </a:rPr>
                <a:t> 10 </a:t>
              </a:r>
              <a:r>
                <a:rPr lang="en-US" sz="1200" b="1" dirty="0" err="1">
                  <a:solidFill>
                    <a:schemeClr val="bg1"/>
                  </a:solidFill>
                  <a:cs typeface="Arial" panose="020B0604020202020204" pitchFamily="34" charset="0"/>
                </a:rPr>
                <a:t>mJ</a:t>
              </a:r>
              <a:r>
                <a:rPr lang="en-US" sz="1200" b="1" dirty="0">
                  <a:solidFill>
                    <a:schemeClr val="bg1"/>
                  </a:solidFill>
                  <a:cs typeface="Arial" panose="020B0604020202020204" pitchFamily="34" charset="0"/>
                </a:rPr>
                <a:t> </a:t>
              </a:r>
              <a:r>
                <a:rPr lang="en-US" sz="1200" b="1" dirty="0">
                  <a:solidFill>
                    <a:schemeClr val="bg1"/>
                  </a:solidFill>
                  <a:cs typeface="Arial" panose="020B0604020202020204" pitchFamily="34" charset="0"/>
                  <a:sym typeface="Symbol" panose="05050102010706020507" pitchFamily="18" charset="2"/>
                </a:rPr>
                <a:t>,</a:t>
              </a:r>
              <a:r>
                <a:rPr lang="en-US" sz="1200" b="1" dirty="0">
                  <a:solidFill>
                    <a:schemeClr val="bg1"/>
                  </a:solidFill>
                  <a:cs typeface="Arial" panose="020B0604020202020204" pitchFamily="34" charset="0"/>
                </a:rPr>
                <a:t> 50 ns </a:t>
              </a:r>
            </a:p>
          </p:txBody>
        </p:sp>
        <p:sp>
          <p:nvSpPr>
            <p:cNvPr id="13" name="TextBox 12">
              <a:extLst>
                <a:ext uri="{FF2B5EF4-FFF2-40B4-BE49-F238E27FC236}">
                  <a16:creationId xmlns:a16="http://schemas.microsoft.com/office/drawing/2014/main" id="{0E49DA82-6B56-FA34-D254-C143D83A2A31}"/>
                </a:ext>
              </a:extLst>
            </p:cNvPr>
            <p:cNvSpPr txBox="1"/>
            <p:nvPr/>
          </p:nvSpPr>
          <p:spPr>
            <a:xfrm flipH="1">
              <a:off x="2580605" y="4006503"/>
              <a:ext cx="1534681" cy="646331"/>
            </a:xfrm>
            <a:prstGeom prst="rect">
              <a:avLst/>
            </a:prstGeom>
            <a:solidFill>
              <a:schemeClr val="accent1">
                <a:lumMod val="75000"/>
              </a:schemeClr>
            </a:solidFill>
            <a:ln>
              <a:solidFill>
                <a:schemeClr val="accent1"/>
              </a:solidFill>
            </a:ln>
            <a:scene3d>
              <a:camera prst="orthographicFront"/>
              <a:lightRig rig="threePt" dir="t"/>
            </a:scene3d>
            <a:sp3d>
              <a:bevelT w="6350"/>
            </a:sp3d>
          </p:spPr>
          <p:txBody>
            <a:bodyPr wrap="square" rtlCol="0">
              <a:spAutoFit/>
            </a:bodyPr>
            <a:lstStyle/>
            <a:p>
              <a:pPr algn="ctr"/>
              <a:r>
                <a:rPr lang="en-US" sz="1200" b="1" dirty="0">
                  <a:solidFill>
                    <a:schemeClr val="bg1"/>
                  </a:solidFill>
                  <a:cs typeface="Arial" panose="020B0604020202020204" pitchFamily="34" charset="0"/>
                </a:rPr>
                <a:t>8.  4x </a:t>
              </a:r>
              <a:r>
                <a:rPr lang="en-US" sz="1200" b="1" dirty="0" err="1">
                  <a:solidFill>
                    <a:schemeClr val="bg1"/>
                  </a:solidFill>
                  <a:cs typeface="Arial" panose="020B0604020202020204" pitchFamily="34" charset="0"/>
                </a:rPr>
                <a:t>Er:YAG</a:t>
              </a:r>
              <a:r>
                <a:rPr lang="en-US" sz="1200" b="1" dirty="0">
                  <a:solidFill>
                    <a:schemeClr val="bg1"/>
                  </a:solidFill>
                  <a:cs typeface="Arial" panose="020B0604020202020204" pitchFamily="34" charset="0"/>
                </a:rPr>
                <a:t> </a:t>
              </a:r>
            </a:p>
            <a:p>
              <a:pPr algn="ctr"/>
              <a:r>
                <a:rPr lang="en-US" sz="1200" b="1" dirty="0">
                  <a:solidFill>
                    <a:schemeClr val="bg1"/>
                  </a:solidFill>
                  <a:cs typeface="Arial" panose="020B0604020202020204" pitchFamily="34" charset="0"/>
                </a:rPr>
                <a:t>@1.6</a:t>
              </a:r>
              <a:r>
                <a:rPr lang="en-US" sz="1200" b="1" dirty="0">
                  <a:solidFill>
                    <a:schemeClr val="bg1"/>
                  </a:solidFill>
                  <a:cs typeface="Arial" panose="020B0604020202020204" pitchFamily="34" charset="0"/>
                  <a:sym typeface="Symbol" panose="05050102010706020507" pitchFamily="18" charset="2"/>
                </a:rPr>
                <a:t>m </a:t>
              </a:r>
              <a:r>
                <a:rPr lang="en-US" sz="1200" b="1" dirty="0">
                  <a:solidFill>
                    <a:schemeClr val="bg1"/>
                  </a:solidFill>
                  <a:cs typeface="Arial" panose="020B0604020202020204" pitchFamily="34" charset="0"/>
                </a:rPr>
                <a:t> 30mJ </a:t>
              </a:r>
              <a:r>
                <a:rPr lang="en-US" sz="1200" b="1" dirty="0">
                  <a:solidFill>
                    <a:schemeClr val="bg1"/>
                  </a:solidFill>
                  <a:cs typeface="Arial" panose="020B0604020202020204" pitchFamily="34" charset="0"/>
                  <a:sym typeface="Symbol" panose="05050102010706020507" pitchFamily="18" charset="2"/>
                </a:rPr>
                <a:t>,</a:t>
              </a:r>
            </a:p>
            <a:p>
              <a:pPr algn="ctr"/>
              <a:r>
                <a:rPr lang="en-US" sz="1200" b="1" dirty="0">
                  <a:solidFill>
                    <a:schemeClr val="bg1"/>
                  </a:solidFill>
                  <a:cs typeface="Arial" panose="020B0604020202020204" pitchFamily="34" charset="0"/>
                </a:rPr>
                <a:t> 50 ns </a:t>
              </a:r>
            </a:p>
          </p:txBody>
        </p:sp>
        <p:sp>
          <p:nvSpPr>
            <p:cNvPr id="14" name="Rectangle: Rounded Corners 13">
              <a:extLst>
                <a:ext uri="{FF2B5EF4-FFF2-40B4-BE49-F238E27FC236}">
                  <a16:creationId xmlns:a16="http://schemas.microsoft.com/office/drawing/2014/main" id="{114C548D-3D3F-AD2E-C506-99A55043D5B1}"/>
                </a:ext>
              </a:extLst>
            </p:cNvPr>
            <p:cNvSpPr/>
            <p:nvPr/>
          </p:nvSpPr>
          <p:spPr>
            <a:xfrm>
              <a:off x="2924018" y="1689839"/>
              <a:ext cx="951312" cy="777228"/>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2.Pulse picker, 100 Hz</a:t>
              </a:r>
            </a:p>
          </p:txBody>
        </p:sp>
        <p:sp>
          <p:nvSpPr>
            <p:cNvPr id="15" name="TextBox 14">
              <a:extLst>
                <a:ext uri="{FF2B5EF4-FFF2-40B4-BE49-F238E27FC236}">
                  <a16:creationId xmlns:a16="http://schemas.microsoft.com/office/drawing/2014/main" id="{B2495937-049B-0547-296B-99E5470CF453}"/>
                </a:ext>
              </a:extLst>
            </p:cNvPr>
            <p:cNvSpPr txBox="1"/>
            <p:nvPr/>
          </p:nvSpPr>
          <p:spPr>
            <a:xfrm>
              <a:off x="5977903" y="1337858"/>
              <a:ext cx="962269" cy="400110"/>
            </a:xfrm>
            <a:prstGeom prst="rect">
              <a:avLst/>
            </a:prstGeom>
            <a:noFill/>
          </p:spPr>
          <p:txBody>
            <a:bodyPr wrap="square">
              <a:spAutoFit/>
            </a:bodyPr>
            <a:lstStyle/>
            <a:p>
              <a:pPr algn="ctr"/>
              <a:r>
                <a:rPr lang="en-US" sz="1000" b="1" dirty="0"/>
                <a:t>Signal Seed</a:t>
              </a:r>
            </a:p>
            <a:p>
              <a:pPr algn="ctr"/>
              <a:r>
                <a:rPr lang="en-US" sz="1000" b="1" dirty="0"/>
                <a:t>@3.14 </a:t>
              </a:r>
              <a:r>
                <a:rPr lang="en-US" sz="1000" b="1" dirty="0">
                  <a:sym typeface="Symbol" panose="05050102010706020507" pitchFamily="18" charset="2"/>
                </a:rPr>
                <a:t>m</a:t>
              </a:r>
              <a:endParaRPr lang="en-US" sz="1000" b="1" dirty="0"/>
            </a:p>
          </p:txBody>
        </p:sp>
        <p:sp>
          <p:nvSpPr>
            <p:cNvPr id="16" name="Arrow: Down 15">
              <a:extLst>
                <a:ext uri="{FF2B5EF4-FFF2-40B4-BE49-F238E27FC236}">
                  <a16:creationId xmlns:a16="http://schemas.microsoft.com/office/drawing/2014/main" id="{679ADC24-FC64-0615-802C-DB5F05F3611A}"/>
                </a:ext>
              </a:extLst>
            </p:cNvPr>
            <p:cNvSpPr/>
            <p:nvPr/>
          </p:nvSpPr>
          <p:spPr>
            <a:xfrm rot="16200000">
              <a:off x="9115172" y="3420739"/>
              <a:ext cx="569841" cy="76405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a:extLst>
                <a:ext uri="{FF2B5EF4-FFF2-40B4-BE49-F238E27FC236}">
                  <a16:creationId xmlns:a16="http://schemas.microsoft.com/office/drawing/2014/main" id="{3790D0CC-6F81-9D05-D568-A9142DCF5019}"/>
                </a:ext>
              </a:extLst>
            </p:cNvPr>
            <p:cNvCxnSpPr>
              <a:cxnSpLocks/>
              <a:endCxn id="14" idx="1"/>
            </p:cNvCxnSpPr>
            <p:nvPr/>
          </p:nvCxnSpPr>
          <p:spPr>
            <a:xfrm>
              <a:off x="2597580" y="2078453"/>
              <a:ext cx="326438" cy="0"/>
            </a:xfrm>
            <a:prstGeom prst="straightConnector1">
              <a:avLst/>
            </a:prstGeom>
            <a:ln w="47625">
              <a:solidFill>
                <a:srgbClr val="00B05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4D9FB83-415B-FFE1-2B66-2CC908802735}"/>
                </a:ext>
              </a:extLst>
            </p:cNvPr>
            <p:cNvCxnSpPr>
              <a:cxnSpLocks/>
              <a:stCxn id="14" idx="2"/>
              <a:endCxn id="25" idx="0"/>
            </p:cNvCxnSpPr>
            <p:nvPr/>
          </p:nvCxnSpPr>
          <p:spPr>
            <a:xfrm>
              <a:off x="3399674" y="2467067"/>
              <a:ext cx="0" cy="120157"/>
            </a:xfrm>
            <a:prstGeom prst="straightConnector1">
              <a:avLst/>
            </a:prstGeom>
            <a:ln w="47625">
              <a:solidFill>
                <a:srgbClr val="00B050"/>
              </a:solidFill>
              <a:tailEnd type="triangle" w="sm" len="sm"/>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7CE295F-E099-CB4A-E381-7B68C4E0B874}"/>
                </a:ext>
              </a:extLst>
            </p:cNvPr>
            <p:cNvSpPr txBox="1"/>
            <p:nvPr/>
          </p:nvSpPr>
          <p:spPr>
            <a:xfrm>
              <a:off x="6784681" y="2060991"/>
              <a:ext cx="880882" cy="424043"/>
            </a:xfrm>
            <a:prstGeom prst="rect">
              <a:avLst/>
            </a:prstGeom>
            <a:noFill/>
          </p:spPr>
          <p:txBody>
            <a:bodyPr wrap="square">
              <a:spAutoFit/>
            </a:bodyPr>
            <a:lstStyle/>
            <a:p>
              <a:pPr algn="ctr"/>
              <a:r>
                <a:rPr lang="en-US" sz="1000" b="1" dirty="0"/>
                <a:t>30 </a:t>
              </a:r>
              <a:r>
                <a:rPr lang="en-US" sz="1000" b="1" dirty="0" err="1"/>
                <a:t>mJ</a:t>
              </a:r>
              <a:r>
                <a:rPr lang="en-US" sz="1000" b="1" dirty="0"/>
                <a:t> Pump</a:t>
              </a:r>
            </a:p>
            <a:p>
              <a:pPr algn="ctr"/>
              <a:r>
                <a:rPr lang="en-US" sz="1000" b="1" dirty="0"/>
                <a:t>@2.35 </a:t>
              </a:r>
              <a:r>
                <a:rPr lang="en-US" sz="1000" b="1" dirty="0">
                  <a:sym typeface="Symbol" panose="05050102010706020507" pitchFamily="18" charset="2"/>
                </a:rPr>
                <a:t>m</a:t>
              </a:r>
              <a:endParaRPr lang="en-US" sz="1000" b="1" dirty="0"/>
            </a:p>
          </p:txBody>
        </p:sp>
        <p:cxnSp>
          <p:nvCxnSpPr>
            <p:cNvPr id="22" name="Straight Arrow Connector 21">
              <a:extLst>
                <a:ext uri="{FF2B5EF4-FFF2-40B4-BE49-F238E27FC236}">
                  <a16:creationId xmlns:a16="http://schemas.microsoft.com/office/drawing/2014/main" id="{35F0E06C-8922-9C86-59BF-2C1F36D67C09}"/>
                </a:ext>
              </a:extLst>
            </p:cNvPr>
            <p:cNvCxnSpPr>
              <a:cxnSpLocks/>
              <a:stCxn id="12" idx="1"/>
              <a:endCxn id="25" idx="1"/>
            </p:cNvCxnSpPr>
            <p:nvPr/>
          </p:nvCxnSpPr>
          <p:spPr>
            <a:xfrm>
              <a:off x="2638151" y="3135528"/>
              <a:ext cx="151205" cy="132"/>
            </a:xfrm>
            <a:prstGeom prst="straightConnector1">
              <a:avLst/>
            </a:prstGeom>
            <a:ln w="47625">
              <a:solidFill>
                <a:schemeClr val="accent1">
                  <a:lumMod val="75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B1F9AB9-8B12-A700-9301-831744EE1D36}"/>
                </a:ext>
              </a:extLst>
            </p:cNvPr>
            <p:cNvCxnSpPr>
              <a:cxnSpLocks/>
            </p:cNvCxnSpPr>
            <p:nvPr/>
          </p:nvCxnSpPr>
          <p:spPr>
            <a:xfrm>
              <a:off x="3820846" y="2812362"/>
              <a:ext cx="588879" cy="0"/>
            </a:xfrm>
            <a:prstGeom prst="straightConnector1">
              <a:avLst/>
            </a:prstGeom>
            <a:ln w="79375">
              <a:solidFill>
                <a:schemeClr val="accent5">
                  <a:lumMod val="60000"/>
                  <a:lumOff val="4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F9126618-EBFC-F7DE-8F76-D8EE9DE7070B}"/>
                </a:ext>
              </a:extLst>
            </p:cNvPr>
            <p:cNvSpPr/>
            <p:nvPr/>
          </p:nvSpPr>
          <p:spPr>
            <a:xfrm>
              <a:off x="1373934" y="1644307"/>
              <a:ext cx="1431110" cy="852133"/>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rIns="0" rtlCol="0" anchor="ctr"/>
            <a:lstStyle/>
            <a:p>
              <a:pPr algn="ctr"/>
              <a:r>
                <a:rPr lang="en-US" sz="1200" b="1" dirty="0">
                  <a:solidFill>
                    <a:schemeClr val="tx1"/>
                  </a:solidFill>
                  <a:cs typeface="Arial" panose="020B0604020202020204" pitchFamily="34" charset="0"/>
                </a:rPr>
                <a:t>1.fs </a:t>
              </a:r>
              <a:r>
                <a:rPr lang="en-US" sz="1200" b="1" dirty="0" err="1">
                  <a:solidFill>
                    <a:schemeClr val="tx1"/>
                  </a:solidFill>
                  <a:cs typeface="Arial" panose="020B0604020202020204" pitchFamily="34" charset="0"/>
                </a:rPr>
                <a:t>Cr:ZnS</a:t>
              </a:r>
              <a:r>
                <a:rPr lang="en-US" sz="1200" b="1" dirty="0">
                  <a:solidFill>
                    <a:schemeClr val="tx1"/>
                  </a:solidFill>
                  <a:cs typeface="Arial" panose="020B0604020202020204" pitchFamily="34" charset="0"/>
                </a:rPr>
                <a:t>  laser</a:t>
              </a:r>
            </a:p>
            <a:p>
              <a:pPr algn="ctr"/>
              <a:r>
                <a:rPr lang="en-US" sz="1200" b="1" dirty="0">
                  <a:solidFill>
                    <a:schemeClr val="tx1"/>
                  </a:solidFill>
                </a:rPr>
                <a:t>2.35 </a:t>
              </a:r>
              <a:r>
                <a:rPr lang="en-US" sz="1200" b="1" dirty="0">
                  <a:solidFill>
                    <a:schemeClr val="tx1"/>
                  </a:solidFill>
                  <a:sym typeface="Symbol" panose="05050102010706020507" pitchFamily="18" charset="2"/>
                </a:rPr>
                <a:t></a:t>
              </a:r>
              <a:r>
                <a:rPr lang="en-US" sz="1200" b="1" dirty="0">
                  <a:solidFill>
                    <a:schemeClr val="tx1"/>
                  </a:solidFill>
                </a:rPr>
                <a:t>m</a:t>
              </a:r>
            </a:p>
            <a:p>
              <a:pPr algn="ctr"/>
              <a:r>
                <a:rPr lang="en-US" sz="1200" b="1" dirty="0">
                  <a:solidFill>
                    <a:schemeClr val="tx1"/>
                  </a:solidFill>
                  <a:cs typeface="Arial" panose="020B0604020202020204" pitchFamily="34" charset="0"/>
                </a:rPr>
                <a:t>30 fs, 10nJ </a:t>
              </a:r>
            </a:p>
            <a:p>
              <a:pPr algn="ctr"/>
              <a:r>
                <a:rPr lang="en-US" sz="1200" b="1" dirty="0">
                  <a:solidFill>
                    <a:schemeClr val="tx1"/>
                  </a:solidFill>
                  <a:cs typeface="Arial" panose="020B0604020202020204" pitchFamily="34" charset="0"/>
                </a:rPr>
                <a:t>80 MHz</a:t>
              </a:r>
            </a:p>
          </p:txBody>
        </p:sp>
        <p:sp>
          <p:nvSpPr>
            <p:cNvPr id="25" name="Rectangle: Rounded Corners 24">
              <a:extLst>
                <a:ext uri="{FF2B5EF4-FFF2-40B4-BE49-F238E27FC236}">
                  <a16:creationId xmlns:a16="http://schemas.microsoft.com/office/drawing/2014/main" id="{97480854-90DF-C3CA-4DAE-111ACC5FABF0}"/>
                </a:ext>
              </a:extLst>
            </p:cNvPr>
            <p:cNvSpPr/>
            <p:nvPr/>
          </p:nvSpPr>
          <p:spPr>
            <a:xfrm>
              <a:off x="2789356" y="2587224"/>
              <a:ext cx="1220635" cy="1096872"/>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rIns="0" rtlCol="0" anchor="ctr"/>
            <a:lstStyle/>
            <a:p>
              <a:pPr algn="ctr"/>
              <a:r>
                <a:rPr lang="en-US" sz="1200" b="1" dirty="0">
                  <a:solidFill>
                    <a:schemeClr val="tx1"/>
                  </a:solidFill>
                  <a:cs typeface="Arial" panose="020B0604020202020204" pitchFamily="34" charset="0"/>
                </a:rPr>
                <a:t>3.Cr:ZnSe </a:t>
              </a:r>
            </a:p>
            <a:p>
              <a:pPr algn="ctr"/>
              <a:r>
                <a:rPr lang="en-US" sz="1200" b="1" dirty="0">
                  <a:solidFill>
                    <a:schemeClr val="tx1"/>
                  </a:solidFill>
                  <a:cs typeface="Arial" panose="020B0604020202020204" pitchFamily="34" charset="0"/>
                </a:rPr>
                <a:t>pre-amp</a:t>
              </a:r>
            </a:p>
            <a:p>
              <a:pPr algn="ctr"/>
              <a:r>
                <a:rPr lang="en-US" sz="1200" b="1" dirty="0">
                  <a:solidFill>
                    <a:schemeClr val="tx1"/>
                  </a:solidFill>
                  <a:cs typeface="Arial" panose="020B0604020202020204" pitchFamily="34" charset="0"/>
                </a:rPr>
                <a:t>SC generation</a:t>
              </a:r>
            </a:p>
            <a:p>
              <a:pPr algn="ctr"/>
              <a:r>
                <a:rPr lang="en-US" sz="1200" b="1" dirty="0">
                  <a:solidFill>
                    <a:schemeClr val="tx1"/>
                  </a:solidFill>
                  <a:cs typeface="Arial" panose="020B0604020202020204" pitchFamily="34" charset="0"/>
                </a:rPr>
                <a:t>(100</a:t>
              </a:r>
              <a:r>
                <a:rPr lang="en-US" sz="1200" b="1" dirty="0">
                  <a:solidFill>
                    <a:schemeClr val="tx1"/>
                  </a:solidFill>
                </a:rPr>
                <a:t> </a:t>
              </a:r>
              <a:r>
                <a:rPr lang="en-US" sz="1200" b="1" dirty="0">
                  <a:solidFill>
                    <a:schemeClr val="tx1"/>
                  </a:solidFill>
                  <a:sym typeface="Symbol" panose="05050102010706020507" pitchFamily="18" charset="2"/>
                </a:rPr>
                <a:t></a:t>
              </a:r>
              <a:r>
                <a:rPr lang="en-US" sz="1200" b="1" dirty="0">
                  <a:solidFill>
                    <a:schemeClr val="tx1"/>
                  </a:solidFill>
                </a:rPr>
                <a:t>J, 100fs</a:t>
              </a:r>
              <a:r>
                <a:rPr lang="en-US" sz="1200" b="1" dirty="0">
                  <a:solidFill>
                    <a:schemeClr val="tx1"/>
                  </a:solidFill>
                  <a:cs typeface="Arial" panose="020B0604020202020204" pitchFamily="34" charset="0"/>
                </a:rPr>
                <a:t> )</a:t>
              </a:r>
            </a:p>
            <a:p>
              <a:pPr algn="ctr"/>
              <a:r>
                <a:rPr lang="en-US" sz="1200" b="1" dirty="0">
                  <a:solidFill>
                    <a:schemeClr val="tx1"/>
                  </a:solidFill>
                  <a:cs typeface="Arial" panose="020B0604020202020204" pitchFamily="34" charset="0"/>
                </a:rPr>
                <a:t>2-3.5 </a:t>
              </a:r>
              <a:r>
                <a:rPr lang="en-US" sz="1200" b="1" dirty="0">
                  <a:solidFill>
                    <a:schemeClr val="tx1"/>
                  </a:solidFill>
                  <a:cs typeface="Arial" panose="020B0604020202020204" pitchFamily="34" charset="0"/>
                  <a:sym typeface="Symbol" panose="05050102010706020507" pitchFamily="18" charset="2"/>
                </a:rPr>
                <a:t>m</a:t>
              </a:r>
              <a:endParaRPr lang="en-US" sz="1200" b="1" dirty="0">
                <a:solidFill>
                  <a:schemeClr val="tx1"/>
                </a:solidFill>
                <a:cs typeface="Arial" panose="020B0604020202020204" pitchFamily="34" charset="0"/>
              </a:endParaRPr>
            </a:p>
          </p:txBody>
        </p:sp>
        <p:cxnSp>
          <p:nvCxnSpPr>
            <p:cNvPr id="26" name="Straight Arrow Connector 25">
              <a:extLst>
                <a:ext uri="{FF2B5EF4-FFF2-40B4-BE49-F238E27FC236}">
                  <a16:creationId xmlns:a16="http://schemas.microsoft.com/office/drawing/2014/main" id="{B14AC394-4883-4A00-8A2B-F719761DEAFA}"/>
                </a:ext>
              </a:extLst>
            </p:cNvPr>
            <p:cNvCxnSpPr>
              <a:cxnSpLocks/>
            </p:cNvCxnSpPr>
            <p:nvPr/>
          </p:nvCxnSpPr>
          <p:spPr>
            <a:xfrm flipV="1">
              <a:off x="5166958" y="2016945"/>
              <a:ext cx="0" cy="521614"/>
            </a:xfrm>
            <a:prstGeom prst="straightConnector1">
              <a:avLst/>
            </a:prstGeom>
            <a:ln w="79375">
              <a:solidFill>
                <a:schemeClr val="accent5">
                  <a:lumMod val="60000"/>
                  <a:lumOff val="4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CB7AF5CB-6F94-065A-4BC1-B5D97C768E18}"/>
                </a:ext>
              </a:extLst>
            </p:cNvPr>
            <p:cNvSpPr/>
            <p:nvPr/>
          </p:nvSpPr>
          <p:spPr>
            <a:xfrm>
              <a:off x="4353455" y="2243938"/>
              <a:ext cx="1468227" cy="660716"/>
            </a:xfrm>
            <a:prstGeom prst="roundRect">
              <a:avLst/>
            </a:prstGeom>
            <a:solidFill>
              <a:srgbClr val="FF9900"/>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rPr>
                <a:t>5. Pulse shaper</a:t>
              </a:r>
            </a:p>
            <a:p>
              <a:pPr algn="ctr"/>
              <a:r>
                <a:rPr lang="en-US" sz="1200" b="1" dirty="0">
                  <a:solidFill>
                    <a:schemeClr val="bg1"/>
                  </a:solidFill>
                </a:rPr>
                <a:t>@3.14 </a:t>
              </a:r>
              <a:r>
                <a:rPr lang="en-US" sz="1200" b="1" dirty="0">
                  <a:solidFill>
                    <a:schemeClr val="bg1"/>
                  </a:solidFill>
                  <a:sym typeface="Symbol" panose="05050102010706020507" pitchFamily="18" charset="2"/>
                </a:rPr>
                <a:t>m</a:t>
              </a:r>
              <a:endParaRPr lang="en-US" sz="1200" b="1" dirty="0">
                <a:solidFill>
                  <a:schemeClr val="bg1"/>
                </a:solidFill>
              </a:endParaRPr>
            </a:p>
          </p:txBody>
        </p:sp>
        <p:sp>
          <p:nvSpPr>
            <p:cNvPr id="28" name="Rectangle: Rounded Corners 27">
              <a:extLst>
                <a:ext uri="{FF2B5EF4-FFF2-40B4-BE49-F238E27FC236}">
                  <a16:creationId xmlns:a16="http://schemas.microsoft.com/office/drawing/2014/main" id="{2A40D9A6-71A4-5AFD-8E52-2EB2D7E502C2}"/>
                </a:ext>
              </a:extLst>
            </p:cNvPr>
            <p:cNvSpPr/>
            <p:nvPr/>
          </p:nvSpPr>
          <p:spPr>
            <a:xfrm>
              <a:off x="4353454" y="3696566"/>
              <a:ext cx="1461161" cy="659544"/>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rIns="0" rtlCol="0" anchor="ctr"/>
            <a:lstStyle/>
            <a:p>
              <a:pPr algn="ctr"/>
              <a:r>
                <a:rPr lang="fr-FR" sz="1200" b="1" dirty="0">
                  <a:solidFill>
                    <a:schemeClr val="tx1"/>
                  </a:solidFill>
                  <a:cs typeface="Arial" panose="020B0604020202020204" pitchFamily="34" charset="0"/>
                </a:rPr>
                <a:t>7. Multi </a:t>
              </a:r>
              <a:r>
                <a:rPr lang="fr-FR" sz="1200" b="1" dirty="0" err="1">
                  <a:solidFill>
                    <a:schemeClr val="tx1"/>
                  </a:solidFill>
                  <a:cs typeface="Arial" panose="020B0604020202020204" pitchFamily="34" charset="0"/>
                </a:rPr>
                <a:t>Pass</a:t>
              </a:r>
              <a:r>
                <a:rPr lang="fr-FR" sz="1200" b="1" dirty="0">
                  <a:solidFill>
                    <a:schemeClr val="tx1"/>
                  </a:solidFill>
                  <a:cs typeface="Arial" panose="020B0604020202020204" pitchFamily="34" charset="0"/>
                </a:rPr>
                <a:t> </a:t>
              </a:r>
            </a:p>
            <a:p>
              <a:pPr algn="ctr"/>
              <a:r>
                <a:rPr lang="fr-FR" sz="1200" b="1" dirty="0" err="1">
                  <a:solidFill>
                    <a:schemeClr val="tx1"/>
                  </a:solidFill>
                  <a:cs typeface="Arial" panose="020B0604020202020204" pitchFamily="34" charset="0"/>
                </a:rPr>
                <a:t>Cr:ZnS</a:t>
              </a:r>
              <a:r>
                <a:rPr lang="fr-FR" sz="1200" b="1" dirty="0">
                  <a:solidFill>
                    <a:schemeClr val="tx1"/>
                  </a:solidFill>
                  <a:cs typeface="Arial" panose="020B0604020202020204" pitchFamily="34" charset="0"/>
                </a:rPr>
                <a:t> Amplifier</a:t>
              </a:r>
            </a:p>
            <a:p>
              <a:pPr algn="ctr"/>
              <a:r>
                <a:rPr lang="fr-FR" sz="1200" b="1" dirty="0">
                  <a:solidFill>
                    <a:schemeClr val="tx1"/>
                  </a:solidFill>
                  <a:cs typeface="Arial" panose="020B0604020202020204" pitchFamily="34" charset="0"/>
                </a:rPr>
                <a:t> 50mJ, 300 </a:t>
              </a:r>
              <a:r>
                <a:rPr lang="fr-FR" sz="1200" b="1" dirty="0" err="1">
                  <a:solidFill>
                    <a:schemeClr val="tx1"/>
                  </a:solidFill>
                  <a:cs typeface="Arial" panose="020B0604020202020204" pitchFamily="34" charset="0"/>
                </a:rPr>
                <a:t>ps</a:t>
              </a:r>
              <a:endParaRPr lang="fr-FR" sz="1200" b="1" dirty="0">
                <a:solidFill>
                  <a:schemeClr val="tx1"/>
                </a:solidFill>
                <a:cs typeface="Arial" panose="020B0604020202020204" pitchFamily="34" charset="0"/>
              </a:endParaRPr>
            </a:p>
          </p:txBody>
        </p:sp>
        <p:sp>
          <p:nvSpPr>
            <p:cNvPr id="29" name="Rectangle: Rounded Corners 28">
              <a:extLst>
                <a:ext uri="{FF2B5EF4-FFF2-40B4-BE49-F238E27FC236}">
                  <a16:creationId xmlns:a16="http://schemas.microsoft.com/office/drawing/2014/main" id="{C33DF4DE-8E92-B65B-439D-8EC7A9CCDEF4}"/>
                </a:ext>
              </a:extLst>
            </p:cNvPr>
            <p:cNvSpPr/>
            <p:nvPr/>
          </p:nvSpPr>
          <p:spPr>
            <a:xfrm>
              <a:off x="4335076" y="1442727"/>
              <a:ext cx="1468227" cy="597968"/>
            </a:xfrm>
            <a:prstGeom prst="roundRect">
              <a:avLst/>
            </a:prstGeom>
            <a:solidFill>
              <a:srgbClr val="FF9900"/>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rPr>
                <a:t>9. Stretcher </a:t>
              </a:r>
            </a:p>
            <a:p>
              <a:pPr algn="ctr"/>
              <a:r>
                <a:rPr lang="en-US" sz="1200" b="1" dirty="0">
                  <a:solidFill>
                    <a:schemeClr val="bg1"/>
                  </a:solidFill>
                </a:rPr>
                <a:t>@3.14 </a:t>
              </a:r>
              <a:r>
                <a:rPr lang="en-US" sz="1200" b="1" dirty="0">
                  <a:solidFill>
                    <a:schemeClr val="bg1"/>
                  </a:solidFill>
                  <a:sym typeface="Symbol" panose="05050102010706020507" pitchFamily="18" charset="2"/>
                </a:rPr>
                <a:t>m </a:t>
              </a:r>
              <a:r>
                <a:rPr lang="en-US" sz="1200" b="1" dirty="0">
                  <a:solidFill>
                    <a:schemeClr val="bg1"/>
                  </a:solidFill>
                </a:rPr>
                <a:t>300ps</a:t>
              </a:r>
            </a:p>
          </p:txBody>
        </p:sp>
        <p:sp>
          <p:nvSpPr>
            <p:cNvPr id="30" name="TextBox 29">
              <a:extLst>
                <a:ext uri="{FF2B5EF4-FFF2-40B4-BE49-F238E27FC236}">
                  <a16:creationId xmlns:a16="http://schemas.microsoft.com/office/drawing/2014/main" id="{29B951D1-0D69-FF5B-AEA2-2C031913115F}"/>
                </a:ext>
              </a:extLst>
            </p:cNvPr>
            <p:cNvSpPr txBox="1"/>
            <p:nvPr/>
          </p:nvSpPr>
          <p:spPr>
            <a:xfrm>
              <a:off x="7426846" y="2959127"/>
              <a:ext cx="990761" cy="400110"/>
            </a:xfrm>
            <a:prstGeom prst="rect">
              <a:avLst/>
            </a:prstGeom>
            <a:noFill/>
          </p:spPr>
          <p:txBody>
            <a:bodyPr wrap="square">
              <a:spAutoFit/>
            </a:bodyPr>
            <a:lstStyle/>
            <a:p>
              <a:pPr algn="ctr"/>
              <a:r>
                <a:rPr lang="en-US" sz="1000" b="1" dirty="0"/>
                <a:t>130 </a:t>
              </a:r>
              <a:r>
                <a:rPr lang="en-US" sz="1000" b="1" dirty="0" err="1"/>
                <a:t>mJ</a:t>
              </a:r>
              <a:r>
                <a:rPr lang="en-US" sz="1000" b="1" dirty="0"/>
                <a:t> Pump</a:t>
              </a:r>
            </a:p>
            <a:p>
              <a:pPr algn="ctr"/>
              <a:r>
                <a:rPr lang="en-US" sz="1000" b="1" dirty="0"/>
                <a:t>@2.35 </a:t>
              </a:r>
              <a:r>
                <a:rPr lang="en-US" sz="1000" b="1" dirty="0">
                  <a:sym typeface="Symbol" panose="05050102010706020507" pitchFamily="18" charset="2"/>
                </a:rPr>
                <a:t>m</a:t>
              </a:r>
              <a:endParaRPr lang="en-US" sz="1000" b="1" dirty="0"/>
            </a:p>
          </p:txBody>
        </p:sp>
        <p:cxnSp>
          <p:nvCxnSpPr>
            <p:cNvPr id="31" name="Straight Arrow Connector 30">
              <a:extLst>
                <a:ext uri="{FF2B5EF4-FFF2-40B4-BE49-F238E27FC236}">
                  <a16:creationId xmlns:a16="http://schemas.microsoft.com/office/drawing/2014/main" id="{81B65606-8D9B-90FC-0F53-F37818ABED47}"/>
                </a:ext>
              </a:extLst>
            </p:cNvPr>
            <p:cNvCxnSpPr>
              <a:cxnSpLocks/>
            </p:cNvCxnSpPr>
            <p:nvPr/>
          </p:nvCxnSpPr>
          <p:spPr>
            <a:xfrm>
              <a:off x="4009991" y="3193969"/>
              <a:ext cx="357732" cy="0"/>
            </a:xfrm>
            <a:prstGeom prst="straightConnector1">
              <a:avLst/>
            </a:prstGeom>
            <a:ln w="69850">
              <a:solidFill>
                <a:srgbClr val="00B05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2803E740-CBB2-CCD9-34B8-EA212EC93650}"/>
                </a:ext>
              </a:extLst>
            </p:cNvPr>
            <p:cNvCxnSpPr>
              <a:cxnSpLocks/>
            </p:cNvCxnSpPr>
            <p:nvPr/>
          </p:nvCxnSpPr>
          <p:spPr>
            <a:xfrm flipV="1">
              <a:off x="4079086" y="4319192"/>
              <a:ext cx="884754" cy="159750"/>
            </a:xfrm>
            <a:prstGeom prst="bentConnector2">
              <a:avLst/>
            </a:prstGeom>
            <a:ln w="44450">
              <a:solidFill>
                <a:srgbClr val="00206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23DACEA3-236E-0784-A6AD-0B2D42E82633}"/>
                </a:ext>
              </a:extLst>
            </p:cNvPr>
            <p:cNvCxnSpPr>
              <a:cxnSpLocks/>
            </p:cNvCxnSpPr>
            <p:nvPr/>
          </p:nvCxnSpPr>
          <p:spPr>
            <a:xfrm>
              <a:off x="5757203" y="4003499"/>
              <a:ext cx="710495" cy="0"/>
            </a:xfrm>
            <a:prstGeom prst="straightConnector1">
              <a:avLst/>
            </a:prstGeom>
            <a:ln w="69850">
              <a:solidFill>
                <a:srgbClr val="00B05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B29D54AC-99E7-73E9-DAA7-2EDCFFBD3D8E}"/>
                </a:ext>
              </a:extLst>
            </p:cNvPr>
            <p:cNvCxnSpPr>
              <a:cxnSpLocks/>
              <a:stCxn id="29" idx="3"/>
              <a:endCxn id="42" idx="0"/>
            </p:cNvCxnSpPr>
            <p:nvPr/>
          </p:nvCxnSpPr>
          <p:spPr>
            <a:xfrm>
              <a:off x="5803303" y="1741711"/>
              <a:ext cx="2846273" cy="321761"/>
            </a:xfrm>
            <a:prstGeom prst="bentConnector2">
              <a:avLst/>
            </a:prstGeom>
            <a:ln w="57150">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5" name="Rectangle: Rounded Corners 34">
              <a:extLst>
                <a:ext uri="{FF2B5EF4-FFF2-40B4-BE49-F238E27FC236}">
                  <a16:creationId xmlns:a16="http://schemas.microsoft.com/office/drawing/2014/main" id="{EE17B952-A4B0-608F-153B-53A0F873EE32}"/>
                </a:ext>
              </a:extLst>
            </p:cNvPr>
            <p:cNvSpPr/>
            <p:nvPr/>
          </p:nvSpPr>
          <p:spPr>
            <a:xfrm>
              <a:off x="6467698" y="3206735"/>
              <a:ext cx="1220635" cy="1108037"/>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rIns="0" rtlCol="0" anchor="ctr"/>
            <a:lstStyle/>
            <a:p>
              <a:pPr algn="ctr"/>
              <a:r>
                <a:rPr lang="fr-FR" sz="1200" b="1" dirty="0">
                  <a:solidFill>
                    <a:schemeClr val="tx1"/>
                  </a:solidFill>
                  <a:cs typeface="Arial" panose="020B0604020202020204" pitchFamily="34" charset="0"/>
                </a:rPr>
                <a:t> 12. Multi </a:t>
              </a:r>
              <a:r>
                <a:rPr lang="fr-FR" sz="1200" b="1" dirty="0" err="1">
                  <a:solidFill>
                    <a:schemeClr val="tx1"/>
                  </a:solidFill>
                  <a:cs typeface="Arial" panose="020B0604020202020204" pitchFamily="34" charset="0"/>
                </a:rPr>
                <a:t>Pass</a:t>
              </a:r>
              <a:r>
                <a:rPr lang="fr-FR" sz="1200" b="1" dirty="0">
                  <a:solidFill>
                    <a:schemeClr val="tx1"/>
                  </a:solidFill>
                  <a:cs typeface="Arial" panose="020B0604020202020204" pitchFamily="34" charset="0"/>
                </a:rPr>
                <a:t> </a:t>
              </a:r>
            </a:p>
            <a:p>
              <a:pPr algn="ctr"/>
              <a:r>
                <a:rPr lang="fr-FR" sz="1200" b="1" dirty="0" err="1">
                  <a:solidFill>
                    <a:schemeClr val="tx1"/>
                  </a:solidFill>
                  <a:cs typeface="Arial" panose="020B0604020202020204" pitchFamily="34" charset="0"/>
                </a:rPr>
                <a:t>Cr:ZnS</a:t>
              </a:r>
              <a:r>
                <a:rPr lang="fr-FR" sz="1200" b="1" dirty="0">
                  <a:solidFill>
                    <a:schemeClr val="tx1"/>
                  </a:solidFill>
                  <a:cs typeface="Arial" panose="020B0604020202020204" pitchFamily="34" charset="0"/>
                </a:rPr>
                <a:t> Booster </a:t>
              </a:r>
            </a:p>
            <a:p>
              <a:pPr algn="ctr"/>
              <a:r>
                <a:rPr lang="fr-FR" sz="1200" b="1" dirty="0">
                  <a:solidFill>
                    <a:schemeClr val="tx1"/>
                  </a:solidFill>
                  <a:cs typeface="Arial" panose="020B0604020202020204" pitchFamily="34" charset="0"/>
                </a:rPr>
                <a:t>100 Hz, 100mJ, 2.35um</a:t>
              </a:r>
            </a:p>
          </p:txBody>
        </p:sp>
        <p:sp>
          <p:nvSpPr>
            <p:cNvPr id="36" name="TextBox 35">
              <a:extLst>
                <a:ext uri="{FF2B5EF4-FFF2-40B4-BE49-F238E27FC236}">
                  <a16:creationId xmlns:a16="http://schemas.microsoft.com/office/drawing/2014/main" id="{D37D2635-0706-F7C8-0FEE-4147A794E2A6}"/>
                </a:ext>
              </a:extLst>
            </p:cNvPr>
            <p:cNvSpPr txBox="1"/>
            <p:nvPr/>
          </p:nvSpPr>
          <p:spPr>
            <a:xfrm flipH="1">
              <a:off x="6375045" y="4519853"/>
              <a:ext cx="1405940" cy="646331"/>
            </a:xfrm>
            <a:prstGeom prst="rect">
              <a:avLst/>
            </a:prstGeom>
            <a:solidFill>
              <a:schemeClr val="accent1">
                <a:lumMod val="75000"/>
              </a:schemeClr>
            </a:solidFill>
            <a:ln>
              <a:solidFill>
                <a:schemeClr val="accent1"/>
              </a:solidFill>
            </a:ln>
            <a:scene3d>
              <a:camera prst="orthographicFront"/>
              <a:lightRig rig="threePt" dir="t"/>
            </a:scene3d>
            <a:sp3d>
              <a:bevelT w="6350"/>
            </a:sp3d>
          </p:spPr>
          <p:txBody>
            <a:bodyPr wrap="square" rtlCol="0">
              <a:spAutoFit/>
            </a:bodyPr>
            <a:lstStyle/>
            <a:p>
              <a:pPr algn="ctr"/>
              <a:r>
                <a:rPr lang="en-US" sz="1200" b="1" dirty="0">
                  <a:solidFill>
                    <a:schemeClr val="bg1"/>
                  </a:solidFill>
                  <a:cs typeface="Arial" panose="020B0604020202020204" pitchFamily="34" charset="0"/>
                </a:rPr>
                <a:t>11. 8x </a:t>
              </a:r>
              <a:r>
                <a:rPr lang="en-US" sz="1200" b="1" dirty="0" err="1">
                  <a:solidFill>
                    <a:schemeClr val="bg1"/>
                  </a:solidFill>
                  <a:cs typeface="Arial" panose="020B0604020202020204" pitchFamily="34" charset="0"/>
                </a:rPr>
                <a:t>Er:YAG</a:t>
              </a:r>
              <a:r>
                <a:rPr lang="en-US" sz="1200" b="1" dirty="0">
                  <a:solidFill>
                    <a:schemeClr val="bg1"/>
                  </a:solidFill>
                  <a:cs typeface="Arial" panose="020B0604020202020204" pitchFamily="34" charset="0"/>
                </a:rPr>
                <a:t> </a:t>
              </a:r>
            </a:p>
            <a:p>
              <a:pPr algn="ctr"/>
              <a:r>
                <a:rPr lang="en-US" sz="1200" b="1" dirty="0">
                  <a:solidFill>
                    <a:schemeClr val="bg1"/>
                  </a:solidFill>
                  <a:cs typeface="Arial" panose="020B0604020202020204" pitchFamily="34" charset="0"/>
                </a:rPr>
                <a:t>@1.6</a:t>
              </a:r>
              <a:r>
                <a:rPr lang="en-US" sz="1200" b="1" dirty="0">
                  <a:solidFill>
                    <a:schemeClr val="bg1"/>
                  </a:solidFill>
                  <a:cs typeface="Arial" panose="020B0604020202020204" pitchFamily="34" charset="0"/>
                  <a:sym typeface="Symbol" panose="05050102010706020507" pitchFamily="18" charset="2"/>
                </a:rPr>
                <a:t>m </a:t>
              </a:r>
              <a:r>
                <a:rPr lang="en-US" sz="1200" b="1" dirty="0">
                  <a:solidFill>
                    <a:schemeClr val="bg1"/>
                  </a:solidFill>
                  <a:cs typeface="Arial" panose="020B0604020202020204" pitchFamily="34" charset="0"/>
                </a:rPr>
                <a:t> 30mJ </a:t>
              </a:r>
              <a:r>
                <a:rPr lang="en-US" sz="1200" b="1" dirty="0">
                  <a:solidFill>
                    <a:schemeClr val="bg1"/>
                  </a:solidFill>
                  <a:cs typeface="Arial" panose="020B0604020202020204" pitchFamily="34" charset="0"/>
                  <a:sym typeface="Symbol" panose="05050102010706020507" pitchFamily="18" charset="2"/>
                </a:rPr>
                <a:t>,</a:t>
              </a:r>
            </a:p>
            <a:p>
              <a:pPr algn="ctr"/>
              <a:r>
                <a:rPr lang="en-US" sz="1200" b="1" dirty="0">
                  <a:solidFill>
                    <a:schemeClr val="bg1"/>
                  </a:solidFill>
                  <a:cs typeface="Arial" panose="020B0604020202020204" pitchFamily="34" charset="0"/>
                </a:rPr>
                <a:t> 50 ns </a:t>
              </a:r>
            </a:p>
          </p:txBody>
        </p:sp>
        <p:sp>
          <p:nvSpPr>
            <p:cNvPr id="37" name="Rectangle: Rounded Corners 36">
              <a:extLst>
                <a:ext uri="{FF2B5EF4-FFF2-40B4-BE49-F238E27FC236}">
                  <a16:creationId xmlns:a16="http://schemas.microsoft.com/office/drawing/2014/main" id="{16BB8348-537A-B9D5-BC78-F3A40F3D0DC9}"/>
                </a:ext>
              </a:extLst>
            </p:cNvPr>
            <p:cNvSpPr/>
            <p:nvPr/>
          </p:nvSpPr>
          <p:spPr>
            <a:xfrm>
              <a:off x="7990743" y="3306254"/>
              <a:ext cx="1310019" cy="924279"/>
            </a:xfrm>
            <a:prstGeom prst="round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13. ZGP  </a:t>
              </a:r>
            </a:p>
            <a:p>
              <a:pPr algn="ctr"/>
              <a:r>
                <a:rPr lang="en-US" sz="1200" dirty="0"/>
                <a:t>Power  amplifier</a:t>
              </a:r>
            </a:p>
          </p:txBody>
        </p:sp>
        <p:sp>
          <p:nvSpPr>
            <p:cNvPr id="38" name="Rectangle: Rounded Corners 37">
              <a:extLst>
                <a:ext uri="{FF2B5EF4-FFF2-40B4-BE49-F238E27FC236}">
                  <a16:creationId xmlns:a16="http://schemas.microsoft.com/office/drawing/2014/main" id="{7D3BF954-E373-FF22-FA60-4902DB4084C6}"/>
                </a:ext>
              </a:extLst>
            </p:cNvPr>
            <p:cNvSpPr/>
            <p:nvPr/>
          </p:nvSpPr>
          <p:spPr>
            <a:xfrm>
              <a:off x="9782117" y="3321928"/>
              <a:ext cx="1451823" cy="8031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9.3 </a:t>
              </a:r>
              <a:r>
                <a:rPr lang="en-US" sz="1400" b="1" dirty="0">
                  <a:solidFill>
                    <a:schemeClr val="tx1"/>
                  </a:solidFill>
                  <a:sym typeface="Symbol" panose="05050102010706020507" pitchFamily="18" charset="2"/>
                </a:rPr>
                <a:t>m, 10mJ, 300 fs, 100 Hz</a:t>
              </a:r>
            </a:p>
          </p:txBody>
        </p:sp>
        <p:cxnSp>
          <p:nvCxnSpPr>
            <p:cNvPr id="39" name="Straight Arrow Connector 38">
              <a:extLst>
                <a:ext uri="{FF2B5EF4-FFF2-40B4-BE49-F238E27FC236}">
                  <a16:creationId xmlns:a16="http://schemas.microsoft.com/office/drawing/2014/main" id="{93BCE7C2-F264-6F5D-BAC0-55071B51EC69}"/>
                </a:ext>
              </a:extLst>
            </p:cNvPr>
            <p:cNvCxnSpPr>
              <a:cxnSpLocks/>
              <a:stCxn id="36" idx="0"/>
              <a:endCxn id="35" idx="2"/>
            </p:cNvCxnSpPr>
            <p:nvPr/>
          </p:nvCxnSpPr>
          <p:spPr>
            <a:xfrm flipV="1">
              <a:off x="7078015" y="4314772"/>
              <a:ext cx="1" cy="205081"/>
            </a:xfrm>
            <a:prstGeom prst="straightConnector1">
              <a:avLst/>
            </a:prstGeom>
            <a:ln w="44450">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40" name="Rectangle: Rounded Corners 39">
              <a:extLst>
                <a:ext uri="{FF2B5EF4-FFF2-40B4-BE49-F238E27FC236}">
                  <a16:creationId xmlns:a16="http://schemas.microsoft.com/office/drawing/2014/main" id="{68E7BE9D-46ED-B42F-138F-5374F4ED5858}"/>
                </a:ext>
              </a:extLst>
            </p:cNvPr>
            <p:cNvSpPr/>
            <p:nvPr/>
          </p:nvSpPr>
          <p:spPr>
            <a:xfrm>
              <a:off x="9782117" y="2188753"/>
              <a:ext cx="1451823" cy="80313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9.3 </a:t>
              </a:r>
              <a:r>
                <a:rPr lang="en-US" sz="1400" b="1" dirty="0">
                  <a:solidFill>
                    <a:schemeClr val="tx1"/>
                  </a:solidFill>
                  <a:sym typeface="Symbol" panose="05050102010706020507" pitchFamily="18" charset="2"/>
                </a:rPr>
                <a:t>m, 3 </a:t>
              </a:r>
              <a:r>
                <a:rPr lang="en-US" sz="1400" b="1" dirty="0" err="1">
                  <a:solidFill>
                    <a:schemeClr val="tx1"/>
                  </a:solidFill>
                  <a:sym typeface="Symbol" panose="05050102010706020507" pitchFamily="18" charset="2"/>
                </a:rPr>
                <a:t>mJ</a:t>
              </a:r>
              <a:r>
                <a:rPr lang="en-US" sz="1400" b="1" dirty="0">
                  <a:solidFill>
                    <a:schemeClr val="tx1"/>
                  </a:solidFill>
                  <a:sym typeface="Symbol" panose="05050102010706020507" pitchFamily="18" charset="2"/>
                </a:rPr>
                <a:t>, 300 fs, 100 Hz</a:t>
              </a:r>
            </a:p>
          </p:txBody>
        </p:sp>
        <p:sp>
          <p:nvSpPr>
            <p:cNvPr id="41" name="Arrow: Down 40">
              <a:extLst>
                <a:ext uri="{FF2B5EF4-FFF2-40B4-BE49-F238E27FC236}">
                  <a16:creationId xmlns:a16="http://schemas.microsoft.com/office/drawing/2014/main" id="{A526F7C0-BC7C-BC06-A135-591DDB49956D}"/>
                </a:ext>
              </a:extLst>
            </p:cNvPr>
            <p:cNvSpPr/>
            <p:nvPr/>
          </p:nvSpPr>
          <p:spPr>
            <a:xfrm rot="16200000">
              <a:off x="9306034" y="2196778"/>
              <a:ext cx="324700" cy="63934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Rounded Corners 41">
              <a:extLst>
                <a:ext uri="{FF2B5EF4-FFF2-40B4-BE49-F238E27FC236}">
                  <a16:creationId xmlns:a16="http://schemas.microsoft.com/office/drawing/2014/main" id="{9E73390A-4B3B-2587-F5C5-0E7C6B6F708F}"/>
                </a:ext>
              </a:extLst>
            </p:cNvPr>
            <p:cNvSpPr/>
            <p:nvPr/>
          </p:nvSpPr>
          <p:spPr>
            <a:xfrm>
              <a:off x="7990743" y="2063472"/>
              <a:ext cx="1317665" cy="839723"/>
            </a:xfrm>
            <a:prstGeom prst="round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10. 2-stage ZGP </a:t>
              </a:r>
            </a:p>
            <a:p>
              <a:pPr algn="ctr"/>
              <a:r>
                <a:rPr lang="en-US" sz="1200" dirty="0"/>
                <a:t>pre-amplifier</a:t>
              </a:r>
            </a:p>
          </p:txBody>
        </p:sp>
        <p:cxnSp>
          <p:nvCxnSpPr>
            <p:cNvPr id="43" name="Straight Arrow Connector 42">
              <a:extLst>
                <a:ext uri="{FF2B5EF4-FFF2-40B4-BE49-F238E27FC236}">
                  <a16:creationId xmlns:a16="http://schemas.microsoft.com/office/drawing/2014/main" id="{9C6E1C57-C163-59DF-6039-D5392C7FAF39}"/>
                </a:ext>
              </a:extLst>
            </p:cNvPr>
            <p:cNvCxnSpPr>
              <a:cxnSpLocks/>
              <a:stCxn id="42" idx="2"/>
              <a:endCxn id="37" idx="0"/>
            </p:cNvCxnSpPr>
            <p:nvPr/>
          </p:nvCxnSpPr>
          <p:spPr>
            <a:xfrm flipH="1">
              <a:off x="8645753" y="2903195"/>
              <a:ext cx="3823" cy="403059"/>
            </a:xfrm>
            <a:prstGeom prst="straightConnector1">
              <a:avLst/>
            </a:prstGeom>
            <a:ln w="79375">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BC9460B-B312-F28C-9AE6-2A1B65C965AA}"/>
                </a:ext>
              </a:extLst>
            </p:cNvPr>
            <p:cNvCxnSpPr>
              <a:cxnSpLocks/>
              <a:stCxn id="35" idx="3"/>
              <a:endCxn id="37" idx="1"/>
            </p:cNvCxnSpPr>
            <p:nvPr/>
          </p:nvCxnSpPr>
          <p:spPr>
            <a:xfrm>
              <a:off x="7688333" y="3760754"/>
              <a:ext cx="302410" cy="7640"/>
            </a:xfrm>
            <a:prstGeom prst="straightConnector1">
              <a:avLst/>
            </a:prstGeom>
            <a:ln w="53975">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47" name="Freeform: Shape 46">
              <a:extLst>
                <a:ext uri="{FF2B5EF4-FFF2-40B4-BE49-F238E27FC236}">
                  <a16:creationId xmlns:a16="http://schemas.microsoft.com/office/drawing/2014/main" id="{CD562827-AFBF-3FB0-E4CC-141823FAAB55}"/>
                </a:ext>
              </a:extLst>
            </p:cNvPr>
            <p:cNvSpPr/>
            <p:nvPr/>
          </p:nvSpPr>
          <p:spPr>
            <a:xfrm>
              <a:off x="6017440" y="2498010"/>
              <a:ext cx="1973256" cy="1505945"/>
            </a:xfrm>
            <a:custGeom>
              <a:avLst/>
              <a:gdLst>
                <a:gd name="connsiteX0" fmla="*/ 0 w 2029097"/>
                <a:gd name="connsiteY0" fmla="*/ 1262743 h 1262743"/>
                <a:gd name="connsiteX1" fmla="*/ 0 w 2029097"/>
                <a:gd name="connsiteY1" fmla="*/ 0 h 1262743"/>
                <a:gd name="connsiteX2" fmla="*/ 2029097 w 2029097"/>
                <a:gd name="connsiteY2" fmla="*/ 0 h 1262743"/>
              </a:gdLst>
              <a:ahLst/>
              <a:cxnLst>
                <a:cxn ang="0">
                  <a:pos x="connsiteX0" y="connsiteY0"/>
                </a:cxn>
                <a:cxn ang="0">
                  <a:pos x="connsiteX1" y="connsiteY1"/>
                </a:cxn>
                <a:cxn ang="0">
                  <a:pos x="connsiteX2" y="connsiteY2"/>
                </a:cxn>
              </a:cxnLst>
              <a:rect l="l" t="t" r="r" b="b"/>
              <a:pathLst>
                <a:path w="2029097" h="1262743">
                  <a:moveTo>
                    <a:pt x="0" y="1262743"/>
                  </a:moveTo>
                  <a:lnTo>
                    <a:pt x="0" y="0"/>
                  </a:lnTo>
                  <a:lnTo>
                    <a:pt x="2029097" y="0"/>
                  </a:lnTo>
                </a:path>
              </a:pathLst>
            </a:custGeom>
            <a:noFill/>
            <a:ln w="41275">
              <a:solidFill>
                <a:srgbClr val="00B050"/>
              </a:solidFil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D0EC26D4-F362-C342-DCB4-5FE1E60D7484}"/>
                </a:ext>
              </a:extLst>
            </p:cNvPr>
            <p:cNvSpPr/>
            <p:nvPr/>
          </p:nvSpPr>
          <p:spPr>
            <a:xfrm>
              <a:off x="4353455" y="3005476"/>
              <a:ext cx="1463057" cy="482622"/>
            </a:xfrm>
            <a:prstGeom prst="roundRect">
              <a:avLst/>
            </a:prstGeom>
            <a:solidFill>
              <a:srgbClr val="FF9900"/>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bg1"/>
                  </a:solidFill>
                </a:rPr>
                <a:t>6. Stretcher </a:t>
              </a:r>
            </a:p>
            <a:p>
              <a:pPr algn="ctr"/>
              <a:r>
                <a:rPr lang="en-US" sz="1200" b="1" dirty="0">
                  <a:solidFill>
                    <a:schemeClr val="bg1"/>
                  </a:solidFill>
                </a:rPr>
                <a:t>@3.14 </a:t>
              </a:r>
              <a:r>
                <a:rPr lang="en-US" sz="1200" b="1" dirty="0">
                  <a:solidFill>
                    <a:schemeClr val="bg1"/>
                  </a:solidFill>
                  <a:sym typeface="Symbol" panose="05050102010706020507" pitchFamily="18" charset="2"/>
                </a:rPr>
                <a:t>m </a:t>
              </a:r>
              <a:r>
                <a:rPr lang="en-US" sz="1200" b="1" dirty="0">
                  <a:solidFill>
                    <a:schemeClr val="bg1"/>
                  </a:solidFill>
                </a:rPr>
                <a:t>300ps</a:t>
              </a:r>
            </a:p>
          </p:txBody>
        </p:sp>
        <p:cxnSp>
          <p:nvCxnSpPr>
            <p:cNvPr id="49" name="Straight Arrow Connector 48">
              <a:extLst>
                <a:ext uri="{FF2B5EF4-FFF2-40B4-BE49-F238E27FC236}">
                  <a16:creationId xmlns:a16="http://schemas.microsoft.com/office/drawing/2014/main" id="{F2DEE642-A1E3-C1CB-FF20-607711B879B7}"/>
                </a:ext>
              </a:extLst>
            </p:cNvPr>
            <p:cNvCxnSpPr>
              <a:cxnSpLocks/>
              <a:stCxn id="48" idx="2"/>
              <a:endCxn id="28" idx="0"/>
            </p:cNvCxnSpPr>
            <p:nvPr/>
          </p:nvCxnSpPr>
          <p:spPr>
            <a:xfrm flipH="1">
              <a:off x="5084035" y="3488098"/>
              <a:ext cx="949" cy="208468"/>
            </a:xfrm>
            <a:prstGeom prst="straightConnector1">
              <a:avLst/>
            </a:prstGeom>
            <a:ln w="69850">
              <a:solidFill>
                <a:srgbClr val="00B050"/>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50" name="Title 1">
            <a:extLst>
              <a:ext uri="{FF2B5EF4-FFF2-40B4-BE49-F238E27FC236}">
                <a16:creationId xmlns:a16="http://schemas.microsoft.com/office/drawing/2014/main" id="{B5650C87-6DDC-2FC6-A4D7-4C04A75D09C4}"/>
              </a:ext>
            </a:extLst>
          </p:cNvPr>
          <p:cNvSpPr txBox="1">
            <a:spLocks/>
          </p:cNvSpPr>
          <p:nvPr/>
        </p:nvSpPr>
        <p:spPr>
          <a:xfrm>
            <a:off x="0" y="-194917"/>
            <a:ext cx="12068789" cy="9310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0000FF"/>
                </a:solidFill>
                <a:latin typeface="Arial Black" panose="020B0A04020102020204" pitchFamily="34" charset="0"/>
                <a:ea typeface="Malgun Gothic" panose="020B0503020000020004" pitchFamily="34" charset="-127"/>
              </a:rPr>
              <a:t>High-energy long-wave infrared sources for seeding CO</a:t>
            </a:r>
            <a:r>
              <a:rPr lang="en-US" sz="2400" b="1" baseline="-25000" dirty="0">
                <a:solidFill>
                  <a:srgbClr val="0000FF"/>
                </a:solidFill>
                <a:latin typeface="Arial Black" panose="020B0A04020102020204" pitchFamily="34" charset="0"/>
                <a:ea typeface="Malgun Gothic" panose="020B0503020000020004" pitchFamily="34" charset="-127"/>
              </a:rPr>
              <a:t>2</a:t>
            </a:r>
            <a:r>
              <a:rPr lang="en-US" sz="2400" b="1" dirty="0">
                <a:solidFill>
                  <a:srgbClr val="0000FF"/>
                </a:solidFill>
                <a:latin typeface="Arial Black" panose="020B0A04020102020204" pitchFamily="34" charset="0"/>
                <a:ea typeface="Malgun Gothic" panose="020B0503020000020004" pitchFamily="34" charset="-127"/>
              </a:rPr>
              <a:t> amplifiers</a:t>
            </a:r>
            <a:endParaRPr lang="en-US" sz="2400" dirty="0">
              <a:solidFill>
                <a:srgbClr val="0000FF"/>
              </a:solidFill>
              <a:latin typeface="Arial Black" panose="020B0A04020102020204" pitchFamily="34" charset="0"/>
            </a:endParaRPr>
          </a:p>
        </p:txBody>
      </p:sp>
      <p:pic>
        <p:nvPicPr>
          <p:cNvPr id="4" name="Picture 3">
            <a:extLst>
              <a:ext uri="{FF2B5EF4-FFF2-40B4-BE49-F238E27FC236}">
                <a16:creationId xmlns:a16="http://schemas.microsoft.com/office/drawing/2014/main" id="{9209FF6E-3BD5-72D8-4FCE-3F1CA920A2D2}"/>
              </a:ext>
            </a:extLst>
          </p:cNvPr>
          <p:cNvPicPr>
            <a:picLocks noChangeAspect="1"/>
          </p:cNvPicPr>
          <p:nvPr/>
        </p:nvPicPr>
        <p:blipFill rotWithShape="1">
          <a:blip r:embed="rId2"/>
          <a:srcRect r="2892"/>
          <a:stretch/>
        </p:blipFill>
        <p:spPr>
          <a:xfrm>
            <a:off x="9516353" y="1626817"/>
            <a:ext cx="2675647" cy="2362025"/>
          </a:xfrm>
          <a:prstGeom prst="rect">
            <a:avLst/>
          </a:prstGeom>
        </p:spPr>
      </p:pic>
      <p:sp>
        <p:nvSpPr>
          <p:cNvPr id="5" name="TextBox 4">
            <a:extLst>
              <a:ext uri="{FF2B5EF4-FFF2-40B4-BE49-F238E27FC236}">
                <a16:creationId xmlns:a16="http://schemas.microsoft.com/office/drawing/2014/main" id="{D3082FE0-E0F0-BED0-FFFC-F8006E08461C}"/>
              </a:ext>
            </a:extLst>
          </p:cNvPr>
          <p:cNvSpPr txBox="1"/>
          <p:nvPr/>
        </p:nvSpPr>
        <p:spPr>
          <a:xfrm>
            <a:off x="9017912" y="389090"/>
            <a:ext cx="3166251" cy="1200329"/>
          </a:xfrm>
          <a:prstGeom prst="rect">
            <a:avLst/>
          </a:prstGeom>
          <a:noFill/>
        </p:spPr>
        <p:txBody>
          <a:bodyPr wrap="none" rtlCol="0">
            <a:spAutoFit/>
          </a:bodyPr>
          <a:lstStyle/>
          <a:p>
            <a:r>
              <a:rPr lang="en-US" dirty="0"/>
              <a:t>Need for ZGP e-irradiation with </a:t>
            </a:r>
          </a:p>
          <a:p>
            <a:r>
              <a:rPr lang="en-US" dirty="0"/>
              <a:t>integral e-beam fluence of </a:t>
            </a:r>
          </a:p>
          <a:p>
            <a:r>
              <a:rPr lang="en-US" dirty="0"/>
              <a:t>~ 1.5x10</a:t>
            </a:r>
            <a:r>
              <a:rPr lang="en-US" baseline="30000" dirty="0"/>
              <a:t>17 </a:t>
            </a:r>
            <a:r>
              <a:rPr lang="en-US" dirty="0"/>
              <a:t>cm </a:t>
            </a:r>
            <a:r>
              <a:rPr lang="en-US" baseline="30000" dirty="0"/>
              <a:t>-2</a:t>
            </a:r>
            <a:r>
              <a:rPr lang="en-US" dirty="0"/>
              <a:t> to suppress </a:t>
            </a:r>
          </a:p>
          <a:p>
            <a:r>
              <a:rPr lang="en-US" dirty="0"/>
              <a:t>losses for </a:t>
            </a:r>
            <a:r>
              <a:rPr lang="en-US" dirty="0">
                <a:sym typeface="Symbol" panose="05050102010706020507" pitchFamily="18" charset="2"/>
              </a:rPr>
              <a:t>&lt;2.5 µm</a:t>
            </a:r>
            <a:r>
              <a:rPr lang="en-US" dirty="0"/>
              <a:t> range</a:t>
            </a:r>
          </a:p>
        </p:txBody>
      </p:sp>
      <p:pic>
        <p:nvPicPr>
          <p:cNvPr id="7" name="Picture 6">
            <a:extLst>
              <a:ext uri="{FF2B5EF4-FFF2-40B4-BE49-F238E27FC236}">
                <a16:creationId xmlns:a16="http://schemas.microsoft.com/office/drawing/2014/main" id="{C58A68BC-0F6D-A7F6-2DF1-0FF62C8627A7}"/>
              </a:ext>
            </a:extLst>
          </p:cNvPr>
          <p:cNvPicPr>
            <a:picLocks noChangeAspect="1"/>
          </p:cNvPicPr>
          <p:nvPr/>
        </p:nvPicPr>
        <p:blipFill>
          <a:blip r:embed="rId3"/>
          <a:stretch>
            <a:fillRect/>
          </a:stretch>
        </p:blipFill>
        <p:spPr>
          <a:xfrm>
            <a:off x="133485" y="5159680"/>
            <a:ext cx="6318381" cy="1218250"/>
          </a:xfrm>
          <a:prstGeom prst="rect">
            <a:avLst/>
          </a:prstGeom>
        </p:spPr>
      </p:pic>
      <p:pic>
        <p:nvPicPr>
          <p:cNvPr id="21" name="Picture 20">
            <a:extLst>
              <a:ext uri="{FF2B5EF4-FFF2-40B4-BE49-F238E27FC236}">
                <a16:creationId xmlns:a16="http://schemas.microsoft.com/office/drawing/2014/main" id="{4B9DC989-5B2A-20C1-9E31-E78AF1739554}"/>
              </a:ext>
            </a:extLst>
          </p:cNvPr>
          <p:cNvPicPr>
            <a:picLocks noChangeAspect="1"/>
          </p:cNvPicPr>
          <p:nvPr/>
        </p:nvPicPr>
        <p:blipFill>
          <a:blip r:embed="rId4"/>
          <a:stretch>
            <a:fillRect/>
          </a:stretch>
        </p:blipFill>
        <p:spPr>
          <a:xfrm>
            <a:off x="7370595" y="4409742"/>
            <a:ext cx="4698194" cy="1983901"/>
          </a:xfrm>
          <a:prstGeom prst="rect">
            <a:avLst/>
          </a:prstGeom>
        </p:spPr>
      </p:pic>
      <p:sp>
        <p:nvSpPr>
          <p:cNvPr id="46" name="TextBox 45">
            <a:extLst>
              <a:ext uri="{FF2B5EF4-FFF2-40B4-BE49-F238E27FC236}">
                <a16:creationId xmlns:a16="http://schemas.microsoft.com/office/drawing/2014/main" id="{5253CA72-4F04-8964-E1DA-B8EC7CC62F58}"/>
              </a:ext>
            </a:extLst>
          </p:cNvPr>
          <p:cNvSpPr txBox="1"/>
          <p:nvPr/>
        </p:nvSpPr>
        <p:spPr>
          <a:xfrm>
            <a:off x="74606" y="4287204"/>
            <a:ext cx="4720454" cy="830997"/>
          </a:xfrm>
          <a:prstGeom prst="rect">
            <a:avLst/>
          </a:prstGeom>
          <a:noFill/>
        </p:spPr>
        <p:txBody>
          <a:bodyPr wrap="square">
            <a:spAutoFit/>
          </a:bodyPr>
          <a:lstStyle/>
          <a:p>
            <a:r>
              <a:rPr lang="en-US" sz="1200" dirty="0"/>
              <a:t>"Room temperature tunable color center lasers", T.T. </a:t>
            </a:r>
            <a:r>
              <a:rPr lang="en-US" sz="1200" dirty="0" err="1"/>
              <a:t>Basiev</a:t>
            </a:r>
            <a:r>
              <a:rPr lang="en-US" sz="1200" dirty="0"/>
              <a:t>, S.B. Mirov, Laser Science &amp; Technology book Ser., 16, 1-160, V.S. </a:t>
            </a:r>
            <a:r>
              <a:rPr lang="en-US" sz="1200" dirty="0" err="1"/>
              <a:t>Letokhov</a:t>
            </a:r>
            <a:r>
              <a:rPr lang="en-US" sz="1200" dirty="0"/>
              <a:t>, C.V. Shank, Y.R. Shen, H. Walter, Eds., Gordon and Breach Science Publ./Harwood Acad. Publ. (1994).</a:t>
            </a:r>
          </a:p>
        </p:txBody>
      </p:sp>
      <p:cxnSp>
        <p:nvCxnSpPr>
          <p:cNvPr id="53" name="Straight Arrow Connector 52">
            <a:extLst>
              <a:ext uri="{FF2B5EF4-FFF2-40B4-BE49-F238E27FC236}">
                <a16:creationId xmlns:a16="http://schemas.microsoft.com/office/drawing/2014/main" id="{8DF7FCD7-1743-7ACF-FECE-DC8C96A7BF7F}"/>
              </a:ext>
            </a:extLst>
          </p:cNvPr>
          <p:cNvCxnSpPr>
            <a:cxnSpLocks/>
          </p:cNvCxnSpPr>
          <p:nvPr/>
        </p:nvCxnSpPr>
        <p:spPr>
          <a:xfrm flipV="1">
            <a:off x="4347208" y="3597896"/>
            <a:ext cx="5420680" cy="1125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D1C4277-F442-F17B-685F-F363DA71A850}"/>
              </a:ext>
            </a:extLst>
          </p:cNvPr>
          <p:cNvCxnSpPr/>
          <p:nvPr/>
        </p:nvCxnSpPr>
        <p:spPr>
          <a:xfrm flipV="1">
            <a:off x="6283680" y="3781546"/>
            <a:ext cx="3627083" cy="1919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EABB1C5-DA3A-8F78-A9DF-0C6D0C0F8CA3}"/>
              </a:ext>
            </a:extLst>
          </p:cNvPr>
          <p:cNvCxnSpPr>
            <a:endCxn id="4" idx="2"/>
          </p:cNvCxnSpPr>
          <p:nvPr/>
        </p:nvCxnSpPr>
        <p:spPr>
          <a:xfrm flipH="1" flipV="1">
            <a:off x="10854177" y="3988842"/>
            <a:ext cx="143501" cy="5132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E520CD44-E86A-A56E-6D7D-45C7C4C8A74C}"/>
              </a:ext>
            </a:extLst>
          </p:cNvPr>
          <p:cNvSpPr txBox="1"/>
          <p:nvPr/>
        </p:nvSpPr>
        <p:spPr>
          <a:xfrm>
            <a:off x="540376" y="400193"/>
            <a:ext cx="6721455" cy="369332"/>
          </a:xfrm>
          <a:prstGeom prst="rect">
            <a:avLst/>
          </a:prstGeom>
          <a:noFill/>
        </p:spPr>
        <p:txBody>
          <a:bodyPr wrap="none" rtlCol="0">
            <a:spAutoFit/>
          </a:bodyPr>
          <a:lstStyle/>
          <a:p>
            <a:r>
              <a:rPr lang="en-US" sz="1800" b="1" baseline="0" dirty="0">
                <a:solidFill>
                  <a:srgbClr val="FF0000"/>
                </a:solidFill>
                <a:latin typeface="+mn-lt"/>
              </a:rPr>
              <a:t>1) OP (</a:t>
            </a:r>
            <a:r>
              <a:rPr lang="en-US" sz="1800" b="1" baseline="0" dirty="0" err="1">
                <a:solidFill>
                  <a:srgbClr val="FF0000"/>
                </a:solidFill>
                <a:latin typeface="+mn-lt"/>
              </a:rPr>
              <a:t>Fe:ZnSe</a:t>
            </a:r>
            <a:r>
              <a:rPr lang="en-US" sz="1800" b="1" baseline="0" dirty="0">
                <a:solidFill>
                  <a:srgbClr val="FF0000"/>
                </a:solidFill>
                <a:latin typeface="+mn-lt"/>
              </a:rPr>
              <a:t> or </a:t>
            </a:r>
            <a:r>
              <a:rPr lang="en-US" sz="1800" b="1" baseline="0" dirty="0" err="1">
                <a:solidFill>
                  <a:srgbClr val="FF0000"/>
                </a:solidFill>
                <a:latin typeface="+mn-lt"/>
              </a:rPr>
              <a:t>Cr:Er:YSGG</a:t>
            </a:r>
            <a:r>
              <a:rPr lang="en-US" sz="1800" b="1" baseline="0" dirty="0">
                <a:solidFill>
                  <a:srgbClr val="FF0000"/>
                </a:solidFill>
                <a:latin typeface="+mn-lt"/>
              </a:rPr>
              <a:t>) CO</a:t>
            </a:r>
            <a:r>
              <a:rPr lang="en-US" sz="1800" b="1" baseline="-25000" dirty="0">
                <a:solidFill>
                  <a:srgbClr val="FF0000"/>
                </a:solidFill>
                <a:latin typeface="+mn-lt"/>
              </a:rPr>
              <a:t>2</a:t>
            </a:r>
            <a:r>
              <a:rPr lang="en-US" sz="1800" b="1" baseline="0" dirty="0">
                <a:solidFill>
                  <a:srgbClr val="FF0000"/>
                </a:solidFill>
                <a:latin typeface="+mn-lt"/>
              </a:rPr>
              <a:t> or </a:t>
            </a:r>
            <a:r>
              <a:rPr lang="en-US" sz="1800" b="1" baseline="0" dirty="0">
                <a:solidFill>
                  <a:srgbClr val="FF0000"/>
                </a:solidFill>
                <a:highlight>
                  <a:srgbClr val="FFFF00"/>
                </a:highlight>
                <a:latin typeface="+mn-lt"/>
              </a:rPr>
              <a:t>2)  </a:t>
            </a:r>
            <a:r>
              <a:rPr lang="en-US" sz="1800" b="1" baseline="0" dirty="0" err="1">
                <a:solidFill>
                  <a:srgbClr val="FF0000"/>
                </a:solidFill>
                <a:highlight>
                  <a:srgbClr val="FFFF00"/>
                </a:highlight>
                <a:latin typeface="+mn-lt"/>
              </a:rPr>
              <a:t>Cr:ZnSe</a:t>
            </a:r>
            <a:r>
              <a:rPr lang="en-US" sz="1800" b="1" baseline="0" dirty="0">
                <a:solidFill>
                  <a:srgbClr val="FF0000"/>
                </a:solidFill>
                <a:highlight>
                  <a:srgbClr val="FFFF00"/>
                </a:highlight>
                <a:latin typeface="+mn-lt"/>
              </a:rPr>
              <a:t> pumped ZGP OPCPA</a:t>
            </a:r>
            <a:endParaRPr lang="en-US" dirty="0">
              <a:highlight>
                <a:srgbClr val="FFFF00"/>
              </a:highlight>
            </a:endParaRPr>
          </a:p>
        </p:txBody>
      </p:sp>
    </p:spTree>
    <p:extLst>
      <p:ext uri="{BB962C8B-B14F-4D97-AF65-F5344CB8AC3E}">
        <p14:creationId xmlns:p14="http://schemas.microsoft.com/office/powerpoint/2010/main" val="486121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D3E32CA8-F4B0-40F8-1EE6-CDC2C9FA49B5}"/>
              </a:ext>
            </a:extLst>
          </p:cNvPr>
          <p:cNvSpPr>
            <a:spLocks noGrp="1"/>
          </p:cNvSpPr>
          <p:nvPr>
            <p:ph type="sldNum" sz="quarter" idx="12"/>
          </p:nvPr>
        </p:nvSpPr>
        <p:spPr/>
        <p:txBody>
          <a:bodyPr/>
          <a:lstStyle/>
          <a:p>
            <a:fld id="{5AE20ACA-97D0-8D4C-B4AE-2FD813102D70}" type="slidenum">
              <a:rPr lang="en-US" sz="1100" b="1" smtClean="0">
                <a:solidFill>
                  <a:schemeClr val="bg1"/>
                </a:solidFill>
              </a:rPr>
              <a:t>15</a:t>
            </a:fld>
            <a:endParaRPr lang="en-US" sz="1100" b="1" dirty="0">
              <a:solidFill>
                <a:schemeClr val="bg1"/>
              </a:solidFill>
            </a:endParaRPr>
          </a:p>
        </p:txBody>
      </p:sp>
      <p:sp>
        <p:nvSpPr>
          <p:cNvPr id="2" name="Title 1"/>
          <p:cNvSpPr>
            <a:spLocks noGrp="1"/>
          </p:cNvSpPr>
          <p:nvPr>
            <p:ph type="title" idx="4294967295"/>
          </p:nvPr>
        </p:nvSpPr>
        <p:spPr>
          <a:xfrm>
            <a:off x="0" y="136525"/>
            <a:ext cx="10515600" cy="855663"/>
          </a:xfrm>
          <a:ln>
            <a:noFill/>
          </a:ln>
          <a:effectLst/>
        </p:spPr>
        <p:txBody>
          <a:bodyPr/>
          <a:lstStyle/>
          <a:p>
            <a:pPr algn="ctr"/>
            <a:r>
              <a:rPr lang="en-US" sz="3600" b="1" dirty="0">
                <a:solidFill>
                  <a:srgbClr val="0000FF"/>
                </a:solidFill>
                <a:latin typeface="Arial Black" panose="020B0A04020102020204" pitchFamily="34" charset="0"/>
              </a:rPr>
              <a:t>Quad Chart</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025753529"/>
              </p:ext>
            </p:extLst>
          </p:nvPr>
        </p:nvGraphicFramePr>
        <p:xfrm>
          <a:off x="624246" y="826916"/>
          <a:ext cx="11567754" cy="5772912"/>
        </p:xfrm>
        <a:graphic>
          <a:graphicData uri="http://schemas.openxmlformats.org/drawingml/2006/table">
            <a:tbl>
              <a:tblPr firstRow="1" bandRow="1">
                <a:effectLst/>
                <a:tableStyleId>{F5AB1C69-6EDB-4FF4-983F-18BD219EF322}</a:tableStyleId>
              </a:tblPr>
              <a:tblGrid>
                <a:gridCol w="5460715">
                  <a:extLst>
                    <a:ext uri="{9D8B030D-6E8A-4147-A177-3AD203B41FA5}">
                      <a16:colId xmlns:a16="http://schemas.microsoft.com/office/drawing/2014/main" val="20000"/>
                    </a:ext>
                  </a:extLst>
                </a:gridCol>
                <a:gridCol w="6107039">
                  <a:extLst>
                    <a:ext uri="{9D8B030D-6E8A-4147-A177-3AD203B41FA5}">
                      <a16:colId xmlns:a16="http://schemas.microsoft.com/office/drawing/2014/main" val="20001"/>
                    </a:ext>
                  </a:extLst>
                </a:gridCol>
              </a:tblGrid>
              <a:tr h="2210706">
                <a:tc>
                  <a:txBody>
                    <a:bodyPr/>
                    <a:lstStyle/>
                    <a:p>
                      <a:pPr marL="227013" indent="-227013" algn="l" defTabSz="914400" rtl="0" eaLnBrk="1" latinLnBrk="0" hangingPunct="1">
                        <a:lnSpc>
                          <a:spcPct val="100000"/>
                        </a:lnSpc>
                        <a:spcAft>
                          <a:spcPct val="20000"/>
                        </a:spcAft>
                        <a:buClr>
                          <a:srgbClr val="124A91"/>
                        </a:buClr>
                        <a:buFont typeface="Wingdings" pitchFamily="2" charset="2"/>
                        <a:buNone/>
                      </a:pPr>
                      <a:r>
                        <a:rPr lang="en-US" sz="2000" b="1" u="sng" kern="1200" dirty="0">
                          <a:solidFill>
                            <a:schemeClr val="tx1"/>
                          </a:solidFill>
                          <a:latin typeface="Arial" panose="020B0604020202020204" pitchFamily="34" charset="0"/>
                          <a:ea typeface="+mn-ea"/>
                          <a:cs typeface="Arial" panose="020B0604020202020204" pitchFamily="34" charset="0"/>
                        </a:rPr>
                        <a:t>Scientific/Technical Outcomes</a:t>
                      </a:r>
                    </a:p>
                    <a:p>
                      <a:pPr marL="285744" indent="-285744" algn="l">
                        <a:spcBef>
                          <a:spcPts val="0"/>
                        </a:spcBef>
                        <a:buFont typeface="Arial" panose="020B0604020202020204" pitchFamily="34" charset="0"/>
                        <a:buChar char="•"/>
                      </a:pPr>
                      <a:r>
                        <a:rPr lang="en-US" sz="1800" b="1" dirty="0">
                          <a:solidFill>
                            <a:srgbClr val="FF0000"/>
                          </a:solidFill>
                          <a:latin typeface="+mn-lt"/>
                        </a:rPr>
                        <a:t>Polycrystalline TM:II-VI is enabling laser technology </a:t>
                      </a:r>
                    </a:p>
                    <a:p>
                      <a:pPr marL="457189" indent="-228594" algn="l">
                        <a:spcBef>
                          <a:spcPts val="0"/>
                        </a:spcBef>
                        <a:buFont typeface="Wingdings" panose="05000000000000000000" pitchFamily="2" charset="2"/>
                        <a:buChar char="ü"/>
                      </a:pPr>
                      <a:r>
                        <a:rPr lang="en-US" sz="1800" dirty="0">
                          <a:solidFill>
                            <a:srgbClr val="0000FF"/>
                          </a:solidFill>
                          <a:latin typeface="+mn-lt"/>
                        </a:rPr>
                        <a:t>Enable development of a new generation of high-power, tabletop, ultrafast infrared TW level lasers</a:t>
                      </a:r>
                    </a:p>
                    <a:p>
                      <a:pPr marL="457189" indent="-282568" algn="l">
                        <a:spcBef>
                          <a:spcPts val="0"/>
                        </a:spcBef>
                        <a:buFont typeface="Wingdings" panose="05000000000000000000" pitchFamily="2" charset="2"/>
                        <a:buChar char="ü"/>
                      </a:pPr>
                      <a:r>
                        <a:rPr lang="en-US" sz="1800" dirty="0">
                          <a:solidFill>
                            <a:srgbClr val="0000FF"/>
                          </a:solidFill>
                          <a:latin typeface="+mn-lt"/>
                        </a:rPr>
                        <a:t>By far the best few-cycle lasing in the 2 – 5 µm</a:t>
                      </a:r>
                    </a:p>
                    <a:p>
                      <a:pPr marL="457189" indent="-282568" algn="l">
                        <a:spcBef>
                          <a:spcPts val="0"/>
                        </a:spcBef>
                        <a:buFont typeface="Wingdings" panose="05000000000000000000" pitchFamily="2" charset="2"/>
                        <a:buChar char="ü"/>
                      </a:pPr>
                      <a:r>
                        <a:rPr lang="en-US" sz="1800" dirty="0">
                          <a:solidFill>
                            <a:srgbClr val="0000FF"/>
                          </a:solidFill>
                          <a:latin typeface="+mn-lt"/>
                        </a:rPr>
                        <a:t>By far the simplest hardware for optical frequency comb generation. </a:t>
                      </a:r>
                    </a:p>
                    <a:p>
                      <a:pPr marL="457189" indent="-282568" algn="l">
                        <a:spcBef>
                          <a:spcPts val="0"/>
                        </a:spcBef>
                        <a:buFont typeface="Wingdings" panose="05000000000000000000" pitchFamily="2" charset="2"/>
                        <a:buChar char="ü"/>
                      </a:pPr>
                      <a:r>
                        <a:rPr lang="en-US" sz="1800" dirty="0">
                          <a:solidFill>
                            <a:srgbClr val="0000FF"/>
                          </a:solidFill>
                          <a:latin typeface="+mn-lt"/>
                        </a:rPr>
                        <a:t>Effective gateway to LWIR, THz, XUV, X-ray </a:t>
                      </a:r>
                    </a:p>
                    <a:p>
                      <a:pPr marL="457189" indent="-282568" algn="l">
                        <a:spcBef>
                          <a:spcPts val="0"/>
                        </a:spcBef>
                        <a:buFont typeface="Wingdings" panose="05000000000000000000" pitchFamily="2" charset="2"/>
                        <a:buChar char="ü"/>
                      </a:pPr>
                      <a:r>
                        <a:rPr lang="en-US" sz="1800" dirty="0">
                          <a:solidFill>
                            <a:srgbClr val="0000FF"/>
                          </a:solidFill>
                          <a:latin typeface="+mn-lt"/>
                        </a:rPr>
                        <a:t>Promising for direct electrical excitation</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7013" indent="-227013" algn="l" defTabSz="914400" rtl="0" eaLnBrk="1" latinLnBrk="0" hangingPunct="1">
                        <a:lnSpc>
                          <a:spcPct val="100000"/>
                        </a:lnSpc>
                        <a:spcAft>
                          <a:spcPct val="20000"/>
                        </a:spcAft>
                        <a:buClr>
                          <a:srgbClr val="124A91"/>
                        </a:buClr>
                        <a:buFont typeface="Wingdings" pitchFamily="-106" charset="2"/>
                        <a:buNone/>
                      </a:pPr>
                      <a:r>
                        <a:rPr lang="en-US" sz="2000" b="1" u="sng" kern="1200" dirty="0">
                          <a:solidFill>
                            <a:schemeClr val="tx1"/>
                          </a:solidFill>
                          <a:latin typeface="Arial" panose="020B0604020202020204" pitchFamily="34" charset="0"/>
                          <a:ea typeface="+mn-ea"/>
                          <a:cs typeface="Arial" panose="020B0604020202020204" pitchFamily="34" charset="0"/>
                        </a:rPr>
                        <a:t>Lasers/e-beam Parameters Required</a:t>
                      </a:r>
                    </a:p>
                    <a:p>
                      <a:pPr marL="457189" indent="-282568">
                        <a:buFont typeface="Wingdings" panose="05000000000000000000" pitchFamily="2" charset="2"/>
                        <a:buChar char="ü"/>
                      </a:pPr>
                      <a:r>
                        <a:rPr lang="en-US" sz="2000" dirty="0">
                          <a:solidFill>
                            <a:srgbClr val="0000FF"/>
                          </a:solidFill>
                        </a:rPr>
                        <a:t>Need 10 MeV electron beam with pulse energy 10-20J, 10-100 Hz rep rate to improve optical quality of ZGP, </a:t>
                      </a:r>
                      <a:r>
                        <a:rPr lang="en-US" sz="2000" dirty="0" err="1">
                          <a:solidFill>
                            <a:srgbClr val="0000FF"/>
                          </a:solidFill>
                        </a:rPr>
                        <a:t>ZnSe</a:t>
                      </a:r>
                      <a:r>
                        <a:rPr lang="en-US" sz="2000" dirty="0">
                          <a:solidFill>
                            <a:srgbClr val="0000FF"/>
                          </a:solidFill>
                        </a:rPr>
                        <a:t>, and optical damage of the gain elements facets</a:t>
                      </a:r>
                    </a:p>
                    <a:p>
                      <a:pPr marL="285750" indent="-285750" algn="l" defTabSz="914400" rtl="0" eaLnBrk="1" latinLnBrk="0" hangingPunct="1">
                        <a:lnSpc>
                          <a:spcPct val="100000"/>
                        </a:lnSpc>
                        <a:spcAft>
                          <a:spcPct val="20000"/>
                        </a:spcAft>
                        <a:buClr>
                          <a:srgbClr val="124A91"/>
                        </a:buClr>
                        <a:buFont typeface="Arial" panose="020B0604020202020204" pitchFamily="34" charset="0"/>
                        <a:buChar char="•"/>
                      </a:pPr>
                      <a:endParaRPr lang="en-US" sz="2000" b="0" u="none" kern="1200" dirty="0">
                        <a:solidFill>
                          <a:srgbClr val="0070C0"/>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16869">
                <a:tc>
                  <a:txBody>
                    <a:bodyPr/>
                    <a:lstStyle/>
                    <a:p>
                      <a:pPr marL="226695" marR="0" indent="-226695" algn="l" rtl="0" eaLnBrk="1" fontAlgn="auto" latinLnBrk="0" hangingPunct="1">
                        <a:lnSpc>
                          <a:spcPct val="100000"/>
                        </a:lnSpc>
                        <a:spcBef>
                          <a:spcPts val="0"/>
                        </a:spcBef>
                        <a:spcAft>
                          <a:spcPct val="20000"/>
                        </a:spcAft>
                        <a:buClr>
                          <a:srgbClr val="124A91"/>
                        </a:buClr>
                        <a:buSzTx/>
                        <a:buFont typeface="Wingdings" pitchFamily="2" charset="2"/>
                        <a:buNone/>
                      </a:pPr>
                      <a:r>
                        <a:rPr lang="en-US" sz="2000" b="1" u="sng" kern="1200" dirty="0">
                          <a:solidFill>
                            <a:schemeClr val="tx1"/>
                          </a:solidFill>
                          <a:latin typeface="Arial" panose="020B0604020202020204" pitchFamily="34" charset="0"/>
                          <a:ea typeface="+mn-ea"/>
                          <a:cs typeface="Arial" panose="020B0604020202020204" pitchFamily="34" charset="0"/>
                        </a:rPr>
                        <a:t>ATF Facilities Upgrade Roadmap</a:t>
                      </a:r>
                    </a:p>
                    <a:p>
                      <a:pPr marL="342891" indent="-342891" algn="l">
                        <a:spcBef>
                          <a:spcPts val="0"/>
                        </a:spcBef>
                        <a:buFont typeface="Arial" panose="020B0604020202020204" pitchFamily="34" charset="0"/>
                        <a:buChar char="•"/>
                      </a:pPr>
                      <a:r>
                        <a:rPr lang="en-US" sz="1800" b="1" dirty="0">
                          <a:solidFill>
                            <a:srgbClr val="FF0000"/>
                          </a:solidFill>
                          <a:latin typeface="+mn-lt"/>
                        </a:rPr>
                        <a:t>Optically pumped (4.3 µm </a:t>
                      </a:r>
                      <a:r>
                        <a:rPr lang="en-US" sz="1800" b="1" dirty="0" err="1">
                          <a:solidFill>
                            <a:srgbClr val="FF0000"/>
                          </a:solidFill>
                          <a:latin typeface="+mn-lt"/>
                        </a:rPr>
                        <a:t>Fe:ZnSe</a:t>
                      </a:r>
                      <a:r>
                        <a:rPr lang="en-US" sz="1800" b="1" dirty="0">
                          <a:solidFill>
                            <a:srgbClr val="FF0000"/>
                          </a:solidFill>
                          <a:latin typeface="+mn-lt"/>
                        </a:rPr>
                        <a:t> or 2.8 µm </a:t>
                      </a:r>
                      <a:r>
                        <a:rPr lang="en-US" sz="1800" b="1" dirty="0" err="1">
                          <a:solidFill>
                            <a:srgbClr val="FF0000"/>
                          </a:solidFill>
                          <a:latin typeface="+mn-lt"/>
                        </a:rPr>
                        <a:t>Er:YSGG</a:t>
                      </a:r>
                      <a:r>
                        <a:rPr lang="en-US" sz="1800" b="1" dirty="0">
                          <a:solidFill>
                            <a:srgbClr val="FF0000"/>
                          </a:solidFill>
                          <a:latin typeface="+mn-lt"/>
                        </a:rPr>
                        <a:t>) high-pressure multi-TW CO</a:t>
                      </a:r>
                      <a:r>
                        <a:rPr lang="en-US" sz="1800" b="1" baseline="-25000" dirty="0">
                          <a:solidFill>
                            <a:srgbClr val="FF0000"/>
                          </a:solidFill>
                          <a:latin typeface="+mn-lt"/>
                        </a:rPr>
                        <a:t>2</a:t>
                      </a:r>
                      <a:r>
                        <a:rPr lang="en-US" sz="1800" b="1" dirty="0">
                          <a:solidFill>
                            <a:srgbClr val="FF0000"/>
                          </a:solidFill>
                          <a:latin typeface="+mn-lt"/>
                        </a:rPr>
                        <a:t> lasers</a:t>
                      </a:r>
                    </a:p>
                    <a:p>
                      <a:pPr marL="342891" indent="-342891" algn="l">
                        <a:spcBef>
                          <a:spcPts val="0"/>
                        </a:spcBef>
                        <a:buFont typeface="Arial" panose="020B0604020202020204" pitchFamily="34" charset="0"/>
                        <a:buChar char="•"/>
                      </a:pPr>
                      <a:r>
                        <a:rPr lang="en-US" sz="1800" b="1" dirty="0">
                          <a:solidFill>
                            <a:srgbClr val="FF0000"/>
                          </a:solidFill>
                          <a:latin typeface="+mn-lt"/>
                        </a:rPr>
                        <a:t>Develop 10 </a:t>
                      </a:r>
                      <a:r>
                        <a:rPr lang="en-US" sz="1800" b="1" dirty="0" err="1">
                          <a:solidFill>
                            <a:srgbClr val="FF0000"/>
                          </a:solidFill>
                          <a:latin typeface="+mn-lt"/>
                        </a:rPr>
                        <a:t>mJ</a:t>
                      </a:r>
                      <a:r>
                        <a:rPr lang="en-US" sz="1800" b="1" dirty="0">
                          <a:solidFill>
                            <a:srgbClr val="FF0000"/>
                          </a:solidFill>
                          <a:latin typeface="+mn-lt"/>
                        </a:rPr>
                        <a:t> 9.2 µm seed for CO</a:t>
                      </a:r>
                      <a:r>
                        <a:rPr lang="en-US" sz="1800" b="1" baseline="-25000" dirty="0">
                          <a:solidFill>
                            <a:srgbClr val="FF0000"/>
                          </a:solidFill>
                          <a:latin typeface="+mn-lt"/>
                        </a:rPr>
                        <a:t>2</a:t>
                      </a:r>
                      <a:r>
                        <a:rPr lang="en-US" sz="1800" b="1" baseline="0" dirty="0">
                          <a:solidFill>
                            <a:srgbClr val="FF0000"/>
                          </a:solidFill>
                          <a:latin typeface="+mn-lt"/>
                        </a:rPr>
                        <a:t> preamp either by OP CO</a:t>
                      </a:r>
                      <a:r>
                        <a:rPr lang="en-US" sz="1800" b="1" baseline="-25000" dirty="0">
                          <a:solidFill>
                            <a:srgbClr val="FF0000"/>
                          </a:solidFill>
                          <a:latin typeface="+mn-lt"/>
                        </a:rPr>
                        <a:t>2</a:t>
                      </a:r>
                      <a:r>
                        <a:rPr lang="en-US" sz="1800" b="1" baseline="0" dirty="0">
                          <a:solidFill>
                            <a:srgbClr val="FF0000"/>
                          </a:solidFill>
                          <a:latin typeface="+mn-lt"/>
                        </a:rPr>
                        <a:t> or </a:t>
                      </a:r>
                      <a:r>
                        <a:rPr lang="en-US" sz="1800" b="1" baseline="0" dirty="0" err="1">
                          <a:solidFill>
                            <a:srgbClr val="FF0000"/>
                          </a:solidFill>
                          <a:latin typeface="+mn-lt"/>
                        </a:rPr>
                        <a:t>Cr:ZnSe</a:t>
                      </a:r>
                      <a:r>
                        <a:rPr lang="en-US" sz="1800" b="1" baseline="0" dirty="0">
                          <a:solidFill>
                            <a:srgbClr val="FF0000"/>
                          </a:solidFill>
                          <a:latin typeface="+mn-lt"/>
                        </a:rPr>
                        <a:t> pumped ZGP OPCPA.</a:t>
                      </a:r>
                      <a:r>
                        <a:rPr lang="en-US" sz="1800" b="1" baseline="-25000" dirty="0">
                          <a:solidFill>
                            <a:srgbClr val="FF0000"/>
                          </a:solidFill>
                          <a:latin typeface="+mn-lt"/>
                        </a:rPr>
                        <a:t> </a:t>
                      </a:r>
                      <a:endParaRPr lang="en-US" sz="1800" b="1" baseline="0" dirty="0">
                        <a:solidFill>
                          <a:srgbClr val="FF0000"/>
                        </a:solidFill>
                        <a:latin typeface="+mn-lt"/>
                      </a:endParaRPr>
                    </a:p>
                    <a:p>
                      <a:pPr marL="342891" indent="-342891" algn="l">
                        <a:spcBef>
                          <a:spcPts val="0"/>
                        </a:spcBef>
                        <a:buFont typeface="Arial" panose="020B0604020202020204" pitchFamily="34" charset="0"/>
                        <a:buChar char="•"/>
                      </a:pPr>
                      <a:r>
                        <a:rPr lang="en-US" sz="1800" b="1" dirty="0">
                          <a:solidFill>
                            <a:srgbClr val="FF0000"/>
                          </a:solidFill>
                          <a:latin typeface="+mn-lt"/>
                        </a:rPr>
                        <a:t>Develop mid-IR 1-3 TW level </a:t>
                      </a:r>
                      <a:r>
                        <a:rPr lang="en-US" sz="1800" b="1" dirty="0" err="1">
                          <a:solidFill>
                            <a:srgbClr val="FF0000"/>
                          </a:solidFill>
                          <a:latin typeface="+mn-lt"/>
                        </a:rPr>
                        <a:t>Cr:ZnS</a:t>
                      </a:r>
                      <a:r>
                        <a:rPr lang="en-US" sz="1800" b="1" dirty="0">
                          <a:solidFill>
                            <a:srgbClr val="FF0000"/>
                          </a:solidFill>
                          <a:latin typeface="+mn-lt"/>
                        </a:rPr>
                        <a:t>/Se (2.5 µm) and </a:t>
                      </a:r>
                      <a:r>
                        <a:rPr lang="en-US" sz="1800" b="1" dirty="0" err="1">
                          <a:solidFill>
                            <a:srgbClr val="FF0000"/>
                          </a:solidFill>
                          <a:latin typeface="+mn-lt"/>
                        </a:rPr>
                        <a:t>and</a:t>
                      </a:r>
                      <a:r>
                        <a:rPr lang="en-US" sz="1800" b="1" dirty="0">
                          <a:solidFill>
                            <a:srgbClr val="FF0000"/>
                          </a:solidFill>
                          <a:latin typeface="+mn-lt"/>
                        </a:rPr>
                        <a:t> </a:t>
                      </a:r>
                      <a:r>
                        <a:rPr lang="en-US" sz="1800" b="1" dirty="0" err="1">
                          <a:solidFill>
                            <a:srgbClr val="FF0000"/>
                          </a:solidFill>
                          <a:latin typeface="+mn-lt"/>
                        </a:rPr>
                        <a:t>Fe:ZnSe</a:t>
                      </a:r>
                      <a:r>
                        <a:rPr lang="en-US" sz="1800" b="1" dirty="0">
                          <a:solidFill>
                            <a:srgbClr val="FF0000"/>
                          </a:solidFill>
                          <a:latin typeface="+mn-lt"/>
                        </a:rPr>
                        <a:t> (4-5 µm) CPA systems at BNL and integrate them with CO</a:t>
                      </a:r>
                      <a:r>
                        <a:rPr lang="en-US" sz="1800" b="1" baseline="-25000" dirty="0">
                          <a:solidFill>
                            <a:srgbClr val="FF0000"/>
                          </a:solidFill>
                          <a:latin typeface="+mn-lt"/>
                        </a:rPr>
                        <a:t>2</a:t>
                      </a:r>
                      <a:r>
                        <a:rPr lang="en-US" sz="1800" b="1" dirty="0">
                          <a:solidFill>
                            <a:srgbClr val="FF0000"/>
                          </a:solidFill>
                          <a:latin typeface="+mn-lt"/>
                        </a:rPr>
                        <a:t>, e-beam, and Ti-S.</a:t>
                      </a:r>
                    </a:p>
                    <a:p>
                      <a:pPr marL="342891" indent="-342891" algn="l">
                        <a:spcBef>
                          <a:spcPts val="0"/>
                        </a:spcBef>
                        <a:buFont typeface="Arial" panose="020B0604020202020204" pitchFamily="34" charset="0"/>
                        <a:buChar char="•"/>
                      </a:pPr>
                      <a:endParaRPr lang="en-US" sz="2000" b="1" dirty="0">
                        <a:solidFill>
                          <a:srgbClr val="FF0000"/>
                        </a:solidFill>
                        <a:latin typeface="+mn-lt"/>
                      </a:endParaRPr>
                    </a:p>
                    <a:p>
                      <a:pPr marL="0" marR="0" indent="0" algn="l" defTabSz="914400" rtl="0" eaLnBrk="1" fontAlgn="auto" latinLnBrk="0" hangingPunct="1">
                        <a:lnSpc>
                          <a:spcPct val="100000"/>
                        </a:lnSpc>
                        <a:spcBef>
                          <a:spcPts val="0"/>
                        </a:spcBef>
                        <a:spcAft>
                          <a:spcPts val="0"/>
                        </a:spcAft>
                        <a:buClr>
                          <a:srgbClr val="124A91"/>
                        </a:buClr>
                        <a:buSzTx/>
                        <a:buFont typeface="Arial" panose="020B0604020202020204" pitchFamily="34" charset="0"/>
                        <a:buNone/>
                        <a:tabLst/>
                        <a:defRPr/>
                      </a:pPr>
                      <a:endParaRPr lang="en-US" sz="2000" b="0" u="none" dirty="0">
                        <a:solidFill>
                          <a:srgbClr val="0070C0"/>
                        </a:solidFill>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227013" indent="-227013" algn="l" defTabSz="914400" rtl="0" eaLnBrk="1" latinLnBrk="0" hangingPunct="1">
                        <a:lnSpc>
                          <a:spcPct val="100000"/>
                        </a:lnSpc>
                        <a:spcAft>
                          <a:spcPct val="20000"/>
                        </a:spcAft>
                        <a:buClr>
                          <a:srgbClr val="124A91"/>
                        </a:buClr>
                        <a:buFont typeface="Wingdings" pitchFamily="2" charset="2"/>
                        <a:buNone/>
                      </a:pPr>
                      <a:r>
                        <a:rPr lang="en-US" sz="2000" b="1" u="sng" kern="1200" dirty="0">
                          <a:solidFill>
                            <a:schemeClr val="tx1"/>
                          </a:solidFill>
                          <a:latin typeface="Arial" panose="020B0604020202020204" pitchFamily="34" charset="0"/>
                          <a:ea typeface="+mn-ea"/>
                          <a:cs typeface="Arial" panose="020B0604020202020204" pitchFamily="34" charset="0"/>
                        </a:rPr>
                        <a:t>Beyond the Current Roadmap</a:t>
                      </a:r>
                    </a:p>
                    <a:p>
                      <a:pPr marL="285750" marR="0" lvl="0" indent="-285750" algn="l" defTabSz="914400" rtl="0" eaLnBrk="1" fontAlgn="auto" latinLnBrk="0" hangingPunct="1">
                        <a:lnSpc>
                          <a:spcPct val="100000"/>
                        </a:lnSpc>
                        <a:spcBef>
                          <a:spcPts val="0"/>
                        </a:spcBef>
                        <a:spcAft>
                          <a:spcPct val="20000"/>
                        </a:spcAft>
                        <a:buClr>
                          <a:srgbClr val="124A91"/>
                        </a:buClr>
                        <a:buSzTx/>
                        <a:buFont typeface="Arial" panose="020B0604020202020204" pitchFamily="34" charset="0"/>
                        <a:buChar char="•"/>
                        <a:tabLst/>
                        <a:defRPr/>
                      </a:pPr>
                      <a:r>
                        <a:rPr lang="en-US" sz="1800" b="1" u="none" kern="1200" dirty="0">
                          <a:solidFill>
                            <a:srgbClr val="0000FF"/>
                          </a:solidFill>
                          <a:latin typeface="+mn-lt"/>
                          <a:ea typeface="+mn-ea"/>
                          <a:cs typeface="Arial" panose="020B0604020202020204" pitchFamily="34" charset="0"/>
                        </a:rPr>
                        <a:t>Need energy scaled up (1-2J) 3 µm Q-switched </a:t>
                      </a:r>
                      <a:r>
                        <a:rPr lang="en-US" sz="1800" b="1" u="none" kern="1200" dirty="0" err="1">
                          <a:solidFill>
                            <a:srgbClr val="0000FF"/>
                          </a:solidFill>
                          <a:latin typeface="+mn-lt"/>
                          <a:ea typeface="+mn-ea"/>
                          <a:cs typeface="Arial" panose="020B0604020202020204" pitchFamily="34" charset="0"/>
                        </a:rPr>
                        <a:t>Er:YSGG</a:t>
                      </a:r>
                      <a:r>
                        <a:rPr lang="en-US" sz="1800" b="1" u="none" kern="1200" dirty="0">
                          <a:solidFill>
                            <a:srgbClr val="0000FF"/>
                          </a:solidFill>
                          <a:latin typeface="+mn-lt"/>
                          <a:ea typeface="+mn-ea"/>
                          <a:cs typeface="Arial" panose="020B0604020202020204" pitchFamily="34" charset="0"/>
                        </a:rPr>
                        <a:t> pump laser development for pumping </a:t>
                      </a:r>
                      <a:r>
                        <a:rPr lang="en-US" sz="1800" b="1" u="none" kern="1200" dirty="0" err="1">
                          <a:solidFill>
                            <a:srgbClr val="0000FF"/>
                          </a:solidFill>
                          <a:latin typeface="+mn-lt"/>
                          <a:ea typeface="+mn-ea"/>
                          <a:cs typeface="Arial" panose="020B0604020202020204" pitchFamily="34" charset="0"/>
                        </a:rPr>
                        <a:t>Fe:ZnSe</a:t>
                      </a:r>
                      <a:r>
                        <a:rPr lang="en-US" sz="1800" b="1" u="none" kern="1200" dirty="0">
                          <a:solidFill>
                            <a:srgbClr val="0000FF"/>
                          </a:solidFill>
                          <a:latin typeface="+mn-lt"/>
                          <a:ea typeface="+mn-ea"/>
                          <a:cs typeface="Arial" panose="020B0604020202020204" pitchFamily="34" charset="0"/>
                        </a:rPr>
                        <a:t> or directly CO</a:t>
                      </a:r>
                      <a:r>
                        <a:rPr lang="en-US" sz="1800" b="1" u="none" kern="1200" baseline="-25000" dirty="0">
                          <a:solidFill>
                            <a:srgbClr val="0000FF"/>
                          </a:solidFill>
                          <a:latin typeface="+mn-lt"/>
                          <a:ea typeface="+mn-ea"/>
                          <a:cs typeface="Arial" panose="020B0604020202020204" pitchFamily="34" charset="0"/>
                        </a:rPr>
                        <a:t>2</a:t>
                      </a:r>
                      <a:r>
                        <a:rPr lang="en-US" sz="1800" b="1" u="none" kern="1200" dirty="0">
                          <a:solidFill>
                            <a:srgbClr val="0000FF"/>
                          </a:solidFill>
                          <a:latin typeface="+mn-lt"/>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ct val="20000"/>
                        </a:spcAft>
                        <a:buClr>
                          <a:srgbClr val="124A91"/>
                        </a:buClr>
                        <a:buSzTx/>
                        <a:buFont typeface="Arial" panose="020B0604020202020204" pitchFamily="34" charset="0"/>
                        <a:buChar char="•"/>
                        <a:tabLst/>
                        <a:defRPr/>
                      </a:pPr>
                      <a:r>
                        <a:rPr lang="en-US" sz="1800" b="1" u="none" kern="1200" dirty="0">
                          <a:solidFill>
                            <a:srgbClr val="0000FF"/>
                          </a:solidFill>
                          <a:latin typeface="+mn-lt"/>
                          <a:ea typeface="+mn-ea"/>
                          <a:cs typeface="Arial" panose="020B0604020202020204" pitchFamily="34" charset="0"/>
                        </a:rPr>
                        <a:t>Need </a:t>
                      </a:r>
                      <a:r>
                        <a:rPr lang="en-US" sz="1800" b="1" dirty="0">
                          <a:solidFill>
                            <a:srgbClr val="0000FF"/>
                          </a:solidFill>
                          <a:latin typeface="+mn-lt"/>
                        </a:rPr>
                        <a:t>energy</a:t>
                      </a:r>
                      <a:r>
                        <a:rPr lang="en-US" sz="1800" b="1" u="none" kern="1200" dirty="0">
                          <a:solidFill>
                            <a:srgbClr val="0000FF"/>
                          </a:solidFill>
                          <a:latin typeface="+mn-lt"/>
                          <a:ea typeface="+mn-ea"/>
                          <a:cs typeface="Arial" panose="020B0604020202020204" pitchFamily="34" charset="0"/>
                        </a:rPr>
                        <a:t> s</a:t>
                      </a:r>
                      <a:r>
                        <a:rPr lang="en-US" sz="1800" b="1" dirty="0">
                          <a:solidFill>
                            <a:srgbClr val="0000FF"/>
                          </a:solidFill>
                          <a:latin typeface="+mn-lt"/>
                        </a:rPr>
                        <a:t>caled up (0.5-1 J) 1.645 µm Q-switched </a:t>
                      </a:r>
                      <a:r>
                        <a:rPr lang="en-US" sz="1800" b="1" dirty="0" err="1">
                          <a:solidFill>
                            <a:srgbClr val="0000FF"/>
                          </a:solidFill>
                          <a:latin typeface="+mn-lt"/>
                        </a:rPr>
                        <a:t>Er:YAG</a:t>
                      </a:r>
                      <a:r>
                        <a:rPr lang="en-US" sz="1800" b="1" dirty="0">
                          <a:solidFill>
                            <a:srgbClr val="0000FF"/>
                          </a:solidFill>
                          <a:latin typeface="+mn-lt"/>
                        </a:rPr>
                        <a:t> with the use of large-mode unstable cavity and the use of multimode 1.532 µm Er-fiber pump  (for pumping </a:t>
                      </a:r>
                      <a:r>
                        <a:rPr lang="en-US" sz="1800" b="1" dirty="0" err="1">
                          <a:solidFill>
                            <a:srgbClr val="0000FF"/>
                          </a:solidFill>
                          <a:latin typeface="+mn-lt"/>
                        </a:rPr>
                        <a:t>Cr:ZnS</a:t>
                      </a:r>
                      <a:r>
                        <a:rPr lang="en-US" sz="1800" b="1" dirty="0">
                          <a:solidFill>
                            <a:srgbClr val="0000FF"/>
                          </a:solidFill>
                          <a:latin typeface="+mn-lt"/>
                        </a:rPr>
                        <a:t>/Se CPA)</a:t>
                      </a:r>
                    </a:p>
                    <a:p>
                      <a:pPr marL="285750" marR="0" lvl="0" indent="-285750" algn="l" defTabSz="914400" rtl="0" eaLnBrk="1" fontAlgn="auto" latinLnBrk="0" hangingPunct="1">
                        <a:lnSpc>
                          <a:spcPct val="100000"/>
                        </a:lnSpc>
                        <a:spcBef>
                          <a:spcPts val="0"/>
                        </a:spcBef>
                        <a:spcAft>
                          <a:spcPct val="20000"/>
                        </a:spcAft>
                        <a:buClr>
                          <a:srgbClr val="124A91"/>
                        </a:buClr>
                        <a:buSzTx/>
                        <a:buFont typeface="Arial" panose="020B0604020202020204" pitchFamily="34" charset="0"/>
                        <a:buChar char="•"/>
                        <a:tabLst/>
                        <a:defRPr/>
                      </a:pPr>
                      <a:r>
                        <a:rPr lang="en-US" sz="1800" b="1" dirty="0">
                          <a:solidFill>
                            <a:srgbClr val="0000FF"/>
                          </a:solidFill>
                          <a:latin typeface="+mn-lt"/>
                        </a:rPr>
                        <a:t>Need J level 100 ns </a:t>
                      </a:r>
                      <a:r>
                        <a:rPr lang="en-US" sz="1800" b="1" dirty="0" err="1">
                          <a:solidFill>
                            <a:srgbClr val="0000FF"/>
                          </a:solidFill>
                          <a:latin typeface="+mn-lt"/>
                        </a:rPr>
                        <a:t>Fe:ZnSe</a:t>
                      </a:r>
                      <a:r>
                        <a:rPr lang="en-US" sz="1800" b="1" dirty="0">
                          <a:solidFill>
                            <a:srgbClr val="0000FF"/>
                          </a:solidFill>
                          <a:latin typeface="+mn-lt"/>
                        </a:rPr>
                        <a:t> development for pumping CO</a:t>
                      </a:r>
                      <a:r>
                        <a:rPr lang="en-US" sz="1800" b="1" baseline="-25000" dirty="0">
                          <a:solidFill>
                            <a:srgbClr val="0000FF"/>
                          </a:solidFill>
                          <a:latin typeface="+mn-lt"/>
                        </a:rPr>
                        <a:t>2</a:t>
                      </a:r>
                      <a:r>
                        <a:rPr lang="en-US" sz="1800" b="1" dirty="0">
                          <a:solidFill>
                            <a:srgbClr val="0000FF"/>
                          </a:solidFill>
                          <a:latin typeface="+mn-lt"/>
                        </a:rPr>
                        <a:t>.</a:t>
                      </a:r>
                    </a:p>
                    <a:p>
                      <a:pPr marL="285750" marR="0" lvl="0" indent="-285750" algn="l" defTabSz="914400" rtl="0" eaLnBrk="1" fontAlgn="auto" latinLnBrk="0" hangingPunct="1">
                        <a:lnSpc>
                          <a:spcPct val="100000"/>
                        </a:lnSpc>
                        <a:spcBef>
                          <a:spcPts val="0"/>
                        </a:spcBef>
                        <a:spcAft>
                          <a:spcPct val="20000"/>
                        </a:spcAft>
                        <a:buClr>
                          <a:srgbClr val="124A91"/>
                        </a:buClr>
                        <a:buSzTx/>
                        <a:buFont typeface="Arial" panose="020B0604020202020204" pitchFamily="34" charset="0"/>
                        <a:buChar char="•"/>
                        <a:tabLst/>
                        <a:defRPr/>
                      </a:pPr>
                      <a:endParaRPr lang="en-US" sz="2000" b="0" u="none" kern="1200" dirty="0">
                        <a:solidFill>
                          <a:srgbClr val="0070C0"/>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3" name="Rectangle 2"/>
          <p:cNvSpPr/>
          <p:nvPr/>
        </p:nvSpPr>
        <p:spPr>
          <a:xfrm>
            <a:off x="5985703" y="826916"/>
            <a:ext cx="4513635" cy="438582"/>
          </a:xfrm>
          <a:prstGeom prst="rect">
            <a:avLst/>
          </a:prstGeom>
        </p:spPr>
        <p:txBody>
          <a:bodyPr wrap="square">
            <a:spAutoFit/>
          </a:bodyPr>
          <a:lstStyle/>
          <a:p>
            <a:pPr marL="171450" indent="-171450">
              <a:spcBef>
                <a:spcPts val="300"/>
              </a:spcBef>
              <a:buClr>
                <a:srgbClr val="0E4F97"/>
              </a:buClr>
              <a:buFont typeface="Wingdings" pitchFamily="2" charset="2"/>
              <a:buChar char="§"/>
            </a:pPr>
            <a:endParaRPr lang="en-US" sz="1000">
              <a:solidFill>
                <a:srgbClr val="FF0000"/>
              </a:solidFill>
              <a:latin typeface="Arial" panose="020B0604020202020204" pitchFamily="34" charset="0"/>
              <a:cs typeface="Arial" panose="020B0604020202020204" pitchFamily="34" charset="0"/>
            </a:endParaRPr>
          </a:p>
          <a:p>
            <a:pPr marL="171450" indent="-171450">
              <a:spcBef>
                <a:spcPts val="300"/>
              </a:spcBef>
              <a:buClr>
                <a:srgbClr val="0E4F97"/>
              </a:buClr>
              <a:buFont typeface="Wingdings" pitchFamily="2" charset="2"/>
              <a:buChar char="§"/>
            </a:pPr>
            <a:endParaRPr lang="en-US" sz="1000"/>
          </a:p>
        </p:txBody>
      </p:sp>
    </p:spTree>
    <p:extLst>
      <p:ext uri="{BB962C8B-B14F-4D97-AF65-F5344CB8AC3E}">
        <p14:creationId xmlns:p14="http://schemas.microsoft.com/office/powerpoint/2010/main" val="829639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6981825" y="1641752"/>
            <a:ext cx="4391024" cy="1323439"/>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4000" b="1">
                <a:solidFill>
                  <a:schemeClr val="bg1"/>
                </a:solidFill>
              </a:rPr>
              <a:t>Thank you for your attention!</a:t>
            </a:r>
          </a:p>
          <a:p>
            <a:pPr algn="l">
              <a:lnSpc>
                <a:spcPct val="90000"/>
              </a:lnSpc>
              <a:spcAft>
                <a:spcPts val="600"/>
              </a:spcAft>
            </a:pPr>
            <a:endParaRPr lang="en-US" sz="4000" b="1">
              <a:solidFill>
                <a:schemeClr val="bg1"/>
              </a:solidFill>
            </a:endParaRPr>
          </a:p>
          <a:p>
            <a:pPr algn="l">
              <a:lnSpc>
                <a:spcPct val="90000"/>
              </a:lnSpc>
              <a:spcAft>
                <a:spcPts val="600"/>
              </a:spcAft>
            </a:pPr>
            <a:endParaRPr lang="en-US" sz="4000" b="1">
              <a:solidFill>
                <a:schemeClr val="bg1"/>
              </a:solidFill>
            </a:endParaRPr>
          </a:p>
          <a:p>
            <a:pPr algn="l">
              <a:lnSpc>
                <a:spcPct val="90000"/>
              </a:lnSpc>
              <a:spcAft>
                <a:spcPts val="600"/>
              </a:spcAft>
            </a:pPr>
            <a:endParaRPr lang="en-US" sz="4000" b="1">
              <a:solidFill>
                <a:schemeClr val="bg1"/>
              </a:solidFill>
            </a:endParaRPr>
          </a:p>
          <a:p>
            <a:pPr algn="l">
              <a:lnSpc>
                <a:spcPct val="90000"/>
              </a:lnSpc>
              <a:spcAft>
                <a:spcPts val="600"/>
              </a:spcAft>
            </a:pPr>
            <a:endParaRPr lang="en-US" sz="4000" b="1">
              <a:solidFill>
                <a:schemeClr val="bg1"/>
              </a:solidFill>
            </a:endParaRPr>
          </a:p>
          <a:p>
            <a:pPr algn="l">
              <a:lnSpc>
                <a:spcPct val="90000"/>
              </a:lnSpc>
              <a:spcAft>
                <a:spcPts val="600"/>
              </a:spcAft>
            </a:pPr>
            <a:endParaRPr lang="en-US" sz="4000" b="1">
              <a:solidFill>
                <a:schemeClr val="bg1"/>
              </a:solidFill>
            </a:endParaRPr>
          </a:p>
        </p:txBody>
      </p:sp>
      <p:pic>
        <p:nvPicPr>
          <p:cNvPr id="7" name="Picture 6">
            <a:extLst>
              <a:ext uri="{FF2B5EF4-FFF2-40B4-BE49-F238E27FC236}">
                <a16:creationId xmlns:a16="http://schemas.microsoft.com/office/drawing/2014/main" id="{BF3907B5-D5E7-77CF-1F02-DBBE51D156B7}"/>
              </a:ext>
            </a:extLst>
          </p:cNvPr>
          <p:cNvPicPr>
            <a:picLocks noChangeAspect="1"/>
          </p:cNvPicPr>
          <p:nvPr/>
        </p:nvPicPr>
        <p:blipFill rotWithShape="1">
          <a:blip r:embed="rId2"/>
          <a:srcRect l="1447" r="10342" b="1"/>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5" name="Group 14">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6" name="Freeform: Shape 15">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Slide Number Placeholder 2"/>
          <p:cNvSpPr>
            <a:spLocks noGrp="1"/>
          </p:cNvSpPr>
          <p:nvPr>
            <p:ph type="sldNum" sz="quarter" idx="12"/>
          </p:nvPr>
        </p:nvSpPr>
        <p:spPr>
          <a:xfrm>
            <a:off x="9030181" y="6009609"/>
            <a:ext cx="2635250" cy="707886"/>
          </a:xfrm>
        </p:spPr>
        <p:txBody>
          <a:bodyPr vert="horz" lIns="91440" tIns="45720" rIns="91440" bIns="45720" rtlCol="0" anchor="ctr">
            <a:normAutofit/>
          </a:bodyPr>
          <a:lstStyle/>
          <a:p>
            <a:pPr>
              <a:lnSpc>
                <a:spcPct val="90000"/>
              </a:lnSpc>
              <a:spcAft>
                <a:spcPts val="600"/>
              </a:spcAft>
              <a:defRPr/>
            </a:pPr>
            <a:fld id="{7C15AC04-70BB-4C4D-ABFC-4A2A43E59B72}" type="slidenum">
              <a:rPr lang="en-US" sz="1100">
                <a:solidFill>
                  <a:schemeClr val="bg1"/>
                </a:solidFill>
                <a:latin typeface="Calibri" panose="020F0502020204030204"/>
              </a:rPr>
              <a:pPr>
                <a:lnSpc>
                  <a:spcPct val="90000"/>
                </a:lnSpc>
                <a:spcAft>
                  <a:spcPts val="600"/>
                </a:spcAft>
                <a:defRPr/>
              </a:pPr>
              <a:t>16</a:t>
            </a:fld>
            <a:endParaRPr lang="en-US" sz="1100" dirty="0">
              <a:solidFill>
                <a:schemeClr val="bg1"/>
              </a:solidFill>
              <a:latin typeface="Calibri" panose="020F0502020204030204"/>
            </a:endParaRPr>
          </a:p>
        </p:txBody>
      </p:sp>
      <p:sp>
        <p:nvSpPr>
          <p:cNvPr id="4" name="TextBox 3">
            <a:extLst>
              <a:ext uri="{FF2B5EF4-FFF2-40B4-BE49-F238E27FC236}">
                <a16:creationId xmlns:a16="http://schemas.microsoft.com/office/drawing/2014/main" id="{55754C02-5EEF-F10F-E56E-94AEAA773B11}"/>
              </a:ext>
            </a:extLst>
          </p:cNvPr>
          <p:cNvSpPr txBox="1"/>
          <p:nvPr/>
        </p:nvSpPr>
        <p:spPr>
          <a:xfrm>
            <a:off x="6981825" y="3146400"/>
            <a:ext cx="4600533" cy="2682000"/>
          </a:xfrm>
          <a:prstGeom prst="rect">
            <a:avLst/>
          </a:prstGeom>
        </p:spPr>
        <p:txBody>
          <a:bodyPr vert="horz" lIns="91440" tIns="45720" rIns="91440" bIns="45720" rtlCol="0">
            <a:normAutofit/>
          </a:bodyPr>
          <a:lstStyle/>
          <a:p>
            <a:pPr>
              <a:lnSpc>
                <a:spcPct val="90000"/>
              </a:lnSpc>
              <a:spcAft>
                <a:spcPts val="600"/>
              </a:spcAft>
            </a:pPr>
            <a:r>
              <a:rPr lang="en-US" sz="2400" dirty="0">
                <a:solidFill>
                  <a:schemeClr val="bg1">
                    <a:alpha val="80000"/>
                  </a:schemeClr>
                </a:solidFill>
              </a:rPr>
              <a:t>Dr. Sergey Mirov</a:t>
            </a:r>
          </a:p>
          <a:p>
            <a:pPr>
              <a:lnSpc>
                <a:spcPct val="90000"/>
              </a:lnSpc>
              <a:spcAft>
                <a:spcPts val="600"/>
              </a:spcAft>
            </a:pPr>
            <a:r>
              <a:rPr lang="en-US" sz="2400" dirty="0">
                <a:solidFill>
                  <a:schemeClr val="bg1">
                    <a:alpha val="80000"/>
                  </a:schemeClr>
                </a:solidFill>
              </a:rPr>
              <a:t>University Professor of Physics</a:t>
            </a:r>
          </a:p>
          <a:p>
            <a:pPr>
              <a:lnSpc>
                <a:spcPct val="90000"/>
              </a:lnSpc>
              <a:spcAft>
                <a:spcPts val="600"/>
              </a:spcAft>
            </a:pPr>
            <a:r>
              <a:rPr lang="en-US" sz="2400" dirty="0">
                <a:solidFill>
                  <a:schemeClr val="bg1">
                    <a:alpha val="80000"/>
                  </a:schemeClr>
                </a:solidFill>
              </a:rPr>
              <a:t>(205) 934-8088; </a:t>
            </a:r>
            <a:r>
              <a:rPr lang="en-US" sz="2400" dirty="0">
                <a:solidFill>
                  <a:schemeClr val="bg1">
                    <a:alpha val="80000"/>
                  </a:schemeClr>
                </a:solidFill>
                <a:hlinkClick r:id="rId4"/>
              </a:rPr>
              <a:t>mirov@uab.edu</a:t>
            </a:r>
            <a:r>
              <a:rPr lang="en-US" sz="2400" dirty="0">
                <a:solidFill>
                  <a:schemeClr val="bg1">
                    <a:alpha val="80000"/>
                  </a:schemeClr>
                </a:solidFill>
              </a:rPr>
              <a:t> </a:t>
            </a:r>
          </a:p>
        </p:txBody>
      </p:sp>
      <p:sp>
        <p:nvSpPr>
          <p:cNvPr id="6"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latin typeface="Arial" panose="020B0604020202020204" pitchFamily="34" charset="0"/>
            </a:endParaRPr>
          </a:p>
        </p:txBody>
      </p:sp>
    </p:spTree>
    <p:extLst>
      <p:ext uri="{BB962C8B-B14F-4D97-AF65-F5344CB8AC3E}">
        <p14:creationId xmlns:p14="http://schemas.microsoft.com/office/powerpoint/2010/main" val="340837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5608" y="1946054"/>
            <a:ext cx="4667381" cy="4074145"/>
          </a:xfrm>
          <a:prstGeom prst="rect">
            <a:avLst/>
          </a:prstGeom>
        </p:spPr>
      </p:pic>
      <p:sp>
        <p:nvSpPr>
          <p:cNvPr id="2" name="Slide Number Placeholder 1"/>
          <p:cNvSpPr>
            <a:spLocks noGrp="1"/>
          </p:cNvSpPr>
          <p:nvPr>
            <p:ph type="sldNum" sz="quarter" idx="12"/>
          </p:nvPr>
        </p:nvSpPr>
        <p:spPr/>
        <p:txBody>
          <a:bodyPr/>
          <a:lstStyle/>
          <a:p>
            <a:fld id="{F1E2597A-D4A7-664B-A6FF-A3AF67EC290B}" type="slidenum">
              <a:rPr lang="en-US" sz="1100" b="1" smtClean="0">
                <a:solidFill>
                  <a:schemeClr val="bg1"/>
                </a:solidFill>
              </a:rPr>
              <a:pPr/>
              <a:t>2</a:t>
            </a:fld>
            <a:endParaRPr lang="en-US" sz="1100" b="1" dirty="0">
              <a:solidFill>
                <a:schemeClr val="bg1"/>
              </a:solidFill>
            </a:endParaRPr>
          </a:p>
        </p:txBody>
      </p:sp>
      <p:sp>
        <p:nvSpPr>
          <p:cNvPr id="9" name="Title 1"/>
          <p:cNvSpPr>
            <a:spLocks noGrp="1"/>
          </p:cNvSpPr>
          <p:nvPr>
            <p:ph type="title" idx="4294967295"/>
          </p:nvPr>
        </p:nvSpPr>
        <p:spPr>
          <a:xfrm>
            <a:off x="92682" y="162466"/>
            <a:ext cx="6488352" cy="481013"/>
          </a:xfrm>
        </p:spPr>
        <p:txBody>
          <a:bodyPr>
            <a:normAutofit fontScale="90000"/>
          </a:bodyPr>
          <a:lstStyle/>
          <a:p>
            <a:r>
              <a:rPr lang="en-US" sz="2800" dirty="0">
                <a:solidFill>
                  <a:srgbClr val="0000FF"/>
                </a:solidFill>
                <a:latin typeface="Arial Black" panose="020B0A04020102020204" pitchFamily="34" charset="0"/>
              </a:rPr>
              <a:t>TM:II-VI laser materials: main properties</a:t>
            </a:r>
          </a:p>
        </p:txBody>
      </p:sp>
      <p:sp>
        <p:nvSpPr>
          <p:cNvPr id="22" name="Title 1"/>
          <p:cNvSpPr txBox="1">
            <a:spLocks/>
          </p:cNvSpPr>
          <p:nvPr/>
        </p:nvSpPr>
        <p:spPr>
          <a:xfrm>
            <a:off x="315883" y="2601650"/>
            <a:ext cx="4366184" cy="357391"/>
          </a:xfrm>
          <a:prstGeom prst="rect">
            <a:avLst/>
          </a:prstGeom>
          <a:solidFill>
            <a:schemeClr val="accent1">
              <a:lumMod val="50000"/>
            </a:schemeClr>
          </a:solidFill>
          <a:ln w="19050">
            <a:solidFill>
              <a:schemeClr val="accent1"/>
            </a:solidFill>
          </a:ln>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sz="1800" dirty="0">
                <a:solidFill>
                  <a:schemeClr val="bg1"/>
                </a:solidFill>
              </a:rPr>
              <a:t>Room temperature operation</a:t>
            </a:r>
          </a:p>
        </p:txBody>
      </p:sp>
      <p:sp>
        <p:nvSpPr>
          <p:cNvPr id="10" name="Rectangle 9"/>
          <p:cNvSpPr/>
          <p:nvPr/>
        </p:nvSpPr>
        <p:spPr>
          <a:xfrm>
            <a:off x="6587648" y="6020199"/>
            <a:ext cx="5152116" cy="338554"/>
          </a:xfrm>
          <a:prstGeom prst="rect">
            <a:avLst/>
          </a:prstGeom>
        </p:spPr>
        <p:txBody>
          <a:bodyPr wrap="square">
            <a:spAutoFit/>
          </a:bodyPr>
          <a:lstStyle/>
          <a:p>
            <a:pPr algn="ctr"/>
            <a:r>
              <a:rPr lang="en-US" sz="1600" b="1" dirty="0">
                <a:solidFill>
                  <a:schemeClr val="tx2">
                    <a:lumMod val="50000"/>
                  </a:schemeClr>
                </a:solidFill>
              </a:rPr>
              <a:t>Absorption and emission spectra of Cr- and Fe-doped ZnSe</a:t>
            </a:r>
          </a:p>
        </p:txBody>
      </p:sp>
      <p:sp>
        <p:nvSpPr>
          <p:cNvPr id="8" name="Title 1"/>
          <p:cNvSpPr txBox="1">
            <a:spLocks/>
          </p:cNvSpPr>
          <p:nvPr/>
        </p:nvSpPr>
        <p:spPr>
          <a:xfrm>
            <a:off x="315883" y="940706"/>
            <a:ext cx="5397732" cy="1631216"/>
          </a:xfrm>
          <a:prstGeom prst="rect">
            <a:avLst/>
          </a:prstGeom>
        </p:spPr>
        <p:txBody>
          <a:bodyPr vert="horz" wrap="square" lIns="91440" tIns="45720" rIns="91440" bIns="4572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600"/>
              </a:spcBef>
              <a:tabLst>
                <a:tab pos="1882775" algn="l"/>
                <a:tab pos="2397125" algn="l"/>
                <a:tab pos="2689225" algn="l"/>
              </a:tabLst>
            </a:pPr>
            <a:r>
              <a:rPr lang="en-US" sz="1800" b="1" dirty="0">
                <a:solidFill>
                  <a:schemeClr val="tx2">
                    <a:lumMod val="75000"/>
                  </a:schemeClr>
                </a:solidFill>
                <a:latin typeface="+mn-lt"/>
              </a:rPr>
              <a:t>Cr</a:t>
            </a:r>
            <a:r>
              <a:rPr lang="en-US" sz="1800" b="1" baseline="30000" dirty="0">
                <a:solidFill>
                  <a:schemeClr val="tx2">
                    <a:lumMod val="75000"/>
                  </a:schemeClr>
                </a:solidFill>
                <a:latin typeface="+mn-lt"/>
              </a:rPr>
              <a:t>2+</a:t>
            </a:r>
            <a:r>
              <a:rPr lang="en-US" sz="1800" b="1" dirty="0">
                <a:solidFill>
                  <a:schemeClr val="tx2">
                    <a:lumMod val="75000"/>
                  </a:schemeClr>
                </a:solidFill>
                <a:latin typeface="+mn-lt"/>
              </a:rPr>
              <a:t>-doped ZnSe and ZnS</a:t>
            </a:r>
          </a:p>
          <a:p>
            <a:pPr marL="228600" indent="-228600" algn="l">
              <a:spcBef>
                <a:spcPts val="600"/>
              </a:spcBef>
              <a:buFont typeface="Arial" panose="020B0604020202020204" pitchFamily="34" charset="0"/>
              <a:buChar char="•"/>
              <a:tabLst>
                <a:tab pos="1882775" algn="l"/>
                <a:tab pos="2397125" algn="l"/>
                <a:tab pos="2689225" algn="l"/>
              </a:tabLst>
            </a:pPr>
            <a:r>
              <a:rPr lang="en-US" sz="1800" dirty="0">
                <a:solidFill>
                  <a:schemeClr val="tx2">
                    <a:lumMod val="75000"/>
                  </a:schemeClr>
                </a:solidFill>
                <a:latin typeface="+mn-lt"/>
              </a:rPr>
              <a:t>Broad tuning range (1.8 – 3.3 µm)</a:t>
            </a:r>
          </a:p>
          <a:p>
            <a:pPr marL="228600" indent="-228600" algn="l">
              <a:spcBef>
                <a:spcPts val="600"/>
              </a:spcBef>
              <a:buFont typeface="Arial" panose="020B0604020202020204" pitchFamily="34" charset="0"/>
              <a:buChar char="•"/>
              <a:tabLst>
                <a:tab pos="1882775" algn="l"/>
                <a:tab pos="2397125" algn="l"/>
                <a:tab pos="2689225" algn="l"/>
              </a:tabLst>
            </a:pPr>
            <a:r>
              <a:rPr lang="en-US" sz="1800" dirty="0">
                <a:solidFill>
                  <a:schemeClr val="tx2">
                    <a:lumMod val="75000"/>
                  </a:schemeClr>
                </a:solidFill>
                <a:latin typeface="+mn-lt"/>
              </a:rPr>
              <a:t>Convenient pumping by fiber and bulk lasers, and laser diodes with up to 60% pump conversion</a:t>
            </a:r>
          </a:p>
        </p:txBody>
      </p:sp>
      <p:sp>
        <p:nvSpPr>
          <p:cNvPr id="12" name="Title 1"/>
          <p:cNvSpPr txBox="1">
            <a:spLocks/>
          </p:cNvSpPr>
          <p:nvPr/>
        </p:nvSpPr>
        <p:spPr>
          <a:xfrm>
            <a:off x="269316" y="4995848"/>
            <a:ext cx="4459317" cy="567173"/>
          </a:xfrm>
          <a:prstGeom prst="rect">
            <a:avLst/>
          </a:prstGeom>
          <a:solidFill>
            <a:schemeClr val="accent1">
              <a:lumMod val="50000"/>
            </a:schemeClr>
          </a:solidFill>
          <a:ln w="19050">
            <a:solidFill>
              <a:schemeClr val="accent1"/>
            </a:solidFill>
          </a:ln>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sz="1800" dirty="0">
                <a:solidFill>
                  <a:schemeClr val="bg1"/>
                </a:solidFill>
              </a:rPr>
              <a:t>Excellent energy storage capabilities at 77 K</a:t>
            </a:r>
          </a:p>
        </p:txBody>
      </p:sp>
      <p:sp>
        <p:nvSpPr>
          <p:cNvPr id="13" name="Title 1"/>
          <p:cNvSpPr txBox="1">
            <a:spLocks/>
          </p:cNvSpPr>
          <p:nvPr/>
        </p:nvSpPr>
        <p:spPr>
          <a:xfrm>
            <a:off x="222750" y="3539962"/>
            <a:ext cx="5397732" cy="1077218"/>
          </a:xfrm>
          <a:prstGeom prst="rect">
            <a:avLst/>
          </a:prstGeom>
        </p:spPr>
        <p:txBody>
          <a:bodyPr vert="horz" wrap="square" lIns="91440" tIns="45720" rIns="91440" bIns="4572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600"/>
              </a:spcBef>
              <a:tabLst>
                <a:tab pos="1882775" algn="l"/>
                <a:tab pos="2397125" algn="l"/>
                <a:tab pos="2689225" algn="l"/>
              </a:tabLst>
            </a:pPr>
            <a:r>
              <a:rPr lang="en-US" sz="1800" b="1" dirty="0">
                <a:solidFill>
                  <a:schemeClr val="tx2">
                    <a:lumMod val="75000"/>
                  </a:schemeClr>
                </a:solidFill>
                <a:latin typeface="+mn-lt"/>
              </a:rPr>
              <a:t>Fe</a:t>
            </a:r>
            <a:r>
              <a:rPr lang="en-US" sz="1800" b="1" baseline="30000" dirty="0">
                <a:solidFill>
                  <a:schemeClr val="tx2">
                    <a:lumMod val="75000"/>
                  </a:schemeClr>
                </a:solidFill>
                <a:latin typeface="+mn-lt"/>
              </a:rPr>
              <a:t>2+</a:t>
            </a:r>
            <a:r>
              <a:rPr lang="en-US" sz="1800" b="1" dirty="0">
                <a:solidFill>
                  <a:schemeClr val="tx2">
                    <a:lumMod val="75000"/>
                  </a:schemeClr>
                </a:solidFill>
                <a:latin typeface="+mn-lt"/>
              </a:rPr>
              <a:t>-doped ZnSe and ZnS</a:t>
            </a:r>
          </a:p>
          <a:p>
            <a:pPr marL="228600" indent="-228600" algn="l">
              <a:spcBef>
                <a:spcPts val="600"/>
              </a:spcBef>
              <a:buFont typeface="Arial" panose="020B0604020202020204" pitchFamily="34" charset="0"/>
              <a:buChar char="•"/>
              <a:tabLst>
                <a:tab pos="1882775" algn="l"/>
                <a:tab pos="2397125" algn="l"/>
                <a:tab pos="2689225" algn="l"/>
              </a:tabLst>
            </a:pPr>
            <a:r>
              <a:rPr lang="en-US" sz="1800" dirty="0">
                <a:solidFill>
                  <a:schemeClr val="tx2">
                    <a:lumMod val="75000"/>
                  </a:schemeClr>
                </a:solidFill>
                <a:latin typeface="+mn-lt"/>
              </a:rPr>
              <a:t>Tuning range (3.5 – 5.2 µm)</a:t>
            </a:r>
          </a:p>
          <a:p>
            <a:pPr marL="228600" indent="-228600" algn="l">
              <a:spcBef>
                <a:spcPts val="600"/>
              </a:spcBef>
              <a:buFont typeface="Arial" panose="020B0604020202020204" pitchFamily="34" charset="0"/>
              <a:buChar char="•"/>
              <a:tabLst>
                <a:tab pos="1882775" algn="l"/>
                <a:tab pos="2397125" algn="l"/>
                <a:tab pos="2689225" algn="l"/>
              </a:tabLst>
            </a:pPr>
            <a:r>
              <a:rPr lang="en-US" sz="1800" dirty="0">
                <a:solidFill>
                  <a:schemeClr val="tx2">
                    <a:lumMod val="75000"/>
                  </a:schemeClr>
                </a:solidFill>
                <a:latin typeface="+mn-lt"/>
              </a:rPr>
              <a:t>Pumping at 2.7 – 3 µm </a:t>
            </a:r>
          </a:p>
        </p:txBody>
      </p:sp>
      <p:cxnSp>
        <p:nvCxnSpPr>
          <p:cNvPr id="5" name="Straight Connector 4"/>
          <p:cNvCxnSpPr/>
          <p:nvPr/>
        </p:nvCxnSpPr>
        <p:spPr bwMode="auto">
          <a:xfrm>
            <a:off x="269316" y="3242734"/>
            <a:ext cx="6038351" cy="0"/>
          </a:xfrm>
          <a:prstGeom prst="line">
            <a:avLst/>
          </a:prstGeom>
          <a:solidFill>
            <a:schemeClr val="accent1"/>
          </a:solidFill>
          <a:ln w="41275" cap="flat" cmpd="dbl"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itle 1">
            <a:extLst>
              <a:ext uri="{FF2B5EF4-FFF2-40B4-BE49-F238E27FC236}">
                <a16:creationId xmlns:a16="http://schemas.microsoft.com/office/drawing/2014/main" id="{9D46F5BE-7E2D-9E38-DEC1-F0CE71F06BFE}"/>
              </a:ext>
            </a:extLst>
          </p:cNvPr>
          <p:cNvSpPr txBox="1">
            <a:spLocks/>
          </p:cNvSpPr>
          <p:nvPr/>
        </p:nvSpPr>
        <p:spPr>
          <a:xfrm>
            <a:off x="-65117" y="5721312"/>
            <a:ext cx="6803950" cy="6463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err="1">
                <a:solidFill>
                  <a:srgbClr val="0000FF"/>
                </a:solidFill>
                <a:latin typeface="+mn-lt"/>
              </a:rPr>
              <a:t>Cr:ZnS</a:t>
            </a:r>
            <a:r>
              <a:rPr lang="en-US" sz="2000" b="1" dirty="0">
                <a:solidFill>
                  <a:srgbClr val="0000FF"/>
                </a:solidFill>
                <a:latin typeface="+mn-lt"/>
              </a:rPr>
              <a:t>/Se and </a:t>
            </a:r>
            <a:r>
              <a:rPr lang="en-US" sz="2000" b="1" dirty="0" err="1">
                <a:solidFill>
                  <a:srgbClr val="0000FF"/>
                </a:solidFill>
                <a:latin typeface="+mn-lt"/>
              </a:rPr>
              <a:t>Fe:ZnSe</a:t>
            </a:r>
            <a:r>
              <a:rPr lang="en-US" sz="2000" b="1" dirty="0">
                <a:solidFill>
                  <a:srgbClr val="0000FF"/>
                </a:solidFill>
                <a:latin typeface="+mn-lt"/>
              </a:rPr>
              <a:t> are the “</a:t>
            </a:r>
            <a:r>
              <a:rPr lang="en-US" sz="2000" b="1" dirty="0" err="1">
                <a:solidFill>
                  <a:srgbClr val="0000FF"/>
                </a:solidFill>
                <a:latin typeface="+mn-lt"/>
              </a:rPr>
              <a:t>Ti:sapphires</a:t>
            </a:r>
            <a:r>
              <a:rPr lang="en-US" sz="2000" b="1" dirty="0">
                <a:solidFill>
                  <a:srgbClr val="0000FF"/>
                </a:solidFill>
                <a:latin typeface="+mn-lt"/>
              </a:rPr>
              <a:t> of the middle-infrared” !</a:t>
            </a:r>
          </a:p>
        </p:txBody>
      </p:sp>
      <p:pic>
        <p:nvPicPr>
          <p:cNvPr id="6" name="Picture 5">
            <a:extLst>
              <a:ext uri="{FF2B5EF4-FFF2-40B4-BE49-F238E27FC236}">
                <a16:creationId xmlns:a16="http://schemas.microsoft.com/office/drawing/2014/main" id="{78556956-988F-3354-1791-20118A0CD84C}"/>
              </a:ext>
            </a:extLst>
          </p:cNvPr>
          <p:cNvPicPr>
            <a:picLocks noChangeAspect="1"/>
          </p:cNvPicPr>
          <p:nvPr/>
        </p:nvPicPr>
        <p:blipFill>
          <a:blip r:embed="rId3"/>
          <a:stretch>
            <a:fillRect/>
          </a:stretch>
        </p:blipFill>
        <p:spPr>
          <a:xfrm>
            <a:off x="6801576" y="136525"/>
            <a:ext cx="4938188" cy="1828959"/>
          </a:xfrm>
          <a:prstGeom prst="rect">
            <a:avLst/>
          </a:prstGeom>
        </p:spPr>
      </p:pic>
    </p:spTree>
    <p:extLst>
      <p:ext uri="{BB962C8B-B14F-4D97-AF65-F5344CB8AC3E}">
        <p14:creationId xmlns:p14="http://schemas.microsoft.com/office/powerpoint/2010/main" val="2807220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E2597A-D4A7-664B-A6FF-A3AF67EC290B}" type="slidenum">
              <a:rPr lang="en-US" sz="1100" b="1" smtClean="0">
                <a:solidFill>
                  <a:schemeClr val="bg1"/>
                </a:solidFill>
              </a:rPr>
              <a:pPr/>
              <a:t>3</a:t>
            </a:fld>
            <a:endParaRPr lang="en-US" sz="1100" b="1" dirty="0">
              <a:solidFill>
                <a:schemeClr val="bg1"/>
              </a:solidFill>
            </a:endParaRPr>
          </a:p>
        </p:txBody>
      </p:sp>
      <p:sp>
        <p:nvSpPr>
          <p:cNvPr id="12" name="Title 1"/>
          <p:cNvSpPr>
            <a:spLocks noGrp="1"/>
          </p:cNvSpPr>
          <p:nvPr>
            <p:ph type="title" idx="4294967295"/>
          </p:nvPr>
        </p:nvSpPr>
        <p:spPr>
          <a:xfrm>
            <a:off x="0" y="23981"/>
            <a:ext cx="12030520" cy="424732"/>
          </a:xfrm>
          <a:prstGeom prst="rect">
            <a:avLst/>
          </a:prstGeom>
        </p:spPr>
        <p:txBody>
          <a:bodyPr wrap="square">
            <a:spAutoFit/>
          </a:bodyPr>
          <a:lstStyle/>
          <a:p>
            <a:pPr algn="ctr"/>
            <a:r>
              <a:rPr lang="en-US" sz="2400" dirty="0" err="1">
                <a:solidFill>
                  <a:srgbClr val="0000FF"/>
                </a:solidFill>
                <a:latin typeface="Arial Black" panose="020B0A04020102020204" pitchFamily="34" charset="0"/>
              </a:rPr>
              <a:t>Cr:ZnS</a:t>
            </a:r>
            <a:r>
              <a:rPr lang="en-US" sz="2400" dirty="0">
                <a:solidFill>
                  <a:srgbClr val="0000FF"/>
                </a:solidFill>
                <a:latin typeface="Arial Black" panose="020B0A04020102020204" pitchFamily="34" charset="0"/>
              </a:rPr>
              <a:t> lasers – a unique front end for 2-10 µm high energy systems </a:t>
            </a:r>
          </a:p>
        </p:txBody>
      </p:sp>
      <p:sp>
        <p:nvSpPr>
          <p:cNvPr id="23" name="Title 1"/>
          <p:cNvSpPr txBox="1">
            <a:spLocks/>
          </p:cNvSpPr>
          <p:nvPr/>
        </p:nvSpPr>
        <p:spPr>
          <a:xfrm>
            <a:off x="2541791" y="3149570"/>
            <a:ext cx="5748319" cy="184666"/>
          </a:xfrm>
          <a:prstGeom prst="rect">
            <a:avLst/>
          </a:prstGeom>
        </p:spPr>
        <p:txBody>
          <a:bodyPr vert="horz" wrap="square" lIns="0" tIns="0" rIns="0" bIns="0" rtlCol="0" anchor="ctr" anchorCtr="0">
            <a:spAutoFit/>
          </a:bodyPr>
          <a:lstStyle>
            <a:lvl1pPr algn="ctr" rtl="0" eaLnBrk="0" fontAlgn="base" hangingPunct="0">
              <a:spcBef>
                <a:spcPct val="0"/>
              </a:spcBef>
              <a:spcAft>
                <a:spcPct val="0"/>
              </a:spcAft>
              <a:defRPr sz="3200" b="1" i="0" kern="1200" spc="0" baseline="0">
                <a:solidFill>
                  <a:srgbClr val="021039"/>
                </a:solidFill>
                <a:latin typeface="+mj-lt"/>
                <a:ea typeface="+mj-ea"/>
                <a:cs typeface="+mj-cs"/>
              </a:defRPr>
            </a:lvl1pPr>
            <a:lvl2pPr algn="l" rtl="0" eaLnBrk="0" fontAlgn="base" hangingPunct="0">
              <a:spcBef>
                <a:spcPct val="0"/>
              </a:spcBef>
              <a:spcAft>
                <a:spcPct val="0"/>
              </a:spcAft>
              <a:defRPr sz="3733">
                <a:solidFill>
                  <a:schemeClr val="tx2"/>
                </a:solidFill>
                <a:latin typeface="Arial Black" panose="020B0A04020102020204" pitchFamily="34" charset="0"/>
                <a:ea typeface="MS PGothic" panose="020B0600070205080204" pitchFamily="34" charset="-128"/>
              </a:defRPr>
            </a:lvl2pPr>
            <a:lvl3pPr algn="l" rtl="0" eaLnBrk="0" fontAlgn="base" hangingPunct="0">
              <a:spcBef>
                <a:spcPct val="0"/>
              </a:spcBef>
              <a:spcAft>
                <a:spcPct val="0"/>
              </a:spcAft>
              <a:defRPr sz="3733">
                <a:solidFill>
                  <a:schemeClr val="tx2"/>
                </a:solidFill>
                <a:latin typeface="Arial Black" panose="020B0A04020102020204" pitchFamily="34" charset="0"/>
                <a:ea typeface="MS PGothic" panose="020B0600070205080204" pitchFamily="34" charset="-128"/>
              </a:defRPr>
            </a:lvl3pPr>
            <a:lvl4pPr algn="l" rtl="0" eaLnBrk="0" fontAlgn="base" hangingPunct="0">
              <a:spcBef>
                <a:spcPct val="0"/>
              </a:spcBef>
              <a:spcAft>
                <a:spcPct val="0"/>
              </a:spcAft>
              <a:defRPr sz="3733">
                <a:solidFill>
                  <a:schemeClr val="tx2"/>
                </a:solidFill>
                <a:latin typeface="Arial Black" panose="020B0A04020102020204" pitchFamily="34" charset="0"/>
                <a:ea typeface="MS PGothic" panose="020B0600070205080204" pitchFamily="34" charset="-128"/>
              </a:defRPr>
            </a:lvl4pPr>
            <a:lvl5pPr algn="l" rtl="0" eaLnBrk="0" fontAlgn="base" hangingPunct="0">
              <a:spcBef>
                <a:spcPct val="0"/>
              </a:spcBef>
              <a:spcAft>
                <a:spcPct val="0"/>
              </a:spcAft>
              <a:defRPr sz="3733">
                <a:solidFill>
                  <a:schemeClr val="tx2"/>
                </a:solidFill>
                <a:latin typeface="Arial Black" panose="020B0A04020102020204" pitchFamily="34" charset="0"/>
                <a:ea typeface="MS PGothic" panose="020B0600070205080204" pitchFamily="34" charset="-128"/>
              </a:defRPr>
            </a:lvl5pPr>
            <a:lvl6pPr marL="609585" algn="l" rtl="0" fontAlgn="base">
              <a:spcBef>
                <a:spcPct val="0"/>
              </a:spcBef>
              <a:spcAft>
                <a:spcPct val="0"/>
              </a:spcAft>
              <a:defRPr sz="3733">
                <a:solidFill>
                  <a:schemeClr val="tx2"/>
                </a:solidFill>
                <a:latin typeface="Arial Black" panose="020B0A04020102020204" pitchFamily="34" charset="0"/>
                <a:ea typeface="MS PGothic" panose="020B0600070205080204" pitchFamily="34" charset="-128"/>
              </a:defRPr>
            </a:lvl6pPr>
            <a:lvl7pPr marL="1219170" algn="l" rtl="0" fontAlgn="base">
              <a:spcBef>
                <a:spcPct val="0"/>
              </a:spcBef>
              <a:spcAft>
                <a:spcPct val="0"/>
              </a:spcAft>
              <a:defRPr sz="3733">
                <a:solidFill>
                  <a:schemeClr val="tx2"/>
                </a:solidFill>
                <a:latin typeface="Arial Black" panose="020B0A04020102020204" pitchFamily="34" charset="0"/>
                <a:ea typeface="MS PGothic" panose="020B0600070205080204" pitchFamily="34" charset="-128"/>
              </a:defRPr>
            </a:lvl7pPr>
            <a:lvl8pPr marL="1828754" algn="l" rtl="0" fontAlgn="base">
              <a:spcBef>
                <a:spcPct val="0"/>
              </a:spcBef>
              <a:spcAft>
                <a:spcPct val="0"/>
              </a:spcAft>
              <a:defRPr sz="3733">
                <a:solidFill>
                  <a:schemeClr val="tx2"/>
                </a:solidFill>
                <a:latin typeface="Arial Black" panose="020B0A04020102020204" pitchFamily="34" charset="0"/>
                <a:ea typeface="MS PGothic" panose="020B0600070205080204" pitchFamily="34" charset="-128"/>
              </a:defRPr>
            </a:lvl8pPr>
            <a:lvl9pPr marL="2438339" algn="l" rtl="0" fontAlgn="base">
              <a:spcBef>
                <a:spcPct val="0"/>
              </a:spcBef>
              <a:spcAft>
                <a:spcPct val="0"/>
              </a:spcAft>
              <a:defRPr sz="3733">
                <a:solidFill>
                  <a:schemeClr val="tx2"/>
                </a:solidFill>
                <a:latin typeface="Arial Black" panose="020B0A04020102020204" pitchFamily="34" charset="0"/>
                <a:ea typeface="MS PGothic" panose="020B0600070205080204" pitchFamily="34" charset="-128"/>
              </a:defRPr>
            </a:lvl9pPr>
          </a:lstStyle>
          <a:p>
            <a:pPr>
              <a:spcAft>
                <a:spcPts val="600"/>
              </a:spcAft>
            </a:pPr>
            <a:r>
              <a:rPr lang="en-US" sz="1200" b="0" dirty="0">
                <a:solidFill>
                  <a:schemeClr val="tx2"/>
                </a:solidFill>
                <a:latin typeface="Arial Black" panose="020B0A04020102020204" pitchFamily="34" charset="0"/>
              </a:rPr>
              <a:t>▲ Referencing of the broadband IR frequency comb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12" y="304483"/>
            <a:ext cx="7789652" cy="3040367"/>
          </a:xfrm>
          <a:prstGeom prst="rect">
            <a:avLst/>
          </a:prstGeom>
        </p:spPr>
      </p:pic>
      <p:sp>
        <p:nvSpPr>
          <p:cNvPr id="14" name="Title 1"/>
          <p:cNvSpPr txBox="1">
            <a:spLocks/>
          </p:cNvSpPr>
          <p:nvPr/>
        </p:nvSpPr>
        <p:spPr>
          <a:xfrm>
            <a:off x="7886151" y="2384228"/>
            <a:ext cx="4205784" cy="923330"/>
          </a:xfrm>
          <a:prstGeom prst="rect">
            <a:avLst/>
          </a:prstGeom>
          <a:solidFill>
            <a:schemeClr val="accent1">
              <a:lumMod val="50000"/>
            </a:schemeClr>
          </a:solidFill>
          <a:ln w="19050">
            <a:noFill/>
          </a:ln>
        </p:spPr>
        <p:txBody>
          <a:bodyPr vert="horz" wrap="square" lIns="91440" tIns="91440" rIns="91440" bIns="9144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600"/>
              </a:spcAft>
              <a:tabLst>
                <a:tab pos="2328863" algn="l"/>
              </a:tabLst>
            </a:pPr>
            <a:r>
              <a:rPr lang="en-US" sz="1600" dirty="0">
                <a:solidFill>
                  <a:schemeClr val="bg1"/>
                </a:solidFill>
              </a:rPr>
              <a:t>Middle IR comb is referenced with low cost near-IR detectors! Compatible with all available optical frequency standards at 1.06, 1.5 µm!</a:t>
            </a:r>
          </a:p>
        </p:txBody>
      </p:sp>
      <p:pic>
        <p:nvPicPr>
          <p:cNvPr id="4" name="Picture 3"/>
          <p:cNvPicPr>
            <a:picLocks noChangeAspect="1"/>
          </p:cNvPicPr>
          <p:nvPr/>
        </p:nvPicPr>
        <p:blipFill>
          <a:blip r:embed="rId4"/>
          <a:stretch>
            <a:fillRect/>
          </a:stretch>
        </p:blipFill>
        <p:spPr>
          <a:xfrm>
            <a:off x="8114036" y="658751"/>
            <a:ext cx="3916484" cy="1568559"/>
          </a:xfrm>
          <a:prstGeom prst="rect">
            <a:avLst/>
          </a:prstGeom>
        </p:spPr>
      </p:pic>
      <p:grpSp>
        <p:nvGrpSpPr>
          <p:cNvPr id="6" name="Group 5">
            <a:extLst>
              <a:ext uri="{FF2B5EF4-FFF2-40B4-BE49-F238E27FC236}">
                <a16:creationId xmlns:a16="http://schemas.microsoft.com/office/drawing/2014/main" id="{9808EF8D-4128-FCAB-4F3B-E286E29B5FF9}"/>
              </a:ext>
            </a:extLst>
          </p:cNvPr>
          <p:cNvGrpSpPr/>
          <p:nvPr/>
        </p:nvGrpSpPr>
        <p:grpSpPr>
          <a:xfrm>
            <a:off x="100065" y="3436170"/>
            <a:ext cx="6189479" cy="2896674"/>
            <a:chOff x="4343401" y="2924229"/>
            <a:chExt cx="6189479" cy="2896674"/>
          </a:xfrm>
        </p:grpSpPr>
        <p:grpSp>
          <p:nvGrpSpPr>
            <p:cNvPr id="7" name="Group 6">
              <a:extLst>
                <a:ext uri="{FF2B5EF4-FFF2-40B4-BE49-F238E27FC236}">
                  <a16:creationId xmlns:a16="http://schemas.microsoft.com/office/drawing/2014/main" id="{FC29C62D-E791-0AA6-03AC-83545A0ACCD0}"/>
                </a:ext>
              </a:extLst>
            </p:cNvPr>
            <p:cNvGrpSpPr/>
            <p:nvPr/>
          </p:nvGrpSpPr>
          <p:grpSpPr>
            <a:xfrm>
              <a:off x="5522650" y="2924229"/>
              <a:ext cx="3087950" cy="1047835"/>
              <a:chOff x="6019800" y="216089"/>
              <a:chExt cx="3087950" cy="1047835"/>
            </a:xfrm>
          </p:grpSpPr>
          <p:pic>
            <p:nvPicPr>
              <p:cNvPr id="10" name="Picture 9">
                <a:extLst>
                  <a:ext uri="{FF2B5EF4-FFF2-40B4-BE49-F238E27FC236}">
                    <a16:creationId xmlns:a16="http://schemas.microsoft.com/office/drawing/2014/main" id="{11BE3A32-561B-5392-DCAA-BA9449B7D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216089"/>
                <a:ext cx="3087950" cy="742723"/>
              </a:xfrm>
              <a:prstGeom prst="rect">
                <a:avLst/>
              </a:prstGeom>
            </p:spPr>
          </p:pic>
          <p:sp>
            <p:nvSpPr>
              <p:cNvPr id="13" name="Rectangle 12">
                <a:extLst>
                  <a:ext uri="{FF2B5EF4-FFF2-40B4-BE49-F238E27FC236}">
                    <a16:creationId xmlns:a16="http://schemas.microsoft.com/office/drawing/2014/main" id="{B1A851AA-472E-778B-43CC-79202DC6E308}"/>
                  </a:ext>
                </a:extLst>
              </p:cNvPr>
              <p:cNvSpPr/>
              <p:nvPr/>
            </p:nvSpPr>
            <p:spPr>
              <a:xfrm>
                <a:off x="6509619" y="986925"/>
                <a:ext cx="2379479" cy="276999"/>
              </a:xfrm>
              <a:prstGeom prst="rect">
                <a:avLst/>
              </a:prstGeom>
            </p:spPr>
            <p:txBody>
              <a:bodyPr wrap="square">
                <a:spAutoFit/>
              </a:bodyPr>
              <a:lstStyle/>
              <a:p>
                <a:pPr algn="ctr"/>
                <a:r>
                  <a:rPr lang="en-US" sz="1200" b="1" dirty="0">
                    <a:solidFill>
                      <a:schemeClr val="tx2">
                        <a:lumMod val="50000"/>
                      </a:schemeClr>
                    </a:solidFill>
                    <a:sym typeface="Wingdings"/>
                  </a:rPr>
                  <a:t>  VIS part of the continuum </a:t>
                </a:r>
                <a:endParaRPr lang="en-US" sz="1200" dirty="0">
                  <a:solidFill>
                    <a:schemeClr val="tx2">
                      <a:lumMod val="50000"/>
                    </a:schemeClr>
                  </a:solidFill>
                </a:endParaRPr>
              </a:p>
            </p:txBody>
          </p:sp>
        </p:grpSp>
        <p:sp>
          <p:nvSpPr>
            <p:cNvPr id="8" name="Rectangle 7">
              <a:extLst>
                <a:ext uri="{FF2B5EF4-FFF2-40B4-BE49-F238E27FC236}">
                  <a16:creationId xmlns:a16="http://schemas.microsoft.com/office/drawing/2014/main" id="{BF500168-BABF-D3EA-7ACE-28B058E88E92}"/>
                </a:ext>
              </a:extLst>
            </p:cNvPr>
            <p:cNvSpPr/>
            <p:nvPr/>
          </p:nvSpPr>
          <p:spPr>
            <a:xfrm>
              <a:off x="5410201" y="5543904"/>
              <a:ext cx="3574411" cy="276999"/>
            </a:xfrm>
            <a:prstGeom prst="rect">
              <a:avLst/>
            </a:prstGeom>
          </p:spPr>
          <p:txBody>
            <a:bodyPr wrap="square">
              <a:spAutoFit/>
            </a:bodyPr>
            <a:lstStyle/>
            <a:p>
              <a:pPr algn="ctr"/>
              <a:r>
                <a:rPr lang="en-US" sz="1200" b="1" dirty="0">
                  <a:solidFill>
                    <a:schemeClr val="tx2">
                      <a:lumMod val="50000"/>
                    </a:schemeClr>
                  </a:solidFill>
                  <a:sym typeface="Wingdings"/>
                </a:rPr>
                <a:t>  Obtained 5-octave spectrum </a:t>
              </a:r>
              <a:endParaRPr lang="en-US" sz="1200" dirty="0">
                <a:solidFill>
                  <a:schemeClr val="tx2">
                    <a:lumMod val="50000"/>
                  </a:schemeClr>
                </a:solidFill>
              </a:endParaRPr>
            </a:p>
          </p:txBody>
        </p:sp>
        <p:pic>
          <p:nvPicPr>
            <p:cNvPr id="9" name="Picture 8">
              <a:extLst>
                <a:ext uri="{FF2B5EF4-FFF2-40B4-BE49-F238E27FC236}">
                  <a16:creationId xmlns:a16="http://schemas.microsoft.com/office/drawing/2014/main" id="{12E3AC11-C45E-6563-9F93-E89F0644DF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3401" y="3990888"/>
              <a:ext cx="6189479" cy="1515369"/>
            </a:xfrm>
            <a:prstGeom prst="rect">
              <a:avLst/>
            </a:prstGeom>
          </p:spPr>
        </p:pic>
      </p:grpSp>
      <p:pic>
        <p:nvPicPr>
          <p:cNvPr id="16" name="Picture 15">
            <a:extLst>
              <a:ext uri="{FF2B5EF4-FFF2-40B4-BE49-F238E27FC236}">
                <a16:creationId xmlns:a16="http://schemas.microsoft.com/office/drawing/2014/main" id="{BBB19031-5E3B-9228-06F3-CAA41199B6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8051" y="3625352"/>
            <a:ext cx="4205784" cy="2260625"/>
          </a:xfrm>
          <a:prstGeom prst="rect">
            <a:avLst/>
          </a:prstGeom>
        </p:spPr>
      </p:pic>
      <p:sp>
        <p:nvSpPr>
          <p:cNvPr id="17" name="Title 1">
            <a:extLst>
              <a:ext uri="{FF2B5EF4-FFF2-40B4-BE49-F238E27FC236}">
                <a16:creationId xmlns:a16="http://schemas.microsoft.com/office/drawing/2014/main" id="{6B71EFD6-F67B-2992-D1DA-07BD7AA73E97}"/>
              </a:ext>
            </a:extLst>
          </p:cNvPr>
          <p:cNvSpPr txBox="1">
            <a:spLocks/>
          </p:cNvSpPr>
          <p:nvPr/>
        </p:nvSpPr>
        <p:spPr>
          <a:xfrm>
            <a:off x="4868757" y="3500077"/>
            <a:ext cx="2637151" cy="877163"/>
          </a:xfrm>
          <a:prstGeom prst="rect">
            <a:avLst/>
          </a:prstGeom>
          <a:solidFill>
            <a:schemeClr val="tx2">
              <a:lumMod val="75000"/>
            </a:schemeClr>
          </a:solidFill>
          <a:ln w="19050">
            <a:noFill/>
          </a:ln>
        </p:spPr>
        <p:txBody>
          <a:bodyPr vert="horz" wrap="square" lIns="91440" tIns="91440" rIns="91440" bIns="9144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600"/>
              </a:spcAft>
              <a:tabLst>
                <a:tab pos="2328863" algn="l"/>
              </a:tabLst>
            </a:pPr>
            <a:r>
              <a:rPr lang="en-US" sz="2000" b="1" dirty="0">
                <a:solidFill>
                  <a:schemeClr val="accent2">
                    <a:lumMod val="75000"/>
                  </a:schemeClr>
                </a:solidFill>
              </a:rPr>
              <a:t>Desktop Synchrotron!</a:t>
            </a:r>
          </a:p>
          <a:p>
            <a:pPr>
              <a:spcAft>
                <a:spcPts val="600"/>
              </a:spcAft>
              <a:tabLst>
                <a:tab pos="2328863" algn="l"/>
              </a:tabLst>
            </a:pPr>
            <a:r>
              <a:rPr lang="en-US" sz="2000" dirty="0">
                <a:solidFill>
                  <a:schemeClr val="bg1"/>
                </a:solidFill>
              </a:rPr>
              <a:t>125×225×425 mm</a:t>
            </a:r>
            <a:r>
              <a:rPr lang="en-US" sz="2000" baseline="30000" dirty="0">
                <a:solidFill>
                  <a:schemeClr val="bg1"/>
                </a:solidFill>
              </a:rPr>
              <a:t>3</a:t>
            </a:r>
          </a:p>
        </p:txBody>
      </p:sp>
      <p:sp>
        <p:nvSpPr>
          <p:cNvPr id="18" name="Title 1">
            <a:extLst>
              <a:ext uri="{FF2B5EF4-FFF2-40B4-BE49-F238E27FC236}">
                <a16:creationId xmlns:a16="http://schemas.microsoft.com/office/drawing/2014/main" id="{7CBC0F64-5465-4575-3EA3-0414B4745434}"/>
              </a:ext>
            </a:extLst>
          </p:cNvPr>
          <p:cNvSpPr txBox="1">
            <a:spLocks/>
          </p:cNvSpPr>
          <p:nvPr/>
        </p:nvSpPr>
        <p:spPr>
          <a:xfrm>
            <a:off x="7550718" y="5953374"/>
            <a:ext cx="4684144" cy="184666"/>
          </a:xfrm>
          <a:prstGeom prst="rect">
            <a:avLst/>
          </a:prstGeom>
        </p:spPr>
        <p:txBody>
          <a:bodyPr vert="horz" wrap="square" lIns="0" tIns="0" rIns="0" bIns="0" rtlCol="0" anchor="ctr" anchorCtr="0">
            <a:spAutoFit/>
          </a:bodyPr>
          <a:lstStyle>
            <a:lvl1pPr algn="ctr" rtl="0" eaLnBrk="0" fontAlgn="base" hangingPunct="0">
              <a:spcBef>
                <a:spcPct val="0"/>
              </a:spcBef>
              <a:spcAft>
                <a:spcPct val="0"/>
              </a:spcAft>
              <a:defRPr sz="3200" b="1" i="0" kern="1200" spc="0" baseline="0">
                <a:solidFill>
                  <a:srgbClr val="021039"/>
                </a:solidFill>
                <a:latin typeface="+mj-lt"/>
                <a:ea typeface="+mj-ea"/>
                <a:cs typeface="+mj-cs"/>
              </a:defRPr>
            </a:lvl1pPr>
            <a:lvl2pPr algn="l" rtl="0" eaLnBrk="0" fontAlgn="base" hangingPunct="0">
              <a:spcBef>
                <a:spcPct val="0"/>
              </a:spcBef>
              <a:spcAft>
                <a:spcPct val="0"/>
              </a:spcAft>
              <a:defRPr sz="3733">
                <a:solidFill>
                  <a:schemeClr val="tx2"/>
                </a:solidFill>
                <a:latin typeface="Arial Black" panose="020B0A04020102020204" pitchFamily="34" charset="0"/>
                <a:ea typeface="MS PGothic" panose="020B0600070205080204" pitchFamily="34" charset="-128"/>
              </a:defRPr>
            </a:lvl2pPr>
            <a:lvl3pPr algn="l" rtl="0" eaLnBrk="0" fontAlgn="base" hangingPunct="0">
              <a:spcBef>
                <a:spcPct val="0"/>
              </a:spcBef>
              <a:spcAft>
                <a:spcPct val="0"/>
              </a:spcAft>
              <a:defRPr sz="3733">
                <a:solidFill>
                  <a:schemeClr val="tx2"/>
                </a:solidFill>
                <a:latin typeface="Arial Black" panose="020B0A04020102020204" pitchFamily="34" charset="0"/>
                <a:ea typeface="MS PGothic" panose="020B0600070205080204" pitchFamily="34" charset="-128"/>
              </a:defRPr>
            </a:lvl3pPr>
            <a:lvl4pPr algn="l" rtl="0" eaLnBrk="0" fontAlgn="base" hangingPunct="0">
              <a:spcBef>
                <a:spcPct val="0"/>
              </a:spcBef>
              <a:spcAft>
                <a:spcPct val="0"/>
              </a:spcAft>
              <a:defRPr sz="3733">
                <a:solidFill>
                  <a:schemeClr val="tx2"/>
                </a:solidFill>
                <a:latin typeface="Arial Black" panose="020B0A04020102020204" pitchFamily="34" charset="0"/>
                <a:ea typeface="MS PGothic" panose="020B0600070205080204" pitchFamily="34" charset="-128"/>
              </a:defRPr>
            </a:lvl4pPr>
            <a:lvl5pPr algn="l" rtl="0" eaLnBrk="0" fontAlgn="base" hangingPunct="0">
              <a:spcBef>
                <a:spcPct val="0"/>
              </a:spcBef>
              <a:spcAft>
                <a:spcPct val="0"/>
              </a:spcAft>
              <a:defRPr sz="3733">
                <a:solidFill>
                  <a:schemeClr val="tx2"/>
                </a:solidFill>
                <a:latin typeface="Arial Black" panose="020B0A04020102020204" pitchFamily="34" charset="0"/>
                <a:ea typeface="MS PGothic" panose="020B0600070205080204" pitchFamily="34" charset="-128"/>
              </a:defRPr>
            </a:lvl5pPr>
            <a:lvl6pPr marL="609585" algn="l" rtl="0" fontAlgn="base">
              <a:spcBef>
                <a:spcPct val="0"/>
              </a:spcBef>
              <a:spcAft>
                <a:spcPct val="0"/>
              </a:spcAft>
              <a:defRPr sz="3733">
                <a:solidFill>
                  <a:schemeClr val="tx2"/>
                </a:solidFill>
                <a:latin typeface="Arial Black" panose="020B0A04020102020204" pitchFamily="34" charset="0"/>
                <a:ea typeface="MS PGothic" panose="020B0600070205080204" pitchFamily="34" charset="-128"/>
              </a:defRPr>
            </a:lvl6pPr>
            <a:lvl7pPr marL="1219170" algn="l" rtl="0" fontAlgn="base">
              <a:spcBef>
                <a:spcPct val="0"/>
              </a:spcBef>
              <a:spcAft>
                <a:spcPct val="0"/>
              </a:spcAft>
              <a:defRPr sz="3733">
                <a:solidFill>
                  <a:schemeClr val="tx2"/>
                </a:solidFill>
                <a:latin typeface="Arial Black" panose="020B0A04020102020204" pitchFamily="34" charset="0"/>
                <a:ea typeface="MS PGothic" panose="020B0600070205080204" pitchFamily="34" charset="-128"/>
              </a:defRPr>
            </a:lvl7pPr>
            <a:lvl8pPr marL="1828754" algn="l" rtl="0" fontAlgn="base">
              <a:spcBef>
                <a:spcPct val="0"/>
              </a:spcBef>
              <a:spcAft>
                <a:spcPct val="0"/>
              </a:spcAft>
              <a:defRPr sz="3733">
                <a:solidFill>
                  <a:schemeClr val="tx2"/>
                </a:solidFill>
                <a:latin typeface="Arial Black" panose="020B0A04020102020204" pitchFamily="34" charset="0"/>
                <a:ea typeface="MS PGothic" panose="020B0600070205080204" pitchFamily="34" charset="-128"/>
              </a:defRPr>
            </a:lvl8pPr>
            <a:lvl9pPr marL="2438339" algn="l" rtl="0" fontAlgn="base">
              <a:spcBef>
                <a:spcPct val="0"/>
              </a:spcBef>
              <a:spcAft>
                <a:spcPct val="0"/>
              </a:spcAft>
              <a:defRPr sz="3733">
                <a:solidFill>
                  <a:schemeClr val="tx2"/>
                </a:solidFill>
                <a:latin typeface="Arial Black" panose="020B0A04020102020204" pitchFamily="34" charset="0"/>
                <a:ea typeface="MS PGothic" panose="020B0600070205080204" pitchFamily="34" charset="-128"/>
              </a:defRPr>
            </a:lvl9pPr>
          </a:lstStyle>
          <a:p>
            <a:pPr>
              <a:spcAft>
                <a:spcPts val="600"/>
              </a:spcAft>
            </a:pPr>
            <a:r>
              <a:rPr lang="en-US" sz="1200" b="0" dirty="0">
                <a:solidFill>
                  <a:schemeClr val="tx2"/>
                </a:solidFill>
                <a:latin typeface="Arial Black" panose="020B0A04020102020204" pitchFamily="34" charset="0"/>
              </a:rPr>
              <a:t>▲ Measured spectrum of the source ▲</a:t>
            </a:r>
          </a:p>
        </p:txBody>
      </p:sp>
    </p:spTree>
    <p:extLst>
      <p:ext uri="{BB962C8B-B14F-4D97-AF65-F5344CB8AC3E}">
        <p14:creationId xmlns:p14="http://schemas.microsoft.com/office/powerpoint/2010/main" val="30726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E2597A-D4A7-664B-A6FF-A3AF67EC290B}" type="slidenum">
              <a:rPr lang="en-US" sz="1100" b="1" smtClean="0">
                <a:solidFill>
                  <a:schemeClr val="bg1"/>
                </a:solidFill>
              </a:rPr>
              <a:pPr/>
              <a:t>4</a:t>
            </a:fld>
            <a:endParaRPr lang="en-US" sz="1100" b="1" dirty="0">
              <a:solidFill>
                <a:schemeClr val="bg1"/>
              </a:solidFill>
            </a:endParaRPr>
          </a:p>
        </p:txBody>
      </p:sp>
      <p:sp>
        <p:nvSpPr>
          <p:cNvPr id="9" name="Title 1"/>
          <p:cNvSpPr>
            <a:spLocks noGrp="1"/>
          </p:cNvSpPr>
          <p:nvPr>
            <p:ph type="title" idx="4294967295"/>
          </p:nvPr>
        </p:nvSpPr>
        <p:spPr>
          <a:xfrm>
            <a:off x="0" y="147638"/>
            <a:ext cx="11755438" cy="425450"/>
          </a:xfrm>
        </p:spPr>
        <p:txBody>
          <a:bodyPr/>
          <a:lstStyle/>
          <a:p>
            <a:pPr algn="ctr"/>
            <a:r>
              <a:rPr lang="en-US" sz="2400" b="1" dirty="0">
                <a:solidFill>
                  <a:srgbClr val="0000FF"/>
                </a:solidFill>
                <a:latin typeface="Arial Black" panose="020B0A04020102020204" pitchFamily="34" charset="0"/>
              </a:rPr>
              <a:t>Ultrafast Cr:ZnS and Cr:ZnSe amplifiers: Energy amplifiers</a:t>
            </a:r>
          </a:p>
        </p:txBody>
      </p:sp>
      <p:sp>
        <p:nvSpPr>
          <p:cNvPr id="22" name="Title 1"/>
          <p:cNvSpPr txBox="1">
            <a:spLocks/>
          </p:cNvSpPr>
          <p:nvPr/>
        </p:nvSpPr>
        <p:spPr>
          <a:xfrm>
            <a:off x="395349" y="4584922"/>
            <a:ext cx="2883110" cy="954107"/>
          </a:xfrm>
          <a:prstGeom prst="rect">
            <a:avLst/>
          </a:prstGeom>
        </p:spPr>
        <p:txBody>
          <a:bodyPr vert="horz" wrap="square" lIns="91440" tIns="45720" rIns="91440" bIns="4572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1882775" algn="l"/>
                <a:tab pos="2397125" algn="l"/>
                <a:tab pos="2689225" algn="l"/>
              </a:tabLst>
            </a:pPr>
            <a:r>
              <a:rPr lang="en-US" sz="1400" b="1" dirty="0">
                <a:solidFill>
                  <a:schemeClr val="accent1">
                    <a:lumMod val="50000"/>
                  </a:schemeClr>
                </a:solidFill>
                <a:latin typeface="+mn-lt"/>
              </a:rPr>
              <a:t>IPG Cr:ZnSe CPA:</a:t>
            </a:r>
          </a:p>
          <a:p>
            <a:pPr algn="l">
              <a:tabLst>
                <a:tab pos="1882775" algn="l"/>
                <a:tab pos="2397125" algn="l"/>
                <a:tab pos="2689225" algn="l"/>
              </a:tabLst>
            </a:pPr>
            <a:r>
              <a:rPr lang="en-US" sz="1400" b="1" dirty="0">
                <a:solidFill>
                  <a:schemeClr val="accent1">
                    <a:lumMod val="50000"/>
                  </a:schemeClr>
                </a:solidFill>
                <a:latin typeface="+mn-lt"/>
              </a:rPr>
              <a:t>1-kHz, 1.5-mJ, 9.5-GW  Seeded by: 12.5 nJ, 30 fs Kerr-lens mode-locked Cr:ZnS laser</a:t>
            </a:r>
          </a:p>
        </p:txBody>
      </p:sp>
      <p:pic>
        <p:nvPicPr>
          <p:cNvPr id="20" name="Picture 19"/>
          <p:cNvPicPr/>
          <p:nvPr/>
        </p:nvPicPr>
        <p:blipFill rotWithShape="1">
          <a:blip r:embed="rId3" cstate="print">
            <a:extLst>
              <a:ext uri="{28A0092B-C50C-407E-A947-70E740481C1C}">
                <a14:useLocalDpi xmlns:a14="http://schemas.microsoft.com/office/drawing/2010/main" val="0"/>
              </a:ext>
            </a:extLst>
          </a:blip>
          <a:srcRect l="42426" t="4074" r="2748" b="7462"/>
          <a:stretch/>
        </p:blipFill>
        <p:spPr>
          <a:xfrm>
            <a:off x="653304" y="2324001"/>
            <a:ext cx="2625155" cy="1779933"/>
          </a:xfrm>
          <a:prstGeom prst="rect">
            <a:avLst/>
          </a:prstGeom>
        </p:spPr>
      </p:pic>
      <p:pic>
        <p:nvPicPr>
          <p:cNvPr id="4" name="Picture 3"/>
          <p:cNvPicPr>
            <a:picLocks noChangeAspect="1"/>
          </p:cNvPicPr>
          <p:nvPr/>
        </p:nvPicPr>
        <p:blipFill>
          <a:blip r:embed="rId4"/>
          <a:stretch>
            <a:fillRect/>
          </a:stretch>
        </p:blipFill>
        <p:spPr>
          <a:xfrm>
            <a:off x="141565" y="842367"/>
            <a:ext cx="3913018" cy="1176575"/>
          </a:xfrm>
          <a:prstGeom prst="rect">
            <a:avLst/>
          </a:prstGeom>
          <a:effectLst>
            <a:glow rad="139700">
              <a:schemeClr val="accent1">
                <a:satMod val="175000"/>
                <a:alpha val="40000"/>
              </a:schemeClr>
            </a:glow>
          </a:effectLst>
        </p:spPr>
      </p:pic>
      <p:pic>
        <p:nvPicPr>
          <p:cNvPr id="3" name="Picture 2">
            <a:extLst>
              <a:ext uri="{FF2B5EF4-FFF2-40B4-BE49-F238E27FC236}">
                <a16:creationId xmlns:a16="http://schemas.microsoft.com/office/drawing/2014/main" id="{655CC6E1-6A54-7B88-1669-CEE074DA2E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6777" y="842367"/>
            <a:ext cx="4217026" cy="1195053"/>
          </a:xfrm>
          <a:prstGeom prst="rect">
            <a:avLst/>
          </a:prstGeom>
          <a:effectLst>
            <a:glow rad="139700">
              <a:schemeClr val="accent1">
                <a:satMod val="175000"/>
                <a:alpha val="40000"/>
              </a:schemeClr>
            </a:glow>
          </a:effectLst>
        </p:spPr>
      </p:pic>
      <p:pic>
        <p:nvPicPr>
          <p:cNvPr id="5" name="Picture 4">
            <a:extLst>
              <a:ext uri="{FF2B5EF4-FFF2-40B4-BE49-F238E27FC236}">
                <a16:creationId xmlns:a16="http://schemas.microsoft.com/office/drawing/2014/main" id="{B3FCE9C4-F9C2-71CA-45E5-EC79F5542514}"/>
              </a:ext>
            </a:extLst>
          </p:cNvPr>
          <p:cNvPicPr>
            <a:picLocks noChangeAspect="1"/>
          </p:cNvPicPr>
          <p:nvPr/>
        </p:nvPicPr>
        <p:blipFill>
          <a:blip r:embed="rId6"/>
          <a:stretch>
            <a:fillRect/>
          </a:stretch>
        </p:blipFill>
        <p:spPr>
          <a:xfrm>
            <a:off x="4286777" y="2343092"/>
            <a:ext cx="3736422" cy="1458884"/>
          </a:xfrm>
          <a:prstGeom prst="rect">
            <a:avLst/>
          </a:prstGeom>
        </p:spPr>
      </p:pic>
      <p:sp>
        <p:nvSpPr>
          <p:cNvPr id="6" name="Rectangle 5">
            <a:extLst>
              <a:ext uri="{FF2B5EF4-FFF2-40B4-BE49-F238E27FC236}">
                <a16:creationId xmlns:a16="http://schemas.microsoft.com/office/drawing/2014/main" id="{889E09D0-2272-39AC-E080-AB084870E550}"/>
              </a:ext>
            </a:extLst>
          </p:cNvPr>
          <p:cNvSpPr/>
          <p:nvPr/>
        </p:nvSpPr>
        <p:spPr>
          <a:xfrm>
            <a:off x="3886859" y="4155388"/>
            <a:ext cx="4849138" cy="1908215"/>
          </a:xfrm>
          <a:prstGeom prst="rect">
            <a:avLst/>
          </a:prstGeom>
        </p:spPr>
        <p:txBody>
          <a:bodyPr wrap="square">
            <a:spAutoFit/>
          </a:bodyPr>
          <a:lstStyle/>
          <a:p>
            <a:pPr>
              <a:tabLst>
                <a:tab pos="1882775" algn="l"/>
                <a:tab pos="2397125" algn="l"/>
                <a:tab pos="2689225" algn="l"/>
              </a:tabLst>
            </a:pPr>
            <a:r>
              <a:rPr lang="en-US" sz="1400" b="1" dirty="0">
                <a:solidFill>
                  <a:schemeClr val="accent1">
                    <a:lumMod val="50000"/>
                  </a:schemeClr>
                </a:solidFill>
              </a:rPr>
              <a:t>1 kHz Multi-pass amplifier at CREOL</a:t>
            </a:r>
          </a:p>
          <a:p>
            <a:pPr marL="342900" indent="-342900">
              <a:buFont typeface="Arial" panose="020B0604020202020204" pitchFamily="34" charset="0"/>
              <a:buChar char="•"/>
              <a:tabLst>
                <a:tab pos="1882775" algn="l"/>
                <a:tab pos="2397125" algn="l"/>
                <a:tab pos="2689225" algn="l"/>
              </a:tabLst>
            </a:pPr>
            <a:r>
              <a:rPr lang="en-US" sz="1400" b="1" dirty="0">
                <a:solidFill>
                  <a:schemeClr val="accent1">
                    <a:lumMod val="50000"/>
                  </a:schemeClr>
                </a:solidFill>
              </a:rPr>
              <a:t>Seed pulses: 1 µJ, few-cycle pulses from BIBO-based IDFG driven by a 1.5 mJ, 30 fs </a:t>
            </a:r>
            <a:r>
              <a:rPr lang="en-US" sz="1400" b="1" dirty="0" err="1">
                <a:solidFill>
                  <a:schemeClr val="accent1">
                    <a:lumMod val="50000"/>
                  </a:schemeClr>
                </a:solidFill>
              </a:rPr>
              <a:t>Ti:Sapphire</a:t>
            </a:r>
            <a:r>
              <a:rPr lang="en-US" sz="1400" b="1" dirty="0">
                <a:solidFill>
                  <a:schemeClr val="accent1">
                    <a:lumMod val="50000"/>
                  </a:schemeClr>
                </a:solidFill>
              </a:rPr>
              <a:t> CPA</a:t>
            </a:r>
          </a:p>
          <a:p>
            <a:pPr marL="342900" indent="-342900">
              <a:buFont typeface="Arial" panose="020B0604020202020204" pitchFamily="34" charset="0"/>
              <a:buChar char="•"/>
              <a:tabLst>
                <a:tab pos="1882775" algn="l"/>
                <a:tab pos="2397125" algn="l"/>
                <a:tab pos="2689225" algn="l"/>
              </a:tabLst>
            </a:pPr>
            <a:r>
              <a:rPr lang="en-US" sz="1400" b="1" dirty="0" err="1">
                <a:solidFill>
                  <a:schemeClr val="accent1">
                    <a:lumMod val="50000"/>
                  </a:schemeClr>
                </a:solidFill>
              </a:rPr>
              <a:t>Öffner</a:t>
            </a:r>
            <a:r>
              <a:rPr lang="en-US" sz="1400" b="1" dirty="0">
                <a:solidFill>
                  <a:schemeClr val="accent1">
                    <a:lumMod val="50000"/>
                  </a:schemeClr>
                </a:solidFill>
              </a:rPr>
              <a:t> stretcher</a:t>
            </a:r>
          </a:p>
          <a:p>
            <a:pPr marL="342900" indent="-342900">
              <a:buFont typeface="Arial" panose="020B0604020202020204" pitchFamily="34" charset="0"/>
              <a:buChar char="+"/>
              <a:tabLst>
                <a:tab pos="1882775" algn="l"/>
                <a:tab pos="2397125" algn="l"/>
                <a:tab pos="2689225" algn="l"/>
              </a:tabLst>
            </a:pPr>
            <a:r>
              <a:rPr lang="en-US" sz="1400" b="1" dirty="0">
                <a:solidFill>
                  <a:schemeClr val="accent1">
                    <a:lumMod val="50000"/>
                  </a:schemeClr>
                </a:solidFill>
              </a:rPr>
              <a:t>DAZZLER</a:t>
            </a:r>
          </a:p>
          <a:p>
            <a:pPr marL="342900" indent="-342900">
              <a:buFont typeface="Arial" panose="020B0604020202020204" pitchFamily="34" charset="0"/>
              <a:buChar char="+"/>
              <a:tabLst>
                <a:tab pos="1882775" algn="l"/>
                <a:tab pos="2397125" algn="l"/>
                <a:tab pos="2689225" algn="l"/>
              </a:tabLst>
            </a:pPr>
            <a:r>
              <a:rPr lang="en-US" sz="1400" b="1" dirty="0" err="1">
                <a:solidFill>
                  <a:schemeClr val="accent1">
                    <a:lumMod val="50000"/>
                  </a:schemeClr>
                </a:solidFill>
              </a:rPr>
              <a:t>Treacy</a:t>
            </a:r>
            <a:r>
              <a:rPr lang="en-US" sz="1400" b="1" dirty="0">
                <a:solidFill>
                  <a:schemeClr val="accent1">
                    <a:lumMod val="50000"/>
                  </a:schemeClr>
                </a:solidFill>
              </a:rPr>
              <a:t> compressor</a:t>
            </a:r>
          </a:p>
          <a:p>
            <a:pPr marL="342900" indent="-342900">
              <a:buFont typeface="Arial" panose="020B0604020202020204" pitchFamily="34" charset="0"/>
              <a:buChar char="•"/>
              <a:tabLst>
                <a:tab pos="1882775" algn="l"/>
                <a:tab pos="2397125" algn="l"/>
                <a:tab pos="2689225" algn="l"/>
              </a:tabLst>
            </a:pPr>
            <a:r>
              <a:rPr lang="en-US" sz="1400" b="1" dirty="0">
                <a:solidFill>
                  <a:schemeClr val="accent1">
                    <a:lumMod val="50000"/>
                  </a:schemeClr>
                </a:solidFill>
              </a:rPr>
              <a:t>4 mJ, 44 fs (6-cycles), &gt;90 GW output</a:t>
            </a:r>
          </a:p>
          <a:p>
            <a:pPr marL="342900" indent="-342900">
              <a:spcAft>
                <a:spcPts val="600"/>
              </a:spcAft>
              <a:buFont typeface="Arial" panose="020B0604020202020204" pitchFamily="34" charset="0"/>
              <a:buChar char="•"/>
              <a:tabLst>
                <a:tab pos="1882775" algn="l"/>
                <a:tab pos="2397125" algn="l"/>
                <a:tab pos="2689225" algn="l"/>
              </a:tabLst>
            </a:pPr>
            <a:endParaRPr lang="en-US" sz="2000" dirty="0">
              <a:solidFill>
                <a:schemeClr val="tx2">
                  <a:lumMod val="75000"/>
                </a:schemeClr>
              </a:solidFill>
            </a:endParaRPr>
          </a:p>
        </p:txBody>
      </p:sp>
      <p:pic>
        <p:nvPicPr>
          <p:cNvPr id="7" name="Picture 2">
            <a:extLst>
              <a:ext uri="{FF2B5EF4-FFF2-40B4-BE49-F238E27FC236}">
                <a16:creationId xmlns:a16="http://schemas.microsoft.com/office/drawing/2014/main" id="{D4A79507-62FE-712B-9ED7-4AD45BA615B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35997" y="851838"/>
            <a:ext cx="3233714" cy="1195287"/>
          </a:xfrm>
          <a:prstGeom prst="rect">
            <a:avLst/>
          </a:prstGeom>
          <a:noFill/>
          <a:ln>
            <a:noFill/>
          </a:ln>
          <a:effectLst>
            <a:glow rad="101600">
              <a:srgbClr val="00B0F0">
                <a:alpha val="40000"/>
              </a:srgbClr>
            </a:glow>
            <a:outerShdw dist="35921" dir="2700000" algn="ctr" rotWithShape="0">
              <a:schemeClr val="bg2">
                <a:alpha val="1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D2933021-7EF9-6E69-8907-85120B1B45C7}"/>
              </a:ext>
            </a:extLst>
          </p:cNvPr>
          <p:cNvPicPr>
            <a:picLocks noChangeAspect="1"/>
          </p:cNvPicPr>
          <p:nvPr/>
        </p:nvPicPr>
        <p:blipFill>
          <a:blip r:embed="rId8"/>
          <a:stretch>
            <a:fillRect/>
          </a:stretch>
        </p:blipFill>
        <p:spPr>
          <a:xfrm>
            <a:off x="8660244" y="2336923"/>
            <a:ext cx="3148805" cy="1465053"/>
          </a:xfrm>
          <a:prstGeom prst="rect">
            <a:avLst/>
          </a:prstGeom>
        </p:spPr>
      </p:pic>
      <p:sp>
        <p:nvSpPr>
          <p:cNvPr id="11" name="Rectangle 10">
            <a:extLst>
              <a:ext uri="{FF2B5EF4-FFF2-40B4-BE49-F238E27FC236}">
                <a16:creationId xmlns:a16="http://schemas.microsoft.com/office/drawing/2014/main" id="{F2E2D5F4-06D5-3793-DB68-D354EA2CC529}"/>
              </a:ext>
            </a:extLst>
          </p:cNvPr>
          <p:cNvSpPr/>
          <p:nvPr/>
        </p:nvSpPr>
        <p:spPr>
          <a:xfrm>
            <a:off x="8596312" y="4123924"/>
            <a:ext cx="3944774" cy="2123658"/>
          </a:xfrm>
          <a:prstGeom prst="rect">
            <a:avLst/>
          </a:prstGeom>
        </p:spPr>
        <p:txBody>
          <a:bodyPr wrap="square">
            <a:spAutoFit/>
          </a:bodyPr>
          <a:lstStyle/>
          <a:p>
            <a:pPr>
              <a:tabLst>
                <a:tab pos="1882775" algn="l"/>
                <a:tab pos="2397125" algn="l"/>
                <a:tab pos="2689225" algn="l"/>
              </a:tabLst>
            </a:pPr>
            <a:r>
              <a:rPr lang="en-US" sz="1400" b="1" dirty="0">
                <a:solidFill>
                  <a:schemeClr val="accent1">
                    <a:lumMod val="50000"/>
                  </a:schemeClr>
                </a:solidFill>
              </a:rPr>
              <a:t>1 kHz Multi-pass amplifier at the Ohio State</a:t>
            </a:r>
          </a:p>
          <a:p>
            <a:pPr marL="342900" indent="-342900">
              <a:buFont typeface="Arial" panose="020B0604020202020204" pitchFamily="34" charset="0"/>
              <a:buChar char="•"/>
              <a:tabLst>
                <a:tab pos="1882775" algn="l"/>
                <a:tab pos="2397125" algn="l"/>
                <a:tab pos="2689225" algn="l"/>
              </a:tabLst>
            </a:pPr>
            <a:r>
              <a:rPr lang="en-US" sz="1400" b="1" dirty="0">
                <a:solidFill>
                  <a:schemeClr val="accent1">
                    <a:lumMod val="50000"/>
                  </a:schemeClr>
                </a:solidFill>
              </a:rPr>
              <a:t>Seed pulses: 50 µJ, 80 fs pulses from BBO-based OPA driven by a 4 </a:t>
            </a:r>
            <a:r>
              <a:rPr lang="en-US" sz="1400" b="1" dirty="0" err="1">
                <a:solidFill>
                  <a:schemeClr val="accent1">
                    <a:lumMod val="50000"/>
                  </a:schemeClr>
                </a:solidFill>
              </a:rPr>
              <a:t>mJ</a:t>
            </a:r>
            <a:r>
              <a:rPr lang="en-US" sz="1400" b="1" dirty="0">
                <a:solidFill>
                  <a:schemeClr val="accent1">
                    <a:lumMod val="50000"/>
                  </a:schemeClr>
                </a:solidFill>
              </a:rPr>
              <a:t> 80 fs </a:t>
            </a:r>
            <a:r>
              <a:rPr lang="en-US" sz="1400" b="1" dirty="0" err="1">
                <a:solidFill>
                  <a:schemeClr val="accent1">
                    <a:lumMod val="50000"/>
                  </a:schemeClr>
                </a:solidFill>
              </a:rPr>
              <a:t>Ti:S</a:t>
            </a:r>
            <a:r>
              <a:rPr lang="en-US" sz="1400" b="1" dirty="0">
                <a:solidFill>
                  <a:schemeClr val="accent1">
                    <a:lumMod val="50000"/>
                  </a:schemeClr>
                </a:solidFill>
              </a:rPr>
              <a:t> CPA</a:t>
            </a:r>
          </a:p>
          <a:p>
            <a:pPr marL="342900" indent="-342900">
              <a:buFont typeface="Arial" panose="020B0604020202020204" pitchFamily="34" charset="0"/>
              <a:buChar char="•"/>
              <a:tabLst>
                <a:tab pos="1882775" algn="l"/>
                <a:tab pos="2397125" algn="l"/>
                <a:tab pos="2689225" algn="l"/>
              </a:tabLst>
            </a:pPr>
            <a:r>
              <a:rPr lang="en-US" sz="1400" b="1" dirty="0">
                <a:solidFill>
                  <a:schemeClr val="accent1">
                    <a:lumMod val="50000"/>
                  </a:schemeClr>
                </a:solidFill>
              </a:rPr>
              <a:t>Martinez stretcher</a:t>
            </a:r>
          </a:p>
          <a:p>
            <a:pPr marL="342900" indent="-342900">
              <a:buFont typeface="Arial" panose="020B0604020202020204" pitchFamily="34" charset="0"/>
              <a:buChar char="+"/>
              <a:tabLst>
                <a:tab pos="1882775" algn="l"/>
                <a:tab pos="2397125" algn="l"/>
                <a:tab pos="2689225" algn="l"/>
              </a:tabLst>
            </a:pPr>
            <a:r>
              <a:rPr lang="en-US" sz="1400" b="1" dirty="0" err="1">
                <a:solidFill>
                  <a:schemeClr val="accent1">
                    <a:lumMod val="50000"/>
                  </a:schemeClr>
                </a:solidFill>
              </a:rPr>
              <a:t>Treacy</a:t>
            </a:r>
            <a:r>
              <a:rPr lang="en-US" sz="1400" b="1" dirty="0">
                <a:solidFill>
                  <a:schemeClr val="accent1">
                    <a:lumMod val="50000"/>
                  </a:schemeClr>
                </a:solidFill>
              </a:rPr>
              <a:t> compressor</a:t>
            </a:r>
          </a:p>
          <a:p>
            <a:pPr marL="342900" indent="-342900">
              <a:buFont typeface="Arial" panose="020B0604020202020204" pitchFamily="34" charset="0"/>
              <a:buChar char="+"/>
              <a:tabLst>
                <a:tab pos="1882775" algn="l"/>
                <a:tab pos="2397125" algn="l"/>
                <a:tab pos="2689225" algn="l"/>
              </a:tabLst>
            </a:pPr>
            <a:r>
              <a:rPr lang="en-US" sz="1400" b="1" dirty="0">
                <a:solidFill>
                  <a:schemeClr val="accent1">
                    <a:lumMod val="50000"/>
                  </a:schemeClr>
                </a:solidFill>
              </a:rPr>
              <a:t>Multi-plate-like nonlinear </a:t>
            </a:r>
            <a:br>
              <a:rPr lang="en-US" sz="1400" b="1" dirty="0">
                <a:solidFill>
                  <a:schemeClr val="accent1">
                    <a:lumMod val="50000"/>
                  </a:schemeClr>
                </a:solidFill>
              </a:rPr>
            </a:br>
            <a:r>
              <a:rPr lang="en-US" sz="1400" b="1" dirty="0">
                <a:solidFill>
                  <a:schemeClr val="accent1">
                    <a:lumMod val="50000"/>
                  </a:schemeClr>
                </a:solidFill>
              </a:rPr>
              <a:t>post-compression</a:t>
            </a:r>
          </a:p>
          <a:p>
            <a:pPr marL="342900" indent="-342900">
              <a:buFont typeface="Arial" panose="020B0604020202020204" pitchFamily="34" charset="0"/>
              <a:buChar char="•"/>
              <a:tabLst>
                <a:tab pos="1882775" algn="l"/>
                <a:tab pos="2397125" algn="l"/>
                <a:tab pos="2689225" algn="l"/>
              </a:tabLst>
            </a:pPr>
            <a:r>
              <a:rPr lang="en-US" sz="1400" b="1" dirty="0">
                <a:solidFill>
                  <a:schemeClr val="accent1">
                    <a:lumMod val="50000"/>
                  </a:schemeClr>
                </a:solidFill>
              </a:rPr>
              <a:t>6.2 mJ, 39 fs (4.8-cycles), 115 GW output</a:t>
            </a:r>
          </a:p>
          <a:p>
            <a:pPr marL="342900" indent="-342900">
              <a:spcAft>
                <a:spcPts val="600"/>
              </a:spcAft>
              <a:buFont typeface="Arial" panose="020B0604020202020204" pitchFamily="34" charset="0"/>
              <a:buChar char="•"/>
              <a:tabLst>
                <a:tab pos="1882775" algn="l"/>
                <a:tab pos="2397125" algn="l"/>
                <a:tab pos="2689225" algn="l"/>
              </a:tabLst>
            </a:pPr>
            <a:endParaRPr lang="en-US" sz="2000" dirty="0">
              <a:solidFill>
                <a:schemeClr val="tx2">
                  <a:lumMod val="75000"/>
                </a:schemeClr>
              </a:solidFill>
            </a:endParaRPr>
          </a:p>
        </p:txBody>
      </p:sp>
    </p:spTree>
    <p:extLst>
      <p:ext uri="{BB962C8B-B14F-4D97-AF65-F5344CB8AC3E}">
        <p14:creationId xmlns:p14="http://schemas.microsoft.com/office/powerpoint/2010/main" val="2273018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E2597A-D4A7-664B-A6FF-A3AF67EC290B}" type="slidenum">
              <a:rPr lang="en-US" sz="1100" b="1" smtClean="0">
                <a:solidFill>
                  <a:schemeClr val="bg1"/>
                </a:solidFill>
              </a:rPr>
              <a:pPr/>
              <a:t>5</a:t>
            </a:fld>
            <a:endParaRPr lang="en-US" sz="1100" b="1" dirty="0">
              <a:solidFill>
                <a:schemeClr val="bg1"/>
              </a:solidFill>
            </a:endParaRPr>
          </a:p>
        </p:txBody>
      </p:sp>
      <p:sp>
        <p:nvSpPr>
          <p:cNvPr id="9" name="Title 1"/>
          <p:cNvSpPr>
            <a:spLocks noGrp="1"/>
          </p:cNvSpPr>
          <p:nvPr>
            <p:ph type="title" idx="4294967295"/>
          </p:nvPr>
        </p:nvSpPr>
        <p:spPr>
          <a:xfrm>
            <a:off x="411163" y="190500"/>
            <a:ext cx="11780837" cy="425450"/>
          </a:xfrm>
        </p:spPr>
        <p:txBody>
          <a:bodyPr/>
          <a:lstStyle/>
          <a:p>
            <a:pPr algn="ctr"/>
            <a:r>
              <a:rPr lang="en-US" sz="2400" dirty="0">
                <a:solidFill>
                  <a:srgbClr val="0000FF"/>
                </a:solidFill>
                <a:latin typeface="Arial Black" panose="020B0A04020102020204" pitchFamily="34" charset="0"/>
              </a:rPr>
              <a:t>New Vision of Ultrafast Cr:ZnS and </a:t>
            </a:r>
            <a:r>
              <a:rPr lang="en-US" sz="2400" dirty="0" err="1">
                <a:solidFill>
                  <a:srgbClr val="0000FF"/>
                </a:solidFill>
                <a:latin typeface="Arial Black" panose="020B0A04020102020204" pitchFamily="34" charset="0"/>
              </a:rPr>
              <a:t>Cr:ZnSe</a:t>
            </a:r>
            <a:r>
              <a:rPr lang="en-US" sz="2400" dirty="0">
                <a:solidFill>
                  <a:srgbClr val="0000FF"/>
                </a:solidFill>
                <a:latin typeface="Arial Black" panose="020B0A04020102020204" pitchFamily="34" charset="0"/>
              </a:rPr>
              <a:t> Energy Amplifiers</a:t>
            </a:r>
          </a:p>
        </p:txBody>
      </p:sp>
      <p:grpSp>
        <p:nvGrpSpPr>
          <p:cNvPr id="4" name="Group 3"/>
          <p:cNvGrpSpPr/>
          <p:nvPr/>
        </p:nvGrpSpPr>
        <p:grpSpPr>
          <a:xfrm>
            <a:off x="80910" y="633349"/>
            <a:ext cx="7040711" cy="904967"/>
            <a:chOff x="4422638" y="1448934"/>
            <a:chExt cx="7040711" cy="904967"/>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3220" y="1692372"/>
              <a:ext cx="1323310" cy="454053"/>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912" y="1448934"/>
              <a:ext cx="2228437" cy="904967"/>
            </a:xfrm>
            <a:prstGeom prst="rect">
              <a:avLst/>
            </a:prstGeom>
          </p:spPr>
        </p:pic>
        <p:sp>
          <p:nvSpPr>
            <p:cNvPr id="16" name="Rectangle 15"/>
            <p:cNvSpPr/>
            <p:nvPr/>
          </p:nvSpPr>
          <p:spPr>
            <a:xfrm>
              <a:off x="8740710" y="1628998"/>
              <a:ext cx="430451" cy="584775"/>
            </a:xfrm>
            <a:prstGeom prst="rect">
              <a:avLst/>
            </a:prstGeom>
          </p:spPr>
          <p:txBody>
            <a:bodyPr wrap="square">
              <a:spAutoFit/>
            </a:bodyPr>
            <a:lstStyle/>
            <a:p>
              <a:pPr>
                <a:spcAft>
                  <a:spcPts val="600"/>
                </a:spcAft>
                <a:tabLst>
                  <a:tab pos="1882728" algn="l"/>
                  <a:tab pos="2397065" algn="l"/>
                  <a:tab pos="2689158" algn="l"/>
                </a:tabLst>
              </a:pPr>
              <a:r>
                <a:rPr lang="en-US" sz="3200" dirty="0">
                  <a:solidFill>
                    <a:schemeClr val="tx2">
                      <a:lumMod val="75000"/>
                    </a:schemeClr>
                  </a:solidFill>
                  <a:latin typeface="+mj-lt"/>
                </a:rPr>
                <a:t>+</a:t>
              </a:r>
            </a:p>
          </p:txBody>
        </p:sp>
        <p:sp>
          <p:nvSpPr>
            <p:cNvPr id="18" name="Rectangle 17"/>
            <p:cNvSpPr/>
            <p:nvPr/>
          </p:nvSpPr>
          <p:spPr>
            <a:xfrm>
              <a:off x="6330454" y="1662578"/>
              <a:ext cx="430451" cy="584775"/>
            </a:xfrm>
            <a:prstGeom prst="rect">
              <a:avLst/>
            </a:prstGeom>
          </p:spPr>
          <p:txBody>
            <a:bodyPr wrap="square">
              <a:spAutoFit/>
            </a:bodyPr>
            <a:lstStyle/>
            <a:p>
              <a:pPr>
                <a:spcAft>
                  <a:spcPts val="600"/>
                </a:spcAft>
                <a:tabLst>
                  <a:tab pos="1882728" algn="l"/>
                  <a:tab pos="2397065" algn="l"/>
                  <a:tab pos="2689158" algn="l"/>
                </a:tabLst>
              </a:pPr>
              <a:r>
                <a:rPr lang="en-US" sz="3200" dirty="0">
                  <a:solidFill>
                    <a:schemeClr val="tx2">
                      <a:lumMod val="75000"/>
                    </a:schemeClr>
                  </a:solidFill>
                  <a:latin typeface="+mj-lt"/>
                </a:rPr>
                <a:t>+</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2638" y="1494459"/>
              <a:ext cx="1649109" cy="813915"/>
            </a:xfrm>
            <a:prstGeom prst="rect">
              <a:avLst/>
            </a:prstGeom>
          </p:spPr>
        </p:pic>
      </p:grpSp>
      <p:grpSp>
        <p:nvGrpSpPr>
          <p:cNvPr id="6" name="Group 5"/>
          <p:cNvGrpSpPr/>
          <p:nvPr/>
        </p:nvGrpSpPr>
        <p:grpSpPr>
          <a:xfrm>
            <a:off x="8190845" y="2100881"/>
            <a:ext cx="3757315" cy="2585089"/>
            <a:chOff x="7855211" y="2737677"/>
            <a:chExt cx="3837469" cy="2438868"/>
          </a:xfrm>
        </p:grpSpPr>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5211" y="2737677"/>
              <a:ext cx="3837469" cy="2438868"/>
            </a:xfrm>
            <a:prstGeom prst="rect">
              <a:avLst/>
            </a:prstGeom>
          </p:spPr>
        </p:pic>
        <p:sp>
          <p:nvSpPr>
            <p:cNvPr id="20" name="Rectangle 19"/>
            <p:cNvSpPr/>
            <p:nvPr/>
          </p:nvSpPr>
          <p:spPr bwMode="auto">
            <a:xfrm>
              <a:off x="8600792" y="2920115"/>
              <a:ext cx="470779" cy="800859"/>
            </a:xfrm>
            <a:prstGeom prst="rect">
              <a:avLst/>
            </a:prstGeom>
            <a:solidFill>
              <a:srgbClr val="00B05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400">
                <a:latin typeface="Arial" panose="020B0604020202020204" pitchFamily="34" charset="0"/>
                <a:ea typeface="宋体" panose="02010600030101010101" pitchFamily="2" charset="-122"/>
              </a:endParaRPr>
            </a:p>
          </p:txBody>
        </p:sp>
      </p:grpSp>
      <p:sp>
        <p:nvSpPr>
          <p:cNvPr id="21" name="Title 1"/>
          <p:cNvSpPr txBox="1">
            <a:spLocks/>
          </p:cNvSpPr>
          <p:nvPr/>
        </p:nvSpPr>
        <p:spPr>
          <a:xfrm>
            <a:off x="423743" y="1568183"/>
            <a:ext cx="5482943" cy="1863892"/>
          </a:xfrm>
          <a:prstGeom prst="rect">
            <a:avLst/>
          </a:prstGeom>
          <a:solidFill>
            <a:schemeClr val="tx2">
              <a:lumMod val="75000"/>
            </a:schemeClr>
          </a:solidFill>
          <a:ln w="19050">
            <a:solidFill>
              <a:schemeClr val="accent1"/>
            </a:solidFill>
          </a:ln>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600"/>
              </a:spcBef>
              <a:spcAft>
                <a:spcPts val="1200"/>
              </a:spcAft>
            </a:pPr>
            <a:r>
              <a:rPr lang="en-US" sz="1800" b="1" dirty="0">
                <a:solidFill>
                  <a:schemeClr val="accent2">
                    <a:lumMod val="75000"/>
                  </a:schemeClr>
                </a:solidFill>
              </a:rPr>
              <a:t>New vision of </a:t>
            </a:r>
            <a:r>
              <a:rPr lang="en-US" sz="1800" b="1" dirty="0" err="1">
                <a:solidFill>
                  <a:schemeClr val="accent2">
                    <a:lumMod val="75000"/>
                  </a:schemeClr>
                </a:solidFill>
              </a:rPr>
              <a:t>Cr:ZnS</a:t>
            </a:r>
            <a:r>
              <a:rPr lang="en-US" sz="1800" b="1" dirty="0">
                <a:solidFill>
                  <a:schemeClr val="accent2">
                    <a:lumMod val="75000"/>
                  </a:schemeClr>
                </a:solidFill>
              </a:rPr>
              <a:t>(Se) CPAs</a:t>
            </a:r>
          </a:p>
          <a:p>
            <a:pPr marL="342891" indent="-342891" algn="l">
              <a:spcAft>
                <a:spcPts val="600"/>
              </a:spcAft>
              <a:buFont typeface="Arial" panose="020B0604020202020204" pitchFamily="34" charset="0"/>
              <a:buChar char="•"/>
              <a:tabLst>
                <a:tab pos="1346166" algn="l"/>
              </a:tabLst>
            </a:pPr>
            <a:r>
              <a:rPr lang="en-US" sz="1800" b="1" dirty="0">
                <a:solidFill>
                  <a:schemeClr val="bg1"/>
                </a:solidFill>
                <a:latin typeface="+mn-lt"/>
              </a:rPr>
              <a:t>Pumping by Q-switched </a:t>
            </a:r>
            <a:r>
              <a:rPr lang="en-US" sz="1800" b="1" dirty="0" err="1">
                <a:solidFill>
                  <a:schemeClr val="bg1"/>
                </a:solidFill>
                <a:latin typeface="+mn-lt"/>
              </a:rPr>
              <a:t>Er:YAG</a:t>
            </a:r>
            <a:r>
              <a:rPr lang="en-US" sz="1800" b="1" dirty="0">
                <a:solidFill>
                  <a:schemeClr val="bg1"/>
                </a:solidFill>
                <a:latin typeface="+mn-lt"/>
              </a:rPr>
              <a:t> laser</a:t>
            </a:r>
          </a:p>
          <a:p>
            <a:pPr marL="342891" indent="-342891" algn="l">
              <a:spcAft>
                <a:spcPts val="600"/>
              </a:spcAft>
              <a:buFont typeface="Arial" panose="020B0604020202020204" pitchFamily="34" charset="0"/>
              <a:buChar char="•"/>
              <a:tabLst>
                <a:tab pos="1346166" algn="l"/>
              </a:tabLst>
            </a:pPr>
            <a:r>
              <a:rPr lang="en-US" sz="1800" b="1" dirty="0">
                <a:solidFill>
                  <a:schemeClr val="bg1"/>
                </a:solidFill>
                <a:latin typeface="+mn-lt"/>
              </a:rPr>
              <a:t>High-gain (30 – 40 dB) single-pass preamplifier</a:t>
            </a:r>
          </a:p>
          <a:p>
            <a:pPr marL="342891" indent="-342891" algn="l">
              <a:spcAft>
                <a:spcPts val="600"/>
              </a:spcAft>
              <a:buFont typeface="Arial" panose="020B0604020202020204" pitchFamily="34" charset="0"/>
              <a:buChar char="•"/>
              <a:tabLst>
                <a:tab pos="1346166" algn="l"/>
              </a:tabLst>
            </a:pPr>
            <a:r>
              <a:rPr lang="en-US" sz="1800" b="1" dirty="0">
                <a:solidFill>
                  <a:schemeClr val="bg1"/>
                </a:solidFill>
                <a:latin typeface="+mn-lt"/>
              </a:rPr>
              <a:t>Multi-pass main amplifier and booster (s)</a:t>
            </a:r>
          </a:p>
          <a:p>
            <a:pPr marL="342891" indent="-342891" algn="l">
              <a:spcAft>
                <a:spcPts val="600"/>
              </a:spcAft>
              <a:buFont typeface="Arial" panose="020B0604020202020204" pitchFamily="34" charset="0"/>
              <a:buChar char="•"/>
              <a:tabLst>
                <a:tab pos="1346166" algn="l"/>
              </a:tabLst>
            </a:pPr>
            <a:r>
              <a:rPr lang="en-US" sz="1800" b="1" dirty="0">
                <a:solidFill>
                  <a:schemeClr val="bg1"/>
                </a:solidFill>
                <a:latin typeface="+mn-lt"/>
              </a:rPr>
              <a:t>Post compression </a:t>
            </a:r>
            <a:r>
              <a:rPr lang="en-US" sz="1800" b="1" dirty="0">
                <a:solidFill>
                  <a:schemeClr val="bg1"/>
                </a:solidFill>
              </a:rPr>
              <a:t> </a:t>
            </a:r>
            <a:endParaRPr lang="en-US" sz="1800" b="1" dirty="0">
              <a:solidFill>
                <a:schemeClr val="bg1"/>
              </a:solidFill>
              <a:latin typeface="+mn-lt"/>
            </a:endParaRPr>
          </a:p>
        </p:txBody>
      </p:sp>
      <p:pic>
        <p:nvPicPr>
          <p:cNvPr id="22" name="Picture 21"/>
          <p:cNvPicPr>
            <a:picLocks noChangeAspect="1"/>
          </p:cNvPicPr>
          <p:nvPr/>
        </p:nvPicPr>
        <p:blipFill>
          <a:blip r:embed="rId7"/>
          <a:stretch>
            <a:fillRect/>
          </a:stretch>
        </p:blipFill>
        <p:spPr>
          <a:xfrm>
            <a:off x="8070348" y="976225"/>
            <a:ext cx="3383933" cy="1004311"/>
          </a:xfrm>
          <a:prstGeom prst="rect">
            <a:avLst/>
          </a:prstGeom>
          <a:effectLst>
            <a:glow rad="139700">
              <a:srgbClr val="EA7201">
                <a:alpha val="40000"/>
              </a:srgbClr>
            </a:glow>
          </a:effectLst>
        </p:spPr>
      </p:pic>
      <p:pic>
        <p:nvPicPr>
          <p:cNvPr id="3" name="Picture 2">
            <a:extLst>
              <a:ext uri="{FF2B5EF4-FFF2-40B4-BE49-F238E27FC236}">
                <a16:creationId xmlns:a16="http://schemas.microsoft.com/office/drawing/2014/main" id="{DAEDD986-0AE8-00FE-0306-8FBCDAC27A1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0577" y="3456852"/>
            <a:ext cx="9278307" cy="2644651"/>
          </a:xfrm>
          <a:prstGeom prst="rect">
            <a:avLst/>
          </a:prstGeom>
          <a:noFill/>
          <a:ln>
            <a:noFill/>
          </a:ln>
        </p:spPr>
      </p:pic>
      <p:sp>
        <p:nvSpPr>
          <p:cNvPr id="7" name="TextBox 6">
            <a:extLst>
              <a:ext uri="{FF2B5EF4-FFF2-40B4-BE49-F238E27FC236}">
                <a16:creationId xmlns:a16="http://schemas.microsoft.com/office/drawing/2014/main" id="{6A3E1AA2-7EC4-C30C-8336-5B3D6DBEE95A}"/>
              </a:ext>
            </a:extLst>
          </p:cNvPr>
          <p:cNvSpPr txBox="1"/>
          <p:nvPr/>
        </p:nvSpPr>
        <p:spPr>
          <a:xfrm>
            <a:off x="1177271" y="5350611"/>
            <a:ext cx="6534615" cy="369332"/>
          </a:xfrm>
          <a:prstGeom prst="rect">
            <a:avLst/>
          </a:prstGeom>
          <a:noFill/>
        </p:spPr>
        <p:txBody>
          <a:bodyPr wrap="square">
            <a:spAutoFit/>
          </a:bodyPr>
          <a:lstStyle/>
          <a:p>
            <a:r>
              <a:rPr lang="en-US" dirty="0">
                <a:solidFill>
                  <a:schemeClr val="accent1">
                    <a:lumMod val="75000"/>
                  </a:schemeClr>
                </a:solidFill>
              </a:rPr>
              <a:t>The optical layout of 1 TW </a:t>
            </a:r>
            <a:r>
              <a:rPr lang="en-US" dirty="0" err="1">
                <a:solidFill>
                  <a:schemeClr val="accent1">
                    <a:lumMod val="75000"/>
                  </a:schemeClr>
                </a:solidFill>
              </a:rPr>
              <a:t>Cr:ZnSe</a:t>
            </a:r>
            <a:r>
              <a:rPr lang="en-US" dirty="0">
                <a:solidFill>
                  <a:schemeClr val="accent1">
                    <a:lumMod val="75000"/>
                  </a:schemeClr>
                </a:solidFill>
              </a:rPr>
              <a:t> CPA</a:t>
            </a:r>
          </a:p>
        </p:txBody>
      </p:sp>
    </p:spTree>
    <p:extLst>
      <p:ext uri="{BB962C8B-B14F-4D97-AF65-F5344CB8AC3E}">
        <p14:creationId xmlns:p14="http://schemas.microsoft.com/office/powerpoint/2010/main" val="4090659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9F7E12-8ED5-6437-BDBA-698D2F4E9FD6}"/>
              </a:ext>
            </a:extLst>
          </p:cNvPr>
          <p:cNvSpPr>
            <a:spLocks noGrp="1"/>
          </p:cNvSpPr>
          <p:nvPr>
            <p:ph type="sldNum" sz="quarter" idx="12"/>
          </p:nvPr>
        </p:nvSpPr>
        <p:spPr/>
        <p:txBody>
          <a:bodyPr/>
          <a:lstStyle/>
          <a:p>
            <a:fld id="{A8C5C82A-A958-4DE2-BD03-19C83E96A2AB}" type="slidenum">
              <a:rPr lang="en-US" sz="1100" b="1" smtClean="0">
                <a:solidFill>
                  <a:schemeClr val="bg1"/>
                </a:solidFill>
              </a:rPr>
              <a:t>6</a:t>
            </a:fld>
            <a:endParaRPr lang="en-US" sz="1100" b="1" dirty="0">
              <a:solidFill>
                <a:schemeClr val="bg1"/>
              </a:solidFill>
            </a:endParaRPr>
          </a:p>
        </p:txBody>
      </p:sp>
      <p:pic>
        <p:nvPicPr>
          <p:cNvPr id="3" name="Picture 2">
            <a:extLst>
              <a:ext uri="{FF2B5EF4-FFF2-40B4-BE49-F238E27FC236}">
                <a16:creationId xmlns:a16="http://schemas.microsoft.com/office/drawing/2014/main" id="{2FA120E1-573C-9DFF-7E7B-9BB859B3A01C}"/>
              </a:ext>
            </a:extLst>
          </p:cNvPr>
          <p:cNvPicPr>
            <a:picLocks noChangeAspect="1"/>
          </p:cNvPicPr>
          <p:nvPr/>
        </p:nvPicPr>
        <p:blipFill rotWithShape="1">
          <a:blip r:embed="rId2"/>
          <a:srcRect l="5111" t="5197" r="48727" b="6261"/>
          <a:stretch/>
        </p:blipFill>
        <p:spPr>
          <a:xfrm>
            <a:off x="0" y="3638188"/>
            <a:ext cx="3980935" cy="2699952"/>
          </a:xfrm>
          <a:prstGeom prst="rect">
            <a:avLst/>
          </a:prstGeom>
          <a:solidFill>
            <a:schemeClr val="bg1"/>
          </a:solidFill>
        </p:spPr>
      </p:pic>
      <p:sp>
        <p:nvSpPr>
          <p:cNvPr id="5" name="Title 1">
            <a:extLst>
              <a:ext uri="{FF2B5EF4-FFF2-40B4-BE49-F238E27FC236}">
                <a16:creationId xmlns:a16="http://schemas.microsoft.com/office/drawing/2014/main" id="{E0CAFDA0-B26A-180B-BDAC-9EA55F3AAA4A}"/>
              </a:ext>
            </a:extLst>
          </p:cNvPr>
          <p:cNvSpPr txBox="1">
            <a:spLocks/>
          </p:cNvSpPr>
          <p:nvPr/>
        </p:nvSpPr>
        <p:spPr>
          <a:xfrm>
            <a:off x="4020473" y="696204"/>
            <a:ext cx="8032856" cy="4003675"/>
          </a:xfrm>
          <a:prstGeom prst="rect">
            <a:avLst/>
          </a:prstGeom>
        </p:spPr>
        <p:txBody>
          <a:bodyPr vert="horz" lIns="91440" tIns="45720" rIns="91440" bIns="45720" rtlCol="0" anchor="t" anchorCtr="0">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sz="2000" b="1" dirty="0">
                <a:solidFill>
                  <a:srgbClr val="002060"/>
                </a:solidFill>
                <a:latin typeface="+mn-lt"/>
              </a:rPr>
              <a:t>MAJOR PROPERTIES</a:t>
            </a:r>
          </a:p>
          <a:p>
            <a:pPr marL="285750" indent="-285750" algn="just">
              <a:spcAft>
                <a:spcPts val="600"/>
              </a:spcAft>
              <a:buFont typeface="Wingdings" panose="05000000000000000000" pitchFamily="2" charset="2"/>
              <a:buChar char="ü"/>
            </a:pPr>
            <a:r>
              <a:rPr lang="en-US" sz="1700" b="1" dirty="0">
                <a:latin typeface="+mn-lt"/>
              </a:rPr>
              <a:t>Quasi-4 level system</a:t>
            </a:r>
          </a:p>
          <a:p>
            <a:pPr marL="285750" indent="-285750" algn="just">
              <a:spcAft>
                <a:spcPts val="600"/>
              </a:spcAft>
              <a:buFont typeface="Wingdings" panose="05000000000000000000" pitchFamily="2" charset="2"/>
              <a:buChar char="ü"/>
            </a:pPr>
            <a:r>
              <a:rPr lang="en-US" sz="1700" b="1" dirty="0">
                <a:latin typeface="+mn-lt"/>
              </a:rPr>
              <a:t>To minimize ground state absorption use small Er concentration ~0.5% and long ~4-5 cm crystals</a:t>
            </a:r>
          </a:p>
          <a:p>
            <a:pPr marL="285750" indent="-285750" algn="just">
              <a:spcAft>
                <a:spcPts val="600"/>
              </a:spcAft>
              <a:buFont typeface="Wingdings" panose="05000000000000000000" pitchFamily="2" charset="2"/>
              <a:buChar char="ü"/>
            </a:pPr>
            <a:r>
              <a:rPr lang="en-US" sz="1700" b="1" dirty="0">
                <a:latin typeface="+mn-lt"/>
              </a:rPr>
              <a:t>Small up-conversion for low concentrated </a:t>
            </a:r>
            <a:r>
              <a:rPr lang="en-US" sz="1700" b="1" dirty="0" err="1">
                <a:latin typeface="+mn-lt"/>
              </a:rPr>
              <a:t>Er:YAG</a:t>
            </a:r>
            <a:endParaRPr lang="en-US" sz="1700" b="1" dirty="0">
              <a:latin typeface="+mn-lt"/>
            </a:endParaRPr>
          </a:p>
          <a:p>
            <a:pPr marL="285750" indent="-285750" algn="just">
              <a:spcAft>
                <a:spcPts val="600"/>
              </a:spcAft>
              <a:buFont typeface="Wingdings" panose="05000000000000000000" pitchFamily="2" charset="2"/>
              <a:buChar char="ü"/>
            </a:pPr>
            <a:r>
              <a:rPr lang="en-US" sz="1700" b="1" dirty="0">
                <a:latin typeface="+mn-lt"/>
              </a:rPr>
              <a:t>Small quantum defect ~ 7%, no need for water cooling</a:t>
            </a:r>
          </a:p>
          <a:p>
            <a:pPr marL="285750" indent="-285750" algn="just">
              <a:spcAft>
                <a:spcPts val="600"/>
              </a:spcAft>
              <a:buFont typeface="Wingdings" panose="05000000000000000000" pitchFamily="2" charset="2"/>
              <a:buChar char="ü"/>
            </a:pPr>
            <a:r>
              <a:rPr lang="en-US" sz="1700" b="1" dirty="0">
                <a:latin typeface="+mn-lt"/>
              </a:rPr>
              <a:t>High-brightness 1532 nm frequency stable sources are required to provide long collimated gain regions</a:t>
            </a:r>
          </a:p>
          <a:p>
            <a:pPr marL="285750" indent="-285750" algn="just">
              <a:spcAft>
                <a:spcPts val="600"/>
              </a:spcAft>
              <a:buFont typeface="Wingdings" panose="05000000000000000000" pitchFamily="2" charset="2"/>
              <a:buChar char="ü"/>
            </a:pPr>
            <a:r>
              <a:rPr lang="en-US" sz="1700" b="1" dirty="0">
                <a:latin typeface="+mn-lt"/>
              </a:rPr>
              <a:t>To achieve gain the ground state absorption should be bleached – soft-aperture effect – TEM</a:t>
            </a:r>
            <a:r>
              <a:rPr lang="en-US" sz="1700" b="1" baseline="-25000" dirty="0">
                <a:latin typeface="+mn-lt"/>
              </a:rPr>
              <a:t>00</a:t>
            </a:r>
          </a:p>
          <a:p>
            <a:pPr marL="285750" indent="-285750" algn="just">
              <a:spcAft>
                <a:spcPts val="600"/>
              </a:spcAft>
              <a:buFont typeface="Wingdings" panose="05000000000000000000" pitchFamily="2" charset="2"/>
              <a:buChar char="ü"/>
            </a:pPr>
            <a:r>
              <a:rPr lang="en-US" sz="1700" b="1" dirty="0">
                <a:solidFill>
                  <a:srgbClr val="FF0000"/>
                </a:solidFill>
                <a:latin typeface="+mn-lt"/>
              </a:rPr>
              <a:t>Hybrid (fiber-bulk) systems combine high efficiency of CW fiber lasers with high pulse energies of bulk materials</a:t>
            </a:r>
          </a:p>
          <a:p>
            <a:pPr marL="285750" indent="-285750" algn="just">
              <a:spcAft>
                <a:spcPts val="600"/>
              </a:spcAft>
              <a:buFont typeface="Wingdings" panose="05000000000000000000" pitchFamily="2" charset="2"/>
              <a:buChar char="ü"/>
            </a:pPr>
            <a:endParaRPr lang="en-US" sz="2100" b="1" dirty="0">
              <a:solidFill>
                <a:srgbClr val="FF0000"/>
              </a:solidFill>
              <a:latin typeface="+mn-lt"/>
            </a:endParaRPr>
          </a:p>
          <a:p>
            <a:pPr>
              <a:spcAft>
                <a:spcPts val="600"/>
              </a:spcAft>
            </a:pPr>
            <a:r>
              <a:rPr lang="en-US" sz="1700" b="1" dirty="0">
                <a:solidFill>
                  <a:srgbClr val="FF0000"/>
                </a:solidFill>
                <a:latin typeface="+mn-lt"/>
              </a:rPr>
              <a:t>FUTURE WORK </a:t>
            </a:r>
          </a:p>
          <a:p>
            <a:pPr marL="285750" indent="-285750" algn="just">
              <a:spcAft>
                <a:spcPts val="600"/>
              </a:spcAft>
              <a:buFont typeface="Wingdings" panose="05000000000000000000" pitchFamily="2" charset="2"/>
              <a:buChar char="ü"/>
            </a:pPr>
            <a:r>
              <a:rPr lang="en-US" sz="1700" b="1" dirty="0">
                <a:solidFill>
                  <a:srgbClr val="FF0000"/>
                </a:solidFill>
                <a:latin typeface="+mn-lt"/>
              </a:rPr>
              <a:t>Scale up energy of 1645 nm </a:t>
            </a:r>
            <a:r>
              <a:rPr lang="en-US" sz="1700" b="1" dirty="0" err="1">
                <a:solidFill>
                  <a:srgbClr val="FF0000"/>
                </a:solidFill>
                <a:latin typeface="+mn-lt"/>
              </a:rPr>
              <a:t>Er:YAG</a:t>
            </a:r>
            <a:r>
              <a:rPr lang="en-US" sz="1700" b="1" dirty="0">
                <a:solidFill>
                  <a:srgbClr val="FF0000"/>
                </a:solidFill>
                <a:latin typeface="+mn-lt"/>
              </a:rPr>
              <a:t> with the use of large-mode unstable cavity (see OL 2013) and the use of multimode 1532 nm Er-fiber pump. </a:t>
            </a:r>
          </a:p>
          <a:p>
            <a:pPr marL="285750" indent="-285750" algn="just">
              <a:spcAft>
                <a:spcPts val="600"/>
              </a:spcAft>
              <a:buFont typeface="Wingdings" panose="05000000000000000000" pitchFamily="2" charset="2"/>
              <a:buChar char="ü"/>
            </a:pPr>
            <a:r>
              <a:rPr lang="en-US" sz="1700" b="1" dirty="0">
                <a:solidFill>
                  <a:srgbClr val="FF0000"/>
                </a:solidFill>
                <a:latin typeface="+mn-lt"/>
              </a:rPr>
              <a:t>IPG has up to 1 kW commercial 1532 nm multimode Er-fiber lasers</a:t>
            </a:r>
          </a:p>
          <a:p>
            <a:pPr marL="285750" indent="-285750" algn="just">
              <a:spcAft>
                <a:spcPts val="600"/>
              </a:spcAft>
              <a:buFont typeface="Wingdings" panose="05000000000000000000" pitchFamily="2" charset="2"/>
              <a:buChar char="ü"/>
            </a:pPr>
            <a:endParaRPr lang="en-US" sz="1600" b="1" dirty="0">
              <a:solidFill>
                <a:srgbClr val="002060"/>
              </a:solidFill>
              <a:latin typeface="+mn-lt"/>
            </a:endParaRPr>
          </a:p>
          <a:p>
            <a:pPr marL="285750" indent="-285750" algn="just">
              <a:spcAft>
                <a:spcPts val="600"/>
              </a:spcAft>
              <a:buFont typeface="Wingdings" panose="05000000000000000000" pitchFamily="2" charset="2"/>
              <a:buChar char="ü"/>
            </a:pPr>
            <a:endParaRPr lang="en-US" sz="1600" b="1" dirty="0">
              <a:solidFill>
                <a:srgbClr val="002060"/>
              </a:solidFill>
            </a:endParaRPr>
          </a:p>
          <a:p>
            <a:pPr>
              <a:spcAft>
                <a:spcPts val="600"/>
              </a:spcAft>
            </a:pPr>
            <a:endParaRPr lang="en-US" sz="2000" b="1" dirty="0">
              <a:solidFill>
                <a:srgbClr val="002060"/>
              </a:solidFill>
            </a:endParaRPr>
          </a:p>
          <a:p>
            <a:pPr marL="342900" indent="-342900" algn="l">
              <a:buFontTx/>
              <a:buChar char="-"/>
            </a:pPr>
            <a:endParaRPr lang="en-US" sz="2400" b="1" dirty="0">
              <a:solidFill>
                <a:srgbClr val="002060"/>
              </a:solidFill>
            </a:endParaRPr>
          </a:p>
          <a:p>
            <a:pPr algn="l"/>
            <a:endParaRPr lang="en-US" sz="2400" b="1" dirty="0">
              <a:solidFill>
                <a:srgbClr val="002060"/>
              </a:solidFill>
            </a:endParaRPr>
          </a:p>
        </p:txBody>
      </p:sp>
      <p:sp>
        <p:nvSpPr>
          <p:cNvPr id="4" name="TextBox 3">
            <a:extLst>
              <a:ext uri="{FF2B5EF4-FFF2-40B4-BE49-F238E27FC236}">
                <a16:creationId xmlns:a16="http://schemas.microsoft.com/office/drawing/2014/main" id="{AC064FD6-B2C1-CDFE-BE37-84C8A296AD02}"/>
              </a:ext>
            </a:extLst>
          </p:cNvPr>
          <p:cNvSpPr txBox="1"/>
          <p:nvPr/>
        </p:nvSpPr>
        <p:spPr>
          <a:xfrm>
            <a:off x="1" y="195263"/>
            <a:ext cx="12192000" cy="400110"/>
          </a:xfrm>
          <a:prstGeom prst="rect">
            <a:avLst/>
          </a:prstGeom>
          <a:noFill/>
        </p:spPr>
        <p:txBody>
          <a:bodyPr wrap="square" rtlCol="0">
            <a:spAutoFit/>
          </a:bodyPr>
          <a:lstStyle/>
          <a:p>
            <a:pPr algn="ctr"/>
            <a:r>
              <a:rPr lang="en-US" sz="2000" dirty="0">
                <a:solidFill>
                  <a:srgbClr val="0000FF"/>
                </a:solidFill>
                <a:latin typeface="Arial Black" panose="020B0A04020102020204" pitchFamily="34" charset="0"/>
              </a:rPr>
              <a:t>1.645 µm </a:t>
            </a:r>
            <a:r>
              <a:rPr lang="en-US" sz="2000" dirty="0" err="1">
                <a:solidFill>
                  <a:srgbClr val="0000FF"/>
                </a:solidFill>
                <a:latin typeface="Arial Black" panose="020B0A04020102020204" pitchFamily="34" charset="0"/>
              </a:rPr>
              <a:t>Er:YAG</a:t>
            </a:r>
            <a:r>
              <a:rPr lang="en-US" sz="2000" dirty="0">
                <a:solidFill>
                  <a:srgbClr val="0000FF"/>
                </a:solidFill>
                <a:latin typeface="Arial Black" panose="020B0A04020102020204" pitchFamily="34" charset="0"/>
              </a:rPr>
              <a:t> pump lasers for </a:t>
            </a:r>
            <a:r>
              <a:rPr lang="en-US" sz="2000" dirty="0" err="1">
                <a:solidFill>
                  <a:srgbClr val="0000FF"/>
                </a:solidFill>
                <a:latin typeface="Arial Black" panose="020B0A04020102020204" pitchFamily="34" charset="0"/>
              </a:rPr>
              <a:t>Cr:ZnSe</a:t>
            </a:r>
            <a:r>
              <a:rPr lang="en-US" sz="2000" dirty="0">
                <a:solidFill>
                  <a:srgbClr val="0000FF"/>
                </a:solidFill>
                <a:latin typeface="Arial Black" panose="020B0A04020102020204" pitchFamily="34" charset="0"/>
              </a:rPr>
              <a:t>/S CPAs. Current status and future outlook</a:t>
            </a:r>
          </a:p>
        </p:txBody>
      </p:sp>
      <p:pic>
        <p:nvPicPr>
          <p:cNvPr id="7" name="Picture 6">
            <a:extLst>
              <a:ext uri="{FF2B5EF4-FFF2-40B4-BE49-F238E27FC236}">
                <a16:creationId xmlns:a16="http://schemas.microsoft.com/office/drawing/2014/main" id="{71A36A18-840B-8746-742E-7B1CC09E0739}"/>
              </a:ext>
            </a:extLst>
          </p:cNvPr>
          <p:cNvPicPr>
            <a:picLocks noChangeAspect="1"/>
          </p:cNvPicPr>
          <p:nvPr/>
        </p:nvPicPr>
        <p:blipFill rotWithShape="1">
          <a:blip r:embed="rId3"/>
          <a:srcRect l="79758" t="11774" r="8425" b="60109"/>
          <a:stretch/>
        </p:blipFill>
        <p:spPr>
          <a:xfrm>
            <a:off x="1817146" y="4869360"/>
            <a:ext cx="944843" cy="795959"/>
          </a:xfrm>
          <a:prstGeom prst="rect">
            <a:avLst/>
          </a:prstGeom>
        </p:spPr>
      </p:pic>
      <p:sp>
        <p:nvSpPr>
          <p:cNvPr id="12" name="TextBox 11">
            <a:extLst>
              <a:ext uri="{FF2B5EF4-FFF2-40B4-BE49-F238E27FC236}">
                <a16:creationId xmlns:a16="http://schemas.microsoft.com/office/drawing/2014/main" id="{4F213999-702A-2437-2986-8CE356ABF0A3}"/>
              </a:ext>
            </a:extLst>
          </p:cNvPr>
          <p:cNvSpPr txBox="1"/>
          <p:nvPr/>
        </p:nvSpPr>
        <p:spPr>
          <a:xfrm>
            <a:off x="3527219" y="1816702"/>
            <a:ext cx="590856" cy="276999"/>
          </a:xfrm>
          <a:prstGeom prst="rect">
            <a:avLst/>
          </a:prstGeom>
          <a:noFill/>
        </p:spPr>
        <p:txBody>
          <a:bodyPr wrap="square" rtlCol="0">
            <a:spAutoFit/>
          </a:bodyPr>
          <a:lstStyle/>
          <a:p>
            <a:r>
              <a:rPr lang="en-US" sz="1200" b="1" dirty="0">
                <a:solidFill>
                  <a:srgbClr val="FF0000"/>
                </a:solidFill>
              </a:rPr>
              <a:t>10 </a:t>
            </a:r>
            <a:r>
              <a:rPr lang="en-US" sz="1200" b="1" dirty="0" err="1">
                <a:solidFill>
                  <a:srgbClr val="FF0000"/>
                </a:solidFill>
              </a:rPr>
              <a:t>ms</a:t>
            </a:r>
            <a:endParaRPr lang="en-US" sz="1200" b="1" dirty="0">
              <a:solidFill>
                <a:srgbClr val="FF0000"/>
              </a:solidFill>
            </a:endParaRPr>
          </a:p>
        </p:txBody>
      </p:sp>
      <p:pic>
        <p:nvPicPr>
          <p:cNvPr id="14" name="Picture 13">
            <a:extLst>
              <a:ext uri="{FF2B5EF4-FFF2-40B4-BE49-F238E27FC236}">
                <a16:creationId xmlns:a16="http://schemas.microsoft.com/office/drawing/2014/main" id="{663DF46E-71AD-4D4A-68BB-4AAD98F3B1CB}"/>
              </a:ext>
            </a:extLst>
          </p:cNvPr>
          <p:cNvPicPr>
            <a:picLocks noChangeAspect="1"/>
          </p:cNvPicPr>
          <p:nvPr/>
        </p:nvPicPr>
        <p:blipFill rotWithShape="1">
          <a:blip r:embed="rId4"/>
          <a:srcRect l="2883" r="4251"/>
          <a:stretch/>
        </p:blipFill>
        <p:spPr>
          <a:xfrm>
            <a:off x="7177087" y="4621121"/>
            <a:ext cx="4841775" cy="1292436"/>
          </a:xfrm>
          <a:prstGeom prst="rect">
            <a:avLst/>
          </a:prstGeom>
        </p:spPr>
      </p:pic>
      <p:pic>
        <p:nvPicPr>
          <p:cNvPr id="15" name="Picture 14">
            <a:extLst>
              <a:ext uri="{FF2B5EF4-FFF2-40B4-BE49-F238E27FC236}">
                <a16:creationId xmlns:a16="http://schemas.microsoft.com/office/drawing/2014/main" id="{E40149A4-C603-D8EB-E720-FD4E3620D29E}"/>
              </a:ext>
            </a:extLst>
          </p:cNvPr>
          <p:cNvPicPr>
            <a:picLocks noChangeAspect="1"/>
          </p:cNvPicPr>
          <p:nvPr/>
        </p:nvPicPr>
        <p:blipFill>
          <a:blip r:embed="rId5"/>
          <a:stretch>
            <a:fillRect/>
          </a:stretch>
        </p:blipFill>
        <p:spPr>
          <a:xfrm>
            <a:off x="138671" y="519860"/>
            <a:ext cx="3486150" cy="3072170"/>
          </a:xfrm>
          <a:prstGeom prst="rect">
            <a:avLst/>
          </a:prstGeom>
        </p:spPr>
      </p:pic>
      <p:sp>
        <p:nvSpPr>
          <p:cNvPr id="16" name="TextBox 15">
            <a:extLst>
              <a:ext uri="{FF2B5EF4-FFF2-40B4-BE49-F238E27FC236}">
                <a16:creationId xmlns:a16="http://schemas.microsoft.com/office/drawing/2014/main" id="{2FD5EB14-C70C-57EE-3565-7E255CA9A1BC}"/>
              </a:ext>
            </a:extLst>
          </p:cNvPr>
          <p:cNvSpPr txBox="1"/>
          <p:nvPr/>
        </p:nvSpPr>
        <p:spPr>
          <a:xfrm>
            <a:off x="598200" y="2419350"/>
            <a:ext cx="442750" cy="461665"/>
          </a:xfrm>
          <a:prstGeom prst="rect">
            <a:avLst/>
          </a:prstGeom>
          <a:noFill/>
        </p:spPr>
        <p:txBody>
          <a:bodyPr wrap="none" rtlCol="0">
            <a:spAutoFit/>
          </a:bodyPr>
          <a:lstStyle/>
          <a:p>
            <a:r>
              <a:rPr lang="en-US" sz="2400" dirty="0"/>
              <a:t>Er</a:t>
            </a:r>
          </a:p>
        </p:txBody>
      </p:sp>
      <p:pic>
        <p:nvPicPr>
          <p:cNvPr id="17" name="Picture 16">
            <a:extLst>
              <a:ext uri="{FF2B5EF4-FFF2-40B4-BE49-F238E27FC236}">
                <a16:creationId xmlns:a16="http://schemas.microsoft.com/office/drawing/2014/main" id="{3340FA6E-65C1-8252-63C6-8C30B21A6E2B}"/>
              </a:ext>
            </a:extLst>
          </p:cNvPr>
          <p:cNvPicPr>
            <a:picLocks noChangeAspect="1"/>
          </p:cNvPicPr>
          <p:nvPr/>
        </p:nvPicPr>
        <p:blipFill rotWithShape="1">
          <a:blip r:embed="rId6"/>
          <a:srcRect l="2495" t="33553" r="3290" b="19210"/>
          <a:stretch/>
        </p:blipFill>
        <p:spPr>
          <a:xfrm>
            <a:off x="3766986" y="4495800"/>
            <a:ext cx="3410101" cy="1709737"/>
          </a:xfrm>
          <a:prstGeom prst="rect">
            <a:avLst/>
          </a:prstGeom>
        </p:spPr>
      </p:pic>
    </p:spTree>
    <p:extLst>
      <p:ext uri="{BB962C8B-B14F-4D97-AF65-F5344CB8AC3E}">
        <p14:creationId xmlns:p14="http://schemas.microsoft.com/office/powerpoint/2010/main" val="2971554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CFAA95-BBDB-CE00-CF4C-D04122CE1E70}"/>
              </a:ext>
            </a:extLst>
          </p:cNvPr>
          <p:cNvSpPr>
            <a:spLocks noGrp="1"/>
          </p:cNvSpPr>
          <p:nvPr>
            <p:ph type="sldNum" sz="quarter" idx="12"/>
          </p:nvPr>
        </p:nvSpPr>
        <p:spPr/>
        <p:txBody>
          <a:bodyPr/>
          <a:lstStyle/>
          <a:p>
            <a:fld id="{A8C5C82A-A958-4DE2-BD03-19C83E96A2AB}" type="slidenum">
              <a:rPr lang="en-US" sz="1100" b="1" smtClean="0">
                <a:solidFill>
                  <a:schemeClr val="bg1"/>
                </a:solidFill>
              </a:rPr>
              <a:t>7</a:t>
            </a:fld>
            <a:endParaRPr lang="en-US" sz="1100" b="1" dirty="0">
              <a:solidFill>
                <a:schemeClr val="bg1"/>
              </a:solidFill>
            </a:endParaRPr>
          </a:p>
        </p:txBody>
      </p:sp>
      <p:pic>
        <p:nvPicPr>
          <p:cNvPr id="4" name="Picture 3">
            <a:extLst>
              <a:ext uri="{FF2B5EF4-FFF2-40B4-BE49-F238E27FC236}">
                <a16:creationId xmlns:a16="http://schemas.microsoft.com/office/drawing/2014/main" id="{E9D9D912-812C-DCE5-26F8-74245934B33D}"/>
              </a:ext>
            </a:extLst>
          </p:cNvPr>
          <p:cNvPicPr>
            <a:picLocks noChangeAspect="1"/>
          </p:cNvPicPr>
          <p:nvPr/>
        </p:nvPicPr>
        <p:blipFill>
          <a:blip r:embed="rId2"/>
          <a:stretch>
            <a:fillRect/>
          </a:stretch>
        </p:blipFill>
        <p:spPr>
          <a:xfrm>
            <a:off x="5969801" y="118316"/>
            <a:ext cx="6222199" cy="5849097"/>
          </a:xfrm>
          <a:prstGeom prst="rect">
            <a:avLst/>
          </a:prstGeom>
        </p:spPr>
      </p:pic>
      <p:sp>
        <p:nvSpPr>
          <p:cNvPr id="8" name="TextBox 7">
            <a:extLst>
              <a:ext uri="{FF2B5EF4-FFF2-40B4-BE49-F238E27FC236}">
                <a16:creationId xmlns:a16="http://schemas.microsoft.com/office/drawing/2014/main" id="{9CEFE5B6-9992-C8AB-C461-23C25A59B16A}"/>
              </a:ext>
            </a:extLst>
          </p:cNvPr>
          <p:cNvSpPr txBox="1"/>
          <p:nvPr/>
        </p:nvSpPr>
        <p:spPr>
          <a:xfrm>
            <a:off x="0" y="3805504"/>
            <a:ext cx="6462713" cy="2308324"/>
          </a:xfrm>
          <a:prstGeom prst="rect">
            <a:avLst/>
          </a:prstGeom>
          <a:noFill/>
        </p:spPr>
        <p:txBody>
          <a:bodyPr wrap="square">
            <a:spAutoFit/>
          </a:bodyPr>
          <a:lstStyle/>
          <a:p>
            <a:pPr marL="285750" indent="-285750">
              <a:buFont typeface="Arial" panose="020B0604020202020204" pitchFamily="34" charset="0"/>
              <a:buChar char="•"/>
            </a:pPr>
            <a:r>
              <a:rPr lang="en-US" dirty="0"/>
              <a:t> A 1-TW, </a:t>
            </a:r>
            <a:r>
              <a:rPr lang="en-US" dirty="0" err="1"/>
              <a:t>Cr:ZnS-based</a:t>
            </a:r>
            <a:r>
              <a:rPr lang="en-US" dirty="0"/>
              <a:t> system with a repetition rate of 1 Hz. </a:t>
            </a:r>
          </a:p>
          <a:p>
            <a:pPr marL="285750" indent="-285750">
              <a:buFont typeface="Arial" panose="020B0604020202020204" pitchFamily="34" charset="0"/>
              <a:buChar char="•"/>
            </a:pPr>
            <a:r>
              <a:rPr lang="en-US" dirty="0"/>
              <a:t>Combined </a:t>
            </a:r>
            <a:r>
              <a:rPr lang="en-US" dirty="0" err="1"/>
              <a:t>Cr:ZnS</a:t>
            </a:r>
            <a:r>
              <a:rPr lang="en-US" dirty="0"/>
              <a:t> elements to obtain high absorption of the pump laser. </a:t>
            </a:r>
          </a:p>
          <a:p>
            <a:pPr marL="285750" indent="-285750">
              <a:buFont typeface="Arial" panose="020B0604020202020204" pitchFamily="34" charset="0"/>
              <a:buChar char="•"/>
            </a:pPr>
            <a:r>
              <a:rPr lang="en-US" dirty="0"/>
              <a:t>TPL inside the </a:t>
            </a:r>
            <a:r>
              <a:rPr lang="en-US" dirty="0" err="1"/>
              <a:t>Cr:ZnS</a:t>
            </a:r>
            <a:r>
              <a:rPr lang="en-US" dirty="0"/>
              <a:t> elements was effectively suppressed by using the ink-cladding technique. </a:t>
            </a:r>
          </a:p>
          <a:p>
            <a:pPr marL="285750" indent="-285750">
              <a:buFont typeface="Arial" panose="020B0604020202020204" pitchFamily="34" charset="0"/>
              <a:buChar char="•"/>
            </a:pPr>
            <a:r>
              <a:rPr lang="en-US" dirty="0"/>
              <a:t>Via two stages of amplification, the pulse energy was amplified to over 200 </a:t>
            </a:r>
            <a:r>
              <a:rPr lang="en-US" dirty="0" err="1"/>
              <a:t>mJ</a:t>
            </a:r>
            <a:r>
              <a:rPr lang="en-US" dirty="0"/>
              <a:t>. </a:t>
            </a:r>
          </a:p>
          <a:p>
            <a:pPr marL="285750" indent="-285750">
              <a:buFont typeface="Arial" panose="020B0604020202020204" pitchFamily="34" charset="0"/>
              <a:buChar char="•"/>
            </a:pPr>
            <a:r>
              <a:rPr lang="en-US" dirty="0"/>
              <a:t>The pulse was compressed to 127.6 fs at an energy of 147.1 </a:t>
            </a:r>
            <a:r>
              <a:rPr lang="en-US" dirty="0" err="1"/>
              <a:t>mJ</a:t>
            </a:r>
            <a:r>
              <a:rPr lang="en-US" dirty="0"/>
              <a:t>. </a:t>
            </a:r>
          </a:p>
        </p:txBody>
      </p:sp>
      <p:pic>
        <p:nvPicPr>
          <p:cNvPr id="10" name="Picture 9">
            <a:extLst>
              <a:ext uri="{FF2B5EF4-FFF2-40B4-BE49-F238E27FC236}">
                <a16:creationId xmlns:a16="http://schemas.microsoft.com/office/drawing/2014/main" id="{C7886E1B-E769-3D01-C0B3-16140ECE9FD2}"/>
              </a:ext>
            </a:extLst>
          </p:cNvPr>
          <p:cNvPicPr>
            <a:picLocks noChangeAspect="1"/>
          </p:cNvPicPr>
          <p:nvPr/>
        </p:nvPicPr>
        <p:blipFill rotWithShape="1">
          <a:blip r:embed="rId3"/>
          <a:srcRect l="5058" r="2686"/>
          <a:stretch/>
        </p:blipFill>
        <p:spPr>
          <a:xfrm>
            <a:off x="104776" y="105535"/>
            <a:ext cx="6176962" cy="2150683"/>
          </a:xfrm>
          <a:prstGeom prst="rect">
            <a:avLst/>
          </a:prstGeom>
        </p:spPr>
      </p:pic>
      <p:pic>
        <p:nvPicPr>
          <p:cNvPr id="12" name="Picture 11">
            <a:extLst>
              <a:ext uri="{FF2B5EF4-FFF2-40B4-BE49-F238E27FC236}">
                <a16:creationId xmlns:a16="http://schemas.microsoft.com/office/drawing/2014/main" id="{0CF508CE-C88E-71E1-1FE1-73C861AEF94D}"/>
              </a:ext>
            </a:extLst>
          </p:cNvPr>
          <p:cNvPicPr>
            <a:picLocks noChangeAspect="1"/>
          </p:cNvPicPr>
          <p:nvPr/>
        </p:nvPicPr>
        <p:blipFill>
          <a:blip r:embed="rId4"/>
          <a:stretch>
            <a:fillRect/>
          </a:stretch>
        </p:blipFill>
        <p:spPr>
          <a:xfrm>
            <a:off x="556479" y="2273827"/>
            <a:ext cx="4510905" cy="1557337"/>
          </a:xfrm>
          <a:prstGeom prst="rect">
            <a:avLst/>
          </a:prstGeom>
        </p:spPr>
      </p:pic>
    </p:spTree>
    <p:extLst>
      <p:ext uri="{BB962C8B-B14F-4D97-AF65-F5344CB8AC3E}">
        <p14:creationId xmlns:p14="http://schemas.microsoft.com/office/powerpoint/2010/main" val="1538016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F78F748E-293A-4AD2-A78D-3BB20AC39C38}" type="slidenum">
              <a:rPr lang="en-US" sz="1100" b="1" smtClean="0">
                <a:solidFill>
                  <a:schemeClr val="bg1"/>
                </a:solidFill>
                <a:cs typeface="Arial" panose="020B0604020202020204" pitchFamily="34" charset="0"/>
              </a:rPr>
              <a:t>8</a:t>
            </a:fld>
            <a:endParaRPr lang="en-US" sz="1100" b="1" dirty="0">
              <a:solidFill>
                <a:schemeClr val="bg1"/>
              </a:solidFill>
              <a:cs typeface="Arial" panose="020B0604020202020204" pitchFamily="34" charset="0"/>
            </a:endParaRPr>
          </a:p>
        </p:txBody>
      </p:sp>
      <p:sp>
        <p:nvSpPr>
          <p:cNvPr id="32" name="Rectangle 31"/>
          <p:cNvSpPr/>
          <p:nvPr/>
        </p:nvSpPr>
        <p:spPr>
          <a:xfrm>
            <a:off x="130716" y="22527"/>
            <a:ext cx="11972384" cy="400110"/>
          </a:xfrm>
          <a:prstGeom prst="rect">
            <a:avLst/>
          </a:prstGeom>
        </p:spPr>
        <p:txBody>
          <a:bodyPr wrap="square">
            <a:spAutoFit/>
          </a:bodyPr>
          <a:lstStyle/>
          <a:p>
            <a:pPr lvl="0" algn="ctr">
              <a:defRPr/>
            </a:pPr>
            <a:r>
              <a:rPr lang="en-US" sz="2000" b="1" dirty="0" err="1">
                <a:solidFill>
                  <a:srgbClr val="0000FF"/>
                </a:solidFill>
                <a:latin typeface="Arial Black" panose="020B0A04020102020204" pitchFamily="34" charset="0"/>
                <a:cs typeface="Arial" panose="020B0604020202020204" pitchFamily="34" charset="0"/>
              </a:rPr>
              <a:t>Fe:ZnSe</a:t>
            </a:r>
            <a:r>
              <a:rPr lang="en-US" sz="2000" b="1" dirty="0">
                <a:solidFill>
                  <a:srgbClr val="0000FF"/>
                </a:solidFill>
                <a:latin typeface="Arial Black" panose="020B0A04020102020204" pitchFamily="34" charset="0"/>
                <a:cs typeface="Arial" panose="020B0604020202020204" pitchFamily="34" charset="0"/>
              </a:rPr>
              <a:t> material features and current state-of-the-art</a:t>
            </a:r>
          </a:p>
        </p:txBody>
      </p:sp>
      <p:sp>
        <p:nvSpPr>
          <p:cNvPr id="6" name="Rectangle 5"/>
          <p:cNvSpPr/>
          <p:nvPr/>
        </p:nvSpPr>
        <p:spPr>
          <a:xfrm>
            <a:off x="5964195" y="4901514"/>
            <a:ext cx="508954" cy="345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767914" y="2767914"/>
            <a:ext cx="965164" cy="313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itle 1"/>
          <p:cNvSpPr txBox="1">
            <a:spLocks/>
          </p:cNvSpPr>
          <p:nvPr/>
        </p:nvSpPr>
        <p:spPr>
          <a:xfrm>
            <a:off x="52244" y="501471"/>
            <a:ext cx="3808421"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defTabSz="114300"/>
            <a:r>
              <a:rPr lang="en-US" sz="1600" b="1" dirty="0">
                <a:solidFill>
                  <a:srgbClr val="0070C0"/>
                </a:solidFill>
                <a:latin typeface="Arial" panose="020B0604020202020204" pitchFamily="34" charset="0"/>
                <a:cs typeface="Arial" panose="020B0604020202020204" pitchFamily="34" charset="0"/>
              </a:rPr>
              <a:t>Fe doped ZnSe – Ti-S of the infrared</a:t>
            </a:r>
          </a:p>
        </p:txBody>
      </p:sp>
      <p:sp>
        <p:nvSpPr>
          <p:cNvPr id="82" name="Title 1"/>
          <p:cNvSpPr txBox="1">
            <a:spLocks/>
          </p:cNvSpPr>
          <p:nvPr/>
        </p:nvSpPr>
        <p:spPr>
          <a:xfrm>
            <a:off x="-85622" y="789463"/>
            <a:ext cx="4544308" cy="3570208"/>
          </a:xfrm>
          <a:prstGeom prst="rect">
            <a:avLst/>
          </a:prstGeom>
        </p:spPr>
        <p:txBody>
          <a:bodyPr vert="horz" wrap="square" lIns="91440" tIns="45720" rIns="91440" bIns="4572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spcAft>
                <a:spcPts val="600"/>
              </a:spcAft>
              <a:buFont typeface="Wingdings" panose="05000000000000000000" pitchFamily="2" charset="2"/>
              <a:buChar char="v"/>
            </a:pPr>
            <a:r>
              <a:rPr lang="en-US" sz="1400" b="1" dirty="0">
                <a:solidFill>
                  <a:srgbClr val="0070C0"/>
                </a:solidFill>
                <a:latin typeface="Arial" panose="020B0604020202020204" pitchFamily="34" charset="0"/>
                <a:cs typeface="Arial" panose="020B0604020202020204" pitchFamily="34" charset="0"/>
              </a:rPr>
              <a:t>Key Advantages</a:t>
            </a:r>
          </a:p>
          <a:p>
            <a:pPr marL="514350" indent="-230188" algn="l">
              <a:buFont typeface="Wingdings" panose="05000000000000000000" pitchFamily="2" charset="2"/>
              <a:buChar char="ü"/>
            </a:pPr>
            <a:r>
              <a:rPr lang="en-US" sz="1400" dirty="0">
                <a:latin typeface="Arial" panose="020B0604020202020204" pitchFamily="34" charset="0"/>
                <a:cs typeface="Arial" panose="020B0604020202020204" pitchFamily="34" charset="0"/>
              </a:rPr>
              <a:t>Access to 3.4 – 5.2 µm range</a:t>
            </a:r>
          </a:p>
          <a:p>
            <a:pPr marL="285750" indent="-285750" algn="l">
              <a:spcAft>
                <a:spcPts val="600"/>
              </a:spcAft>
              <a:buFont typeface="Wingdings" panose="05000000000000000000" pitchFamily="2" charset="2"/>
              <a:buChar char="v"/>
            </a:pPr>
            <a:r>
              <a:rPr lang="en-US" sz="1400" b="1" dirty="0">
                <a:solidFill>
                  <a:srgbClr val="0070C0"/>
                </a:solidFill>
                <a:latin typeface="Arial" panose="020B0604020202020204" pitchFamily="34" charset="0"/>
                <a:cs typeface="Arial" panose="020B0604020202020204" pitchFamily="34" charset="0"/>
              </a:rPr>
              <a:t>Other Features</a:t>
            </a:r>
          </a:p>
          <a:p>
            <a:pPr marL="515938" indent="-285750" algn="l">
              <a:buFont typeface="Arial" panose="020B0604020202020204" pitchFamily="34" charset="0"/>
              <a:buChar char="•"/>
            </a:pPr>
            <a:r>
              <a:rPr lang="en-US" sz="1400" dirty="0">
                <a:latin typeface="Arial" panose="020B0604020202020204" pitchFamily="34" charset="0"/>
                <a:cs typeface="Arial" panose="020B0604020202020204" pitchFamily="34" charset="0"/>
              </a:rPr>
              <a:t>Pumping at 2.94/2.8 µm by </a:t>
            </a:r>
            <a:r>
              <a:rPr lang="en-US" sz="1400" dirty="0" err="1">
                <a:latin typeface="Arial" panose="020B0604020202020204" pitchFamily="34" charset="0"/>
                <a:cs typeface="Arial" panose="020B0604020202020204" pitchFamily="34" charset="0"/>
              </a:rPr>
              <a:t>Er:YAG</a:t>
            </a:r>
            <a:r>
              <a:rPr lang="en-US" sz="1400" dirty="0">
                <a:latin typeface="Arial" panose="020B0604020202020204" pitchFamily="34" charset="0"/>
                <a:cs typeface="Arial" panose="020B0604020202020204" pitchFamily="34" charset="0"/>
              </a:rPr>
              <a:t>/YSGG </a:t>
            </a:r>
          </a:p>
          <a:p>
            <a:pPr marL="515938" indent="-285750" algn="l">
              <a:buFont typeface="Arial" panose="020B0604020202020204" pitchFamily="34" charset="0"/>
              <a:buChar char="•"/>
            </a:pPr>
            <a:r>
              <a:rPr lang="en-US" sz="1400" dirty="0">
                <a:latin typeface="Arial" panose="020B0604020202020204" pitchFamily="34" charset="0"/>
                <a:cs typeface="Arial" panose="020B0604020202020204" pitchFamily="34" charset="0"/>
              </a:rPr>
              <a:t>Pumping at 2.7 µm by HF lasers</a:t>
            </a:r>
          </a:p>
          <a:p>
            <a:pPr marL="515938" indent="-285750" algn="l">
              <a:buFont typeface="Arial" panose="020B0604020202020204" pitchFamily="34" charset="0"/>
              <a:buChar char="•"/>
            </a:pPr>
            <a:r>
              <a:rPr lang="en-US" sz="1400" dirty="0">
                <a:latin typeface="Arial" panose="020B0604020202020204" pitchFamily="34" charset="0"/>
                <a:cs typeface="Arial" panose="020B0604020202020204" pitchFamily="34" charset="0"/>
              </a:rPr>
              <a:t>Supports all laser regimes</a:t>
            </a:r>
          </a:p>
          <a:p>
            <a:pPr marL="684213" indent="-338138" algn="l">
              <a:buFont typeface="Wingdings" panose="05000000000000000000" pitchFamily="2" charset="2"/>
              <a:buChar char="ü"/>
            </a:pPr>
            <a:r>
              <a:rPr lang="en-US" sz="1400" dirty="0">
                <a:latin typeface="Arial" panose="020B0604020202020204" pitchFamily="34" charset="0"/>
                <a:cs typeface="Arial" panose="020B0604020202020204" pitchFamily="34" charset="0"/>
              </a:rPr>
              <a:t>cw, ms, µs at T &lt; 220 K</a:t>
            </a:r>
          </a:p>
          <a:p>
            <a:pPr marL="684213" indent="-338138" algn="l">
              <a:buFont typeface="Wingdings" panose="05000000000000000000" pitchFamily="2" charset="2"/>
              <a:buChar char="ü"/>
            </a:pPr>
            <a:r>
              <a:rPr lang="en-US" sz="1400" dirty="0">
                <a:latin typeface="Arial" panose="020B0604020202020204" pitchFamily="34" charset="0"/>
                <a:cs typeface="Arial" panose="020B0604020202020204" pitchFamily="34" charset="0"/>
              </a:rPr>
              <a:t>ns at room temperature </a:t>
            </a:r>
          </a:p>
          <a:p>
            <a:pPr marL="684213" indent="-338138" algn="l">
              <a:buFont typeface="Wingdings" panose="05000000000000000000" pitchFamily="2" charset="2"/>
              <a:buChar char="ü"/>
            </a:pPr>
            <a:r>
              <a:rPr lang="en-US" sz="1400" dirty="0">
                <a:solidFill>
                  <a:srgbClr val="C00000"/>
                </a:solidFill>
                <a:latin typeface="Arial" panose="020B0604020202020204" pitchFamily="34" charset="0"/>
                <a:cs typeface="Arial" panose="020B0604020202020204" pitchFamily="34" charset="0"/>
              </a:rPr>
              <a:t>mode-locked </a:t>
            </a:r>
          </a:p>
          <a:p>
            <a:pPr marL="684213" indent="-338138" algn="l">
              <a:buFont typeface="Wingdings" panose="05000000000000000000" pitchFamily="2" charset="2"/>
              <a:buChar char="ü"/>
            </a:pPr>
            <a:r>
              <a:rPr lang="en-US" sz="1400" dirty="0">
                <a:solidFill>
                  <a:srgbClr val="C00000"/>
                </a:solidFill>
                <a:latin typeface="Arial" panose="020B0604020202020204" pitchFamily="34" charset="0"/>
                <a:cs typeface="Arial" panose="020B0604020202020204" pitchFamily="34" charset="0"/>
              </a:rPr>
              <a:t>60 </a:t>
            </a:r>
            <a:r>
              <a:rPr lang="en-US" sz="1400" dirty="0">
                <a:solidFill>
                  <a:srgbClr val="C00000"/>
                </a:solidFill>
                <a:latin typeface="Arial" panose="020B0604020202020204" pitchFamily="34" charset="0"/>
                <a:cs typeface="Arial" panose="020B0604020202020204" pitchFamily="34" charset="0"/>
                <a:sym typeface="Symbol" panose="05050102010706020507" pitchFamily="18" charset="2"/>
              </a:rPr>
              <a:t>s lifetime – high energy storage capability </a:t>
            </a:r>
          </a:p>
          <a:p>
            <a:pPr marL="687388" indent="-346075" algn="l">
              <a:buFont typeface="Wingdings" panose="05000000000000000000" pitchFamily="2" charset="2"/>
              <a:buChar char="ü"/>
            </a:pPr>
            <a:r>
              <a:rPr lang="en-US" sz="1400" dirty="0">
                <a:solidFill>
                  <a:srgbClr val="C00000"/>
                </a:solidFill>
                <a:latin typeface="Arial" panose="020B0604020202020204" pitchFamily="34" charset="0"/>
                <a:cs typeface="Arial" panose="020B0604020202020204" pitchFamily="34" charset="0"/>
                <a:sym typeface="Symbol" panose="05050102010706020507" pitchFamily="18" charset="2"/>
              </a:rPr>
              <a:t>Q-switching and amplification of ns-fs pulses in the mid-IR</a:t>
            </a:r>
          </a:p>
          <a:p>
            <a:pPr marL="687388" indent="-346075" algn="l">
              <a:buFont typeface="Wingdings" panose="05000000000000000000" pitchFamily="2" charset="2"/>
              <a:buChar char="ü"/>
            </a:pPr>
            <a:endParaRPr lang="en-US" sz="1600" dirty="0">
              <a:solidFill>
                <a:srgbClr val="C00000"/>
              </a:solidFill>
            </a:endParaRPr>
          </a:p>
          <a:p>
            <a:pPr marL="687388" indent="-346075" algn="l">
              <a:buFont typeface="Wingdings" panose="05000000000000000000" pitchFamily="2" charset="2"/>
              <a:buChar char="ü"/>
            </a:pPr>
            <a:endParaRPr lang="en-US" sz="1600" dirty="0">
              <a:solidFill>
                <a:srgbClr val="C00000"/>
              </a:solidFill>
            </a:endParaRPr>
          </a:p>
          <a:p>
            <a:pPr marL="515938" indent="-285750" algn="l">
              <a:buFont typeface="Arial" panose="020B0604020202020204" pitchFamily="34" charset="0"/>
              <a:buChar char="•"/>
            </a:pPr>
            <a:endParaRPr lang="en-US" sz="1600" dirty="0">
              <a:solidFill>
                <a:schemeClr val="tx2">
                  <a:lumMod val="75000"/>
                </a:schemeClr>
              </a:solidFill>
            </a:endParaRPr>
          </a:p>
        </p:txBody>
      </p:sp>
      <p:sp>
        <p:nvSpPr>
          <p:cNvPr id="4" name="Rectangle 3"/>
          <p:cNvSpPr/>
          <p:nvPr/>
        </p:nvSpPr>
        <p:spPr>
          <a:xfrm>
            <a:off x="5587427" y="744014"/>
            <a:ext cx="1763103" cy="861774"/>
          </a:xfrm>
          <a:prstGeom prst="rect">
            <a:avLst/>
          </a:prstGeom>
        </p:spPr>
        <p:txBody>
          <a:bodyPr wrap="square">
            <a:spAutoFit/>
          </a:bodyPr>
          <a:lstStyle/>
          <a:p>
            <a:pPr marL="171450" indent="-171450">
              <a:buFont typeface="Calibri" panose="020F0502020204030204" pitchFamily="34" charset="0"/>
              <a:buChar char="‒"/>
            </a:pPr>
            <a:r>
              <a:rPr lang="en-US" sz="1000" dirty="0">
                <a:latin typeface="Arial" panose="020B0604020202020204" pitchFamily="34" charset="0"/>
                <a:cs typeface="Arial" panose="020B0604020202020204" pitchFamily="34" charset="0"/>
              </a:rPr>
              <a:t>Fe:ZnSe prepared via post-growth diffusion. S. Mirov et al., IEEE JSTQE 24, 1601829 (2018)</a:t>
            </a:r>
          </a:p>
        </p:txBody>
      </p:sp>
      <p:sp>
        <p:nvSpPr>
          <p:cNvPr id="22" name="Rectangle 21"/>
          <p:cNvSpPr/>
          <p:nvPr/>
        </p:nvSpPr>
        <p:spPr>
          <a:xfrm>
            <a:off x="10281149" y="840025"/>
            <a:ext cx="1821951" cy="707886"/>
          </a:xfrm>
          <a:prstGeom prst="rect">
            <a:avLst/>
          </a:prstGeom>
        </p:spPr>
        <p:txBody>
          <a:bodyPr wrap="square">
            <a:spAutoFit/>
          </a:bodyPr>
          <a:lstStyle/>
          <a:p>
            <a:pPr marL="171450" indent="-171450">
              <a:buFont typeface="Calibri" panose="020F0502020204030204" pitchFamily="34" charset="0"/>
              <a:buChar char="‒"/>
            </a:pPr>
            <a:r>
              <a:rPr lang="en-US" sz="1000" dirty="0">
                <a:latin typeface="Arial" panose="020B0604020202020204" pitchFamily="34" charset="0"/>
                <a:cs typeface="Arial" panose="020B0604020202020204" pitchFamily="34" charset="0"/>
              </a:rPr>
              <a:t>Fe:ZnSe hot-pressed ceramics</a:t>
            </a:r>
          </a:p>
          <a:p>
            <a:pPr marL="171450" indent="-171450">
              <a:buFont typeface="Calibri" panose="020F0502020204030204" pitchFamily="34" charset="0"/>
              <a:buChar char="‒"/>
            </a:pPr>
            <a:r>
              <a:rPr lang="en-US" sz="1000" dirty="0">
                <a:latin typeface="Arial" panose="020B0604020202020204" pitchFamily="34" charset="0"/>
                <a:cs typeface="Arial" panose="020B0604020202020204" pitchFamily="34" charset="0"/>
              </a:rPr>
              <a:t>K. Karki et al., OMEX, (2020) </a:t>
            </a:r>
          </a:p>
        </p:txBody>
      </p:sp>
      <p:grpSp>
        <p:nvGrpSpPr>
          <p:cNvPr id="5" name="Group 4">
            <a:extLst>
              <a:ext uri="{FF2B5EF4-FFF2-40B4-BE49-F238E27FC236}">
                <a16:creationId xmlns:a16="http://schemas.microsoft.com/office/drawing/2014/main" id="{BB0C90CB-7B3A-428D-09E4-5DA0637F1F70}"/>
              </a:ext>
            </a:extLst>
          </p:cNvPr>
          <p:cNvGrpSpPr/>
          <p:nvPr/>
        </p:nvGrpSpPr>
        <p:grpSpPr>
          <a:xfrm>
            <a:off x="4426843" y="310885"/>
            <a:ext cx="1211189" cy="1407583"/>
            <a:chOff x="179808" y="3495859"/>
            <a:chExt cx="1476948" cy="1725209"/>
          </a:xfrm>
        </p:grpSpPr>
        <p:pic>
          <p:nvPicPr>
            <p:cNvPr id="19" name="Picture 18"/>
            <p:cNvPicPr/>
            <p:nvPr/>
          </p:nvPicPr>
          <p:blipFill>
            <a:blip r:embed="rId3" cstate="print">
              <a:extLst>
                <a:ext uri="{28A0092B-C50C-407E-A947-70E740481C1C}">
                  <a14:useLocalDpi xmlns:a14="http://schemas.microsoft.com/office/drawing/2010/main" val="0"/>
                </a:ext>
              </a:extLst>
            </a:blip>
            <a:srcRect l="21420" t="18935" r="23836" b="14139"/>
            <a:stretch>
              <a:fillRect/>
            </a:stretch>
          </p:blipFill>
          <p:spPr bwMode="auto">
            <a:xfrm>
              <a:off x="179808" y="4007432"/>
              <a:ext cx="1476948" cy="1213636"/>
            </a:xfrm>
            <a:prstGeom prst="rect">
              <a:avLst/>
            </a:prstGeom>
            <a:noFill/>
            <a:ln>
              <a:noFill/>
            </a:ln>
          </p:spPr>
        </p:pic>
        <p:cxnSp>
          <p:nvCxnSpPr>
            <p:cNvPr id="13" name="Straight Connector 12"/>
            <p:cNvCxnSpPr/>
            <p:nvPr/>
          </p:nvCxnSpPr>
          <p:spPr>
            <a:xfrm flipH="1">
              <a:off x="477441" y="3893033"/>
              <a:ext cx="9236" cy="811645"/>
            </a:xfrm>
            <a:prstGeom prst="line">
              <a:avLst/>
            </a:prstGeom>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H="1">
              <a:off x="1372197" y="3893033"/>
              <a:ext cx="9236" cy="811645"/>
            </a:xfrm>
            <a:prstGeom prst="line">
              <a:avLst/>
            </a:prstGeom>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477441" y="3945461"/>
              <a:ext cx="902297"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91760" y="3495859"/>
              <a:ext cx="1093086" cy="339505"/>
            </a:xfrm>
            <a:prstGeom prst="rect">
              <a:avLst/>
            </a:prstGeom>
            <a:noFill/>
          </p:spPr>
          <p:txBody>
            <a:bodyPr wrap="none" rtlCol="0">
              <a:spAutoFit/>
            </a:bodyPr>
            <a:lstStyle/>
            <a:p>
              <a:r>
                <a:rPr lang="en-US" sz="1200" i="1" dirty="0">
                  <a:latin typeface="Arial" panose="020B0604020202020204" pitchFamily="34" charset="0"/>
                  <a:cs typeface="Arial" panose="020B0604020202020204" pitchFamily="34" charset="0"/>
                  <a:sym typeface="Symbol" panose="05050102010706020507" pitchFamily="18" charset="2"/>
                </a:rPr>
                <a:t> </a:t>
              </a:r>
              <a:r>
                <a:rPr lang="en-US" sz="1200" dirty="0">
                  <a:latin typeface="Arial" panose="020B0604020202020204" pitchFamily="34" charset="0"/>
                  <a:cs typeface="Arial" panose="020B0604020202020204" pitchFamily="34" charset="0"/>
                </a:rPr>
                <a:t>40x3mm</a:t>
              </a:r>
            </a:p>
          </p:txBody>
        </p:sp>
      </p:grpSp>
      <p:grpSp>
        <p:nvGrpSpPr>
          <p:cNvPr id="7" name="Group 6">
            <a:extLst>
              <a:ext uri="{FF2B5EF4-FFF2-40B4-BE49-F238E27FC236}">
                <a16:creationId xmlns:a16="http://schemas.microsoft.com/office/drawing/2014/main" id="{D19C4C1C-60DC-E6A7-4DBE-8B2542079130}"/>
              </a:ext>
            </a:extLst>
          </p:cNvPr>
          <p:cNvGrpSpPr/>
          <p:nvPr/>
        </p:nvGrpSpPr>
        <p:grpSpPr>
          <a:xfrm>
            <a:off x="7477084" y="483735"/>
            <a:ext cx="2804065" cy="1188119"/>
            <a:chOff x="2129895" y="4338857"/>
            <a:chExt cx="3706495" cy="1613861"/>
          </a:xfrm>
        </p:grpSpPr>
        <p:pic>
          <p:nvPicPr>
            <p:cNvPr id="21" name="Picture 20"/>
            <p:cNvPicPr/>
            <p:nvPr/>
          </p:nvPicPr>
          <p:blipFill rotWithShape="1">
            <a:blip r:embed="rId4" cstate="print">
              <a:extLst>
                <a:ext uri="{28A0092B-C50C-407E-A947-70E740481C1C}">
                  <a14:useLocalDpi xmlns:a14="http://schemas.microsoft.com/office/drawing/2010/main" val="0"/>
                </a:ext>
              </a:extLst>
            </a:blip>
            <a:srcRect t="-4259" b="1"/>
            <a:stretch/>
          </p:blipFill>
          <p:spPr bwMode="auto">
            <a:xfrm>
              <a:off x="2129895" y="4670653"/>
              <a:ext cx="3706495" cy="1282065"/>
            </a:xfrm>
            <a:prstGeom prst="rect">
              <a:avLst/>
            </a:prstGeom>
            <a:noFill/>
            <a:ln>
              <a:noFill/>
            </a:ln>
            <a:extLst>
              <a:ext uri="{53640926-AAD7-44D8-BBD7-CCE9431645EC}">
                <a14:shadowObscured xmlns:a14="http://schemas.microsoft.com/office/drawing/2010/main"/>
              </a:ext>
            </a:extLst>
          </p:spPr>
        </p:pic>
        <p:sp>
          <p:nvSpPr>
            <p:cNvPr id="28" name="TextBox 27"/>
            <p:cNvSpPr txBox="1"/>
            <p:nvPr/>
          </p:nvSpPr>
          <p:spPr>
            <a:xfrm>
              <a:off x="2304390" y="4338857"/>
              <a:ext cx="1184886" cy="376257"/>
            </a:xfrm>
            <a:prstGeom prst="rect">
              <a:avLst/>
            </a:prstGeom>
            <a:noFill/>
          </p:spPr>
          <p:txBody>
            <a:bodyPr wrap="none" rtlCol="0">
              <a:spAutoFit/>
            </a:bodyPr>
            <a:lstStyle/>
            <a:p>
              <a:r>
                <a:rPr lang="en-US" sz="1200" i="1" dirty="0">
                  <a:latin typeface="Arial" panose="020B0604020202020204" pitchFamily="34" charset="0"/>
                  <a:cs typeface="Arial" panose="020B0604020202020204" pitchFamily="34" charset="0"/>
                  <a:sym typeface="Symbol" panose="05050102010706020507" pitchFamily="18" charset="2"/>
                </a:rPr>
                <a:t> 15</a:t>
              </a:r>
              <a:r>
                <a:rPr lang="en-US" sz="1200" dirty="0">
                  <a:latin typeface="Arial" panose="020B0604020202020204" pitchFamily="34" charset="0"/>
                  <a:cs typeface="Arial" panose="020B0604020202020204" pitchFamily="34" charset="0"/>
                </a:rPr>
                <a:t>x3mm</a:t>
              </a:r>
            </a:p>
          </p:txBody>
        </p:sp>
      </p:grpSp>
      <p:graphicFrame>
        <p:nvGraphicFramePr>
          <p:cNvPr id="11" name="Table 4">
            <a:extLst>
              <a:ext uri="{FF2B5EF4-FFF2-40B4-BE49-F238E27FC236}">
                <a16:creationId xmlns:a16="http://schemas.microsoft.com/office/drawing/2014/main" id="{1440ED50-5F50-9C14-992E-F73B1A9515AB}"/>
              </a:ext>
            </a:extLst>
          </p:cNvPr>
          <p:cNvGraphicFramePr>
            <a:graphicFrameLocks noGrp="1"/>
          </p:cNvGraphicFramePr>
          <p:nvPr/>
        </p:nvGraphicFramePr>
        <p:xfrm>
          <a:off x="4376738" y="2087800"/>
          <a:ext cx="7628739" cy="4053742"/>
        </p:xfrm>
        <a:graphic>
          <a:graphicData uri="http://schemas.openxmlformats.org/drawingml/2006/table">
            <a:tbl>
              <a:tblPr firstRow="1" bandRow="1">
                <a:tableStyleId>{5C22544A-7EE6-4342-B048-85BDC9FD1C3A}</a:tableStyleId>
              </a:tblPr>
              <a:tblGrid>
                <a:gridCol w="3009900">
                  <a:extLst>
                    <a:ext uri="{9D8B030D-6E8A-4147-A177-3AD203B41FA5}">
                      <a16:colId xmlns:a16="http://schemas.microsoft.com/office/drawing/2014/main" val="1328462268"/>
                    </a:ext>
                  </a:extLst>
                </a:gridCol>
                <a:gridCol w="2075926">
                  <a:extLst>
                    <a:ext uri="{9D8B030D-6E8A-4147-A177-3AD203B41FA5}">
                      <a16:colId xmlns:a16="http://schemas.microsoft.com/office/drawing/2014/main" val="998990252"/>
                    </a:ext>
                  </a:extLst>
                </a:gridCol>
                <a:gridCol w="2542913">
                  <a:extLst>
                    <a:ext uri="{9D8B030D-6E8A-4147-A177-3AD203B41FA5}">
                      <a16:colId xmlns:a16="http://schemas.microsoft.com/office/drawing/2014/main" val="3889628073"/>
                    </a:ext>
                  </a:extLst>
                </a:gridCol>
              </a:tblGrid>
              <a:tr h="296632">
                <a:tc>
                  <a:txBody>
                    <a:bodyPr/>
                    <a:lstStyle/>
                    <a:p>
                      <a:r>
                        <a:rPr lang="en-US" sz="1400" dirty="0">
                          <a:latin typeface="Arial" panose="020B0604020202020204" pitchFamily="34" charset="0"/>
                          <a:cs typeface="Arial" panose="020B0604020202020204" pitchFamily="34" charset="0"/>
                        </a:rPr>
                        <a:t>Regime of operation </a:t>
                      </a:r>
                    </a:p>
                  </a:txBody>
                  <a:tcPr/>
                </a:tc>
                <a:tc>
                  <a:txBody>
                    <a:bodyPr/>
                    <a:lstStyle/>
                    <a:p>
                      <a:r>
                        <a:rPr lang="en-US" sz="1400" dirty="0">
                          <a:latin typeface="Arial" panose="020B0604020202020204" pitchFamily="34" charset="0"/>
                          <a:cs typeface="Arial" panose="020B0604020202020204" pitchFamily="34" charset="0"/>
                        </a:rPr>
                        <a:t>Output characteristics</a:t>
                      </a:r>
                    </a:p>
                  </a:txBody>
                  <a:tcPr/>
                </a:tc>
                <a:tc>
                  <a:txBody>
                    <a:bodyPr/>
                    <a:lstStyle/>
                    <a:p>
                      <a:r>
                        <a:rPr lang="en-US" sz="1400" dirty="0">
                          <a:latin typeface="Arial" panose="020B0604020202020204" pitchFamily="34" charset="0"/>
                          <a:cs typeface="Arial" panose="020B0604020202020204" pitchFamily="34" charset="0"/>
                        </a:rPr>
                        <a:t>Reference</a:t>
                      </a:r>
                    </a:p>
                  </a:txBody>
                  <a:tcPr/>
                </a:tc>
                <a:extLst>
                  <a:ext uri="{0D108BD9-81ED-4DB2-BD59-A6C34878D82A}">
                    <a16:rowId xmlns:a16="http://schemas.microsoft.com/office/drawing/2014/main" val="3569994970"/>
                  </a:ext>
                </a:extLst>
              </a:tr>
              <a:tr h="511996">
                <a:tc>
                  <a:txBody>
                    <a:bodyPr/>
                    <a:lstStyle/>
                    <a:p>
                      <a:r>
                        <a:rPr lang="en-US" sz="1400" b="1" dirty="0">
                          <a:highlight>
                            <a:srgbClr val="FFFF00"/>
                          </a:highlight>
                          <a:latin typeface="Arial" panose="020B0604020202020204" pitchFamily="34" charset="0"/>
                          <a:cs typeface="Arial" panose="020B0604020202020204" pitchFamily="34" charset="0"/>
                        </a:rPr>
                        <a:t>CW</a:t>
                      </a:r>
                    </a:p>
                    <a:p>
                      <a:r>
                        <a:rPr lang="en-US" sz="1400" dirty="0">
                          <a:latin typeface="Arial" panose="020B0604020202020204" pitchFamily="34" charset="0"/>
                          <a:cs typeface="Arial" panose="020B0604020202020204" pitchFamily="34" charset="0"/>
                        </a:rPr>
                        <a:t>(Cr:ZnSe 2.9 µm pumping)</a:t>
                      </a:r>
                    </a:p>
                  </a:txBody>
                  <a:tcPr/>
                </a:tc>
                <a:tc>
                  <a:txBody>
                    <a:bodyPr/>
                    <a:lstStyle/>
                    <a:p>
                      <a:r>
                        <a:rPr lang="en-US" sz="1400" b="1" dirty="0">
                          <a:highlight>
                            <a:srgbClr val="FFFF00"/>
                          </a:highlight>
                          <a:latin typeface="Arial" panose="020B0604020202020204" pitchFamily="34" charset="0"/>
                          <a:cs typeface="Arial" panose="020B0604020202020204" pitchFamily="34" charset="0"/>
                        </a:rPr>
                        <a:t>9.2 W</a:t>
                      </a:r>
                      <a:r>
                        <a:rPr lang="en-US"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sym typeface="Symbol" panose="05050102010706020507" pitchFamily="18" charset="2"/>
                        </a:rPr>
                        <a:t>=40%; </a:t>
                      </a:r>
                      <a:r>
                        <a:rPr lang="en-US" sz="1400" dirty="0">
                          <a:latin typeface="Arial" panose="020B0604020202020204" pitchFamily="34" charset="0"/>
                          <a:cs typeface="Arial" panose="020B0604020202020204" pitchFamily="34" charset="0"/>
                        </a:rPr>
                        <a:t>T=77K</a:t>
                      </a:r>
                    </a:p>
                  </a:txBody>
                  <a:tcPr/>
                </a:tc>
                <a:tc>
                  <a:txBody>
                    <a:bodyPr/>
                    <a:lstStyle/>
                    <a:p>
                      <a:r>
                        <a:rPr lang="en-US" sz="1400" dirty="0">
                          <a:latin typeface="Arial" panose="020B0604020202020204" pitchFamily="34" charset="0"/>
                          <a:cs typeface="Arial" panose="020B0604020202020204" pitchFamily="34" charset="0"/>
                        </a:rPr>
                        <a:t>S. Mirov, et al., IEEE, JSTQE, 24, 1601829, 2018</a:t>
                      </a:r>
                    </a:p>
                  </a:txBody>
                  <a:tcPr/>
                </a:tc>
                <a:extLst>
                  <a:ext uri="{0D108BD9-81ED-4DB2-BD59-A6C34878D82A}">
                    <a16:rowId xmlns:a16="http://schemas.microsoft.com/office/drawing/2014/main" val="2179502503"/>
                  </a:ext>
                </a:extLst>
              </a:tr>
              <a:tr h="511996">
                <a:tc>
                  <a:txBody>
                    <a:bodyPr/>
                    <a:lstStyle/>
                    <a:p>
                      <a:r>
                        <a:rPr lang="en-US" sz="1400" b="1" dirty="0">
                          <a:highlight>
                            <a:srgbClr val="FFFF00"/>
                          </a:highlight>
                          <a:latin typeface="Arial" panose="020B0604020202020204" pitchFamily="34" charset="0"/>
                          <a:cs typeface="Arial" panose="020B0604020202020204" pitchFamily="34" charset="0"/>
                        </a:rPr>
                        <a:t>Long Pulse, High Power</a:t>
                      </a:r>
                    </a:p>
                    <a:p>
                      <a:r>
                        <a:rPr lang="en-US" sz="1400" dirty="0">
                          <a:latin typeface="Arial" panose="020B0604020202020204" pitchFamily="34" charset="0"/>
                          <a:cs typeface="Arial" panose="020B0604020202020204" pitchFamily="34" charset="0"/>
                        </a:rPr>
                        <a:t>(free running 2.94 µm Er:YAG)</a:t>
                      </a:r>
                    </a:p>
                  </a:txBody>
                  <a:tcPr/>
                </a:tc>
                <a:tc>
                  <a:txBody>
                    <a:bodyPr/>
                    <a:lstStyle/>
                    <a:p>
                      <a:r>
                        <a:rPr lang="en-US" sz="1400" b="1" dirty="0">
                          <a:highlight>
                            <a:srgbClr val="FFFF00"/>
                          </a:highlight>
                          <a:latin typeface="Arial" panose="020B0604020202020204" pitchFamily="34" charset="0"/>
                          <a:cs typeface="Arial" panose="020B0604020202020204" pitchFamily="34" charset="0"/>
                        </a:rPr>
                        <a:t>35 W</a:t>
                      </a:r>
                      <a:r>
                        <a:rPr lang="en-US" sz="1400" dirty="0">
                          <a:latin typeface="Arial" panose="020B0604020202020204" pitchFamily="34" charset="0"/>
                          <a:cs typeface="Arial" panose="020B0604020202020204" pitchFamily="34" charset="0"/>
                        </a:rPr>
                        <a:t>, 4.1 µm, 100 Hz, 150 µs;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 =35%; </a:t>
                      </a:r>
                      <a:r>
                        <a:rPr lang="en-US" sz="1400" dirty="0">
                          <a:latin typeface="Arial" panose="020B0604020202020204" pitchFamily="34" charset="0"/>
                          <a:cs typeface="Arial" panose="020B0604020202020204" pitchFamily="34" charset="0"/>
                        </a:rPr>
                        <a:t> T=77K</a:t>
                      </a:r>
                    </a:p>
                  </a:txBody>
                  <a:tcPr/>
                </a:tc>
                <a:tc>
                  <a:txBody>
                    <a:bodyPr/>
                    <a:lstStyle/>
                    <a:p>
                      <a:r>
                        <a:rPr lang="en-US" sz="1400" dirty="0">
                          <a:latin typeface="Arial" panose="020B0604020202020204" pitchFamily="34" charset="0"/>
                          <a:cs typeface="Arial" panose="020B0604020202020204" pitchFamily="34" charset="0"/>
                        </a:rPr>
                        <a:t>S. Mirov, et al., IEEE, JSTQE, 24, 1601829, 2018</a:t>
                      </a:r>
                    </a:p>
                  </a:txBody>
                  <a:tcPr/>
                </a:tc>
                <a:extLst>
                  <a:ext uri="{0D108BD9-81ED-4DB2-BD59-A6C34878D82A}">
                    <a16:rowId xmlns:a16="http://schemas.microsoft.com/office/drawing/2014/main" val="2220854953"/>
                  </a:ext>
                </a:extLst>
              </a:tr>
              <a:tr h="511996">
                <a:tc>
                  <a:txBody>
                    <a:bodyPr/>
                    <a:lstStyle/>
                    <a:p>
                      <a:r>
                        <a:rPr lang="en-US" sz="1400" b="1" dirty="0">
                          <a:highlight>
                            <a:srgbClr val="FFFF00"/>
                          </a:highlight>
                          <a:latin typeface="Arial" panose="020B0604020202020204" pitchFamily="34" charset="0"/>
                          <a:cs typeface="Arial" panose="020B0604020202020204" pitchFamily="34" charset="0"/>
                        </a:rPr>
                        <a:t>Long pulse, High Energy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(free running 2.94 µm Er:YAG)</a:t>
                      </a:r>
                    </a:p>
                  </a:txBody>
                  <a:tcPr/>
                </a:tc>
                <a:tc>
                  <a:txBody>
                    <a:bodyPr/>
                    <a:lstStyle/>
                    <a:p>
                      <a:r>
                        <a:rPr lang="en-US" sz="1400" b="1" dirty="0">
                          <a:highlight>
                            <a:srgbClr val="FFFF00"/>
                          </a:highlight>
                          <a:latin typeface="Arial" panose="020B0604020202020204" pitchFamily="34" charset="0"/>
                          <a:cs typeface="Arial" panose="020B0604020202020204" pitchFamily="34" charset="0"/>
                        </a:rPr>
                        <a:t>10.6J</a:t>
                      </a:r>
                      <a:r>
                        <a:rPr lang="en-US" sz="1400" dirty="0">
                          <a:latin typeface="Arial" panose="020B0604020202020204" pitchFamily="34" charset="0"/>
                          <a:cs typeface="Arial" panose="020B0604020202020204" pitchFamily="34" charset="0"/>
                        </a:rPr>
                        <a:t>, 4.1 µm, single pulse,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=53%;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T=87K</a:t>
                      </a:r>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V. Kozlovsky et. al., </a:t>
                      </a:r>
                    </a:p>
                    <a:p>
                      <a:r>
                        <a:rPr lang="en-US" sz="1400" dirty="0">
                          <a:latin typeface="Arial" panose="020B0604020202020204" pitchFamily="34" charset="0"/>
                          <a:cs typeface="Arial" panose="020B0604020202020204" pitchFamily="34" charset="0"/>
                        </a:rPr>
                        <a:t>J. Physics (2016)</a:t>
                      </a:r>
                    </a:p>
                  </a:txBody>
                  <a:tcPr/>
                </a:tc>
                <a:extLst>
                  <a:ext uri="{0D108BD9-81ED-4DB2-BD59-A6C34878D82A}">
                    <a16:rowId xmlns:a16="http://schemas.microsoft.com/office/drawing/2014/main" val="2418191352"/>
                  </a:ext>
                </a:extLst>
              </a:tr>
              <a:tr h="731422">
                <a:tc>
                  <a:txBody>
                    <a:bodyPr/>
                    <a:lstStyle/>
                    <a:p>
                      <a:r>
                        <a:rPr lang="en-US" sz="1400" b="1" dirty="0">
                          <a:highlight>
                            <a:srgbClr val="FFFF00"/>
                          </a:highlight>
                          <a:latin typeface="Arial" panose="020B0604020202020204" pitchFamily="34" charset="0"/>
                          <a:cs typeface="Arial" panose="020B0604020202020204" pitchFamily="34" charset="0"/>
                        </a:rPr>
                        <a:t>Gain-switched ns pumping </a:t>
                      </a:r>
                    </a:p>
                    <a:p>
                      <a:r>
                        <a:rPr lang="en-US" sz="1400" dirty="0">
                          <a:latin typeface="Arial" panose="020B0604020202020204" pitchFamily="34" charset="0"/>
                          <a:cs typeface="Arial" panose="020B0604020202020204" pitchFamily="34" charset="0"/>
                        </a:rPr>
                        <a:t>(HF 2.7 µm laser)</a:t>
                      </a:r>
                    </a:p>
                  </a:txBody>
                  <a:tcPr/>
                </a:tc>
                <a:tc>
                  <a:txBody>
                    <a:bodyPr/>
                    <a:lstStyle/>
                    <a:p>
                      <a:r>
                        <a:rPr lang="en-US" sz="1400" b="1" dirty="0">
                          <a:highlight>
                            <a:srgbClr val="FFFF00"/>
                          </a:highlight>
                          <a:latin typeface="Arial" panose="020B0604020202020204" pitchFamily="34" charset="0"/>
                          <a:cs typeface="Arial" panose="020B0604020202020204" pitchFamily="34" charset="0"/>
                        </a:rPr>
                        <a:t>1.43J</a:t>
                      </a:r>
                      <a:r>
                        <a:rPr lang="en-US" sz="1400" dirty="0">
                          <a:latin typeface="Arial" panose="020B0604020202020204" pitchFamily="34" charset="0"/>
                          <a:cs typeface="Arial" panose="020B0604020202020204" pitchFamily="34" charset="0"/>
                        </a:rPr>
                        <a:t>, 4.4 µm, 10 Hz,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=53%;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T=300K</a:t>
                      </a:r>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A. </a:t>
                      </a:r>
                      <a:r>
                        <a:rPr lang="en-US" sz="1400" dirty="0" err="1">
                          <a:latin typeface="Arial" panose="020B0604020202020204" pitchFamily="34" charset="0"/>
                          <a:cs typeface="Arial" panose="020B0604020202020204" pitchFamily="34" charset="0"/>
                        </a:rPr>
                        <a:t>Dormidonov</a:t>
                      </a:r>
                      <a:r>
                        <a:rPr lang="en-US" sz="1400" dirty="0">
                          <a:latin typeface="Arial" panose="020B0604020202020204" pitchFamily="34" charset="0"/>
                          <a:cs typeface="Arial" panose="020B0604020202020204" pitchFamily="34" charset="0"/>
                        </a:rPr>
                        <a:t>, et al., </a:t>
                      </a:r>
                    </a:p>
                    <a:p>
                      <a:r>
                        <a:rPr lang="en-US" sz="1400" dirty="0">
                          <a:latin typeface="Arial" panose="020B0604020202020204" pitchFamily="34" charset="0"/>
                          <a:cs typeface="Arial" panose="020B0604020202020204" pitchFamily="34" charset="0"/>
                        </a:rPr>
                        <a:t>Appl. Phys. B 122, 211 (2016)</a:t>
                      </a:r>
                    </a:p>
                  </a:txBody>
                  <a:tcPr/>
                </a:tc>
                <a:extLst>
                  <a:ext uri="{0D108BD9-81ED-4DB2-BD59-A6C34878D82A}">
                    <a16:rowId xmlns:a16="http://schemas.microsoft.com/office/drawing/2014/main" val="744345854"/>
                  </a:ext>
                </a:extLst>
              </a:tr>
              <a:tr h="731422">
                <a:tc>
                  <a:txBody>
                    <a:bodyPr/>
                    <a:lstStyle/>
                    <a:p>
                      <a:r>
                        <a:rPr lang="en-US" sz="1400" b="1" dirty="0">
                          <a:highlight>
                            <a:srgbClr val="FFFF00"/>
                          </a:highlight>
                          <a:latin typeface="Arial" panose="020B0604020202020204" pitchFamily="34" charset="0"/>
                          <a:cs typeface="Arial" panose="020B0604020202020204" pitchFamily="34" charset="0"/>
                        </a:rPr>
                        <a:t>Nanosecond MOPA </a:t>
                      </a:r>
                    </a:p>
                    <a:p>
                      <a:r>
                        <a:rPr lang="en-US" sz="1400" dirty="0">
                          <a:latin typeface="Arial" panose="020B0604020202020204" pitchFamily="34" charset="0"/>
                          <a:cs typeface="Arial" panose="020B0604020202020204" pitchFamily="34" charset="0"/>
                        </a:rPr>
                        <a:t>(Q-switched 2.94 µm  Er:YAG)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highlight>
                            <a:srgbClr val="FFFF00"/>
                          </a:highlight>
                          <a:latin typeface="Arial" panose="020B0604020202020204" pitchFamily="34" charset="0"/>
                          <a:cs typeface="Arial" panose="020B0604020202020204" pitchFamily="34" charset="0"/>
                        </a:rPr>
                        <a:t>60 mJ</a:t>
                      </a:r>
                      <a:r>
                        <a:rPr lang="en-US" sz="1400" dirty="0">
                          <a:latin typeface="Arial" panose="020B0604020202020204" pitchFamily="34" charset="0"/>
                          <a:cs typeface="Arial" panose="020B0604020202020204" pitchFamily="34" charset="0"/>
                        </a:rPr>
                        <a:t>, 4.4 µm, 10 Hz,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=30%;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T=300K</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D. Martyshkin, S. Mirov et. al., Opt. Express 29, 2387 (2021)</a:t>
                      </a:r>
                    </a:p>
                  </a:txBody>
                  <a:tcPr/>
                </a:tc>
                <a:extLst>
                  <a:ext uri="{0D108BD9-81ED-4DB2-BD59-A6C34878D82A}">
                    <a16:rowId xmlns:a16="http://schemas.microsoft.com/office/drawing/2014/main" val="972667117"/>
                  </a:ext>
                </a:extLst>
              </a:tr>
              <a:tr h="511996">
                <a:tc>
                  <a:txBody>
                    <a:bodyPr/>
                    <a:lstStyle/>
                    <a:p>
                      <a:r>
                        <a:rPr lang="en-US" sz="1400" b="1" dirty="0">
                          <a:highlight>
                            <a:srgbClr val="FFFF00"/>
                          </a:highlight>
                          <a:latin typeface="Arial" panose="020B0604020202020204" pitchFamily="34" charset="0"/>
                          <a:cs typeface="Arial" panose="020B0604020202020204" pitchFamily="34" charset="0"/>
                        </a:rPr>
                        <a:t>Multipass amplification of ultrashort pulses </a:t>
                      </a:r>
                      <a:r>
                        <a:rPr lang="en-US" sz="1400" dirty="0">
                          <a:latin typeface="Arial" panose="020B0604020202020204" pitchFamily="34" charset="0"/>
                          <a:cs typeface="Arial" panose="020B0604020202020204" pitchFamily="34" charset="0"/>
                        </a:rPr>
                        <a:t>(Q-switched 2.85 µm Cr: Yb: Ho: YSGG)</a:t>
                      </a:r>
                    </a:p>
                  </a:txBody>
                  <a:tcPr/>
                </a:tc>
                <a:tc>
                  <a:txBody>
                    <a:bodyPr/>
                    <a:lstStyle/>
                    <a:p>
                      <a:r>
                        <a:rPr lang="en-US" sz="1400" b="1" dirty="0">
                          <a:highlight>
                            <a:srgbClr val="FFFF00"/>
                          </a:highlight>
                          <a:latin typeface="Arial" panose="020B0604020202020204" pitchFamily="34" charset="0"/>
                          <a:cs typeface="Arial" panose="020B0604020202020204" pitchFamily="34" charset="0"/>
                        </a:rPr>
                        <a:t>3.5 mJ, 150 fs</a:t>
                      </a:r>
                      <a:r>
                        <a:rPr lang="en-US" sz="1400" dirty="0">
                          <a:latin typeface="Arial" panose="020B0604020202020204" pitchFamily="34" charset="0"/>
                          <a:cs typeface="Arial" panose="020B0604020202020204" pitchFamily="34" charset="0"/>
                        </a:rPr>
                        <a:t>, 4.3 µm, T=300K</a:t>
                      </a:r>
                    </a:p>
                  </a:txBody>
                  <a:tcPr/>
                </a:tc>
                <a:tc>
                  <a:txBody>
                    <a:bodyPr/>
                    <a:lstStyle/>
                    <a:p>
                      <a:r>
                        <a:rPr lang="en-US" sz="1400" dirty="0">
                          <a:latin typeface="Arial" panose="020B0604020202020204" pitchFamily="34" charset="0"/>
                          <a:cs typeface="Arial" panose="020B0604020202020204" pitchFamily="34" charset="0"/>
                        </a:rPr>
                        <a:t>E. Migal, et. al., </a:t>
                      </a:r>
                    </a:p>
                    <a:p>
                      <a:r>
                        <a:rPr lang="en-US" sz="1400" dirty="0">
                          <a:latin typeface="Arial" panose="020B0604020202020204" pitchFamily="34" charset="0"/>
                          <a:cs typeface="Arial" panose="020B0604020202020204" pitchFamily="34" charset="0"/>
                        </a:rPr>
                        <a:t>Opt. Lett. 44, 2550 (2019)</a:t>
                      </a:r>
                    </a:p>
                  </a:txBody>
                  <a:tcPr/>
                </a:tc>
                <a:extLst>
                  <a:ext uri="{0D108BD9-81ED-4DB2-BD59-A6C34878D82A}">
                    <a16:rowId xmlns:a16="http://schemas.microsoft.com/office/drawing/2014/main" val="3113600352"/>
                  </a:ext>
                </a:extLst>
              </a:tr>
            </a:tbl>
          </a:graphicData>
        </a:graphic>
      </p:graphicFrame>
      <p:sp>
        <p:nvSpPr>
          <p:cNvPr id="12" name="Rectangle 11">
            <a:extLst>
              <a:ext uri="{FF2B5EF4-FFF2-40B4-BE49-F238E27FC236}">
                <a16:creationId xmlns:a16="http://schemas.microsoft.com/office/drawing/2014/main" id="{8F975D6C-51EA-9E58-83BB-B4C280039CDC}"/>
              </a:ext>
            </a:extLst>
          </p:cNvPr>
          <p:cNvSpPr/>
          <p:nvPr/>
        </p:nvSpPr>
        <p:spPr>
          <a:xfrm>
            <a:off x="5102346" y="1797363"/>
            <a:ext cx="6850383" cy="338554"/>
          </a:xfrm>
          <a:prstGeom prst="rect">
            <a:avLst/>
          </a:prstGeom>
        </p:spPr>
        <p:txBody>
          <a:bodyPr wrap="square">
            <a:spAutoFit/>
          </a:bodyPr>
          <a:lstStyle/>
          <a:p>
            <a:pPr lvl="0" algn="ctr">
              <a:defRPr/>
            </a:pPr>
            <a:r>
              <a:rPr lang="en-US" sz="1600" b="1" dirty="0">
                <a:solidFill>
                  <a:srgbClr val="0070C0"/>
                </a:solidFill>
                <a:latin typeface="Arial" panose="020B0604020202020204" pitchFamily="34" charset="0"/>
                <a:cs typeface="Arial" panose="020B0604020202020204" pitchFamily="34" charset="0"/>
              </a:rPr>
              <a:t>Fe:ZnSe lasers: state-of-the-art </a:t>
            </a:r>
          </a:p>
        </p:txBody>
      </p:sp>
      <p:sp>
        <p:nvSpPr>
          <p:cNvPr id="14" name="TextBox 13">
            <a:extLst>
              <a:ext uri="{FF2B5EF4-FFF2-40B4-BE49-F238E27FC236}">
                <a16:creationId xmlns:a16="http://schemas.microsoft.com/office/drawing/2014/main" id="{5C88E955-8D7A-6F3D-C993-E185E69A3D46}"/>
              </a:ext>
            </a:extLst>
          </p:cNvPr>
          <p:cNvSpPr txBox="1"/>
          <p:nvPr/>
        </p:nvSpPr>
        <p:spPr>
          <a:xfrm>
            <a:off x="0" y="6066182"/>
            <a:ext cx="12192000" cy="369332"/>
          </a:xfrm>
          <a:prstGeom prst="rect">
            <a:avLst/>
          </a:prstGeom>
          <a:noFill/>
        </p:spPr>
        <p:txBody>
          <a:bodyPr wrap="square" rtlCol="0">
            <a:spAutoFit/>
          </a:bodyPr>
          <a:lstStyle/>
          <a:p>
            <a:pPr algn="ctr"/>
            <a:r>
              <a:rPr lang="en-US" dirty="0">
                <a:solidFill>
                  <a:srgbClr val="FF0000"/>
                </a:solidFill>
                <a:latin typeface="Arial" panose="020B0604020202020204" pitchFamily="34" charset="0"/>
                <a:cs typeface="Arial" panose="020B0604020202020204" pitchFamily="34" charset="0"/>
              </a:rPr>
              <a:t>UAB Physics and industrial collaborator IPG Photonics are the world leaders in Cr/Fe doped II-VI materials and lasers</a:t>
            </a:r>
          </a:p>
        </p:txBody>
      </p:sp>
      <p:graphicFrame>
        <p:nvGraphicFramePr>
          <p:cNvPr id="2" name="Object 1">
            <a:extLst>
              <a:ext uri="{FF2B5EF4-FFF2-40B4-BE49-F238E27FC236}">
                <a16:creationId xmlns:a16="http://schemas.microsoft.com/office/drawing/2014/main" id="{34B37899-C96A-2010-C87C-77751DB65551}"/>
              </a:ext>
            </a:extLst>
          </p:cNvPr>
          <p:cNvGraphicFramePr>
            <a:graphicFrameLocks noChangeAspect="1"/>
          </p:cNvGraphicFramePr>
          <p:nvPr/>
        </p:nvGraphicFramePr>
        <p:xfrm>
          <a:off x="110059" y="3549129"/>
          <a:ext cx="3976388" cy="1998603"/>
        </p:xfrm>
        <a:graphic>
          <a:graphicData uri="http://schemas.openxmlformats.org/presentationml/2006/ole">
            <mc:AlternateContent xmlns:mc="http://schemas.openxmlformats.org/markup-compatibility/2006">
              <mc:Choice xmlns:v="urn:schemas-microsoft-com:vml" Requires="v">
                <p:oleObj name="Graph" r:id="rId5" imgW="2926080" imgH="1462932" progId="Origin50.Graph">
                  <p:embed/>
                </p:oleObj>
              </mc:Choice>
              <mc:Fallback>
                <p:oleObj name="Graph" r:id="rId5" imgW="2926080" imgH="1462932" progId="Origin50.Graph">
                  <p:embed/>
                  <p:pic>
                    <p:nvPicPr>
                      <p:cNvPr id="2" name="Object 1">
                        <a:extLst>
                          <a:ext uri="{FF2B5EF4-FFF2-40B4-BE49-F238E27FC236}">
                            <a16:creationId xmlns:a16="http://schemas.microsoft.com/office/drawing/2014/main" id="{34B37899-C96A-2010-C87C-77751DB655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059" y="3549129"/>
                        <a:ext cx="3976388" cy="1998603"/>
                      </a:xfrm>
                      <a:prstGeom prst="rect">
                        <a:avLst/>
                      </a:prstGeom>
                      <a:noFill/>
                    </p:spPr>
                  </p:pic>
                </p:oleObj>
              </mc:Fallback>
            </mc:AlternateContent>
          </a:graphicData>
        </a:graphic>
      </p:graphicFrame>
      <p:sp>
        <p:nvSpPr>
          <p:cNvPr id="3" name="Rectangle 2">
            <a:extLst>
              <a:ext uri="{FF2B5EF4-FFF2-40B4-BE49-F238E27FC236}">
                <a16:creationId xmlns:a16="http://schemas.microsoft.com/office/drawing/2014/main" id="{82841C8C-B888-78D4-5A50-62AD13B5704C}"/>
              </a:ext>
            </a:extLst>
          </p:cNvPr>
          <p:cNvSpPr/>
          <p:nvPr/>
        </p:nvSpPr>
        <p:spPr>
          <a:xfrm>
            <a:off x="215697" y="5489101"/>
            <a:ext cx="4336803" cy="577081"/>
          </a:xfrm>
          <a:prstGeom prst="rect">
            <a:avLst/>
          </a:prstGeom>
        </p:spPr>
        <p:txBody>
          <a:bodyPr wrap="square">
            <a:spAutoFit/>
          </a:bodyPr>
          <a:lstStyle/>
          <a:p>
            <a:pPr algn="ctr"/>
            <a:r>
              <a:rPr lang="en-US" sz="1050" dirty="0">
                <a:solidFill>
                  <a:schemeClr val="tx2"/>
                </a:solidFill>
              </a:rPr>
              <a:t>Room-temperature cross-sections of emission of </a:t>
            </a:r>
          </a:p>
          <a:p>
            <a:r>
              <a:rPr lang="en-US" sz="1050" dirty="0">
                <a:solidFill>
                  <a:schemeClr val="tx2"/>
                </a:solidFill>
              </a:rPr>
              <a:t>(</a:t>
            </a:r>
            <a:r>
              <a:rPr lang="en-US" sz="1050" dirty="0" err="1">
                <a:solidFill>
                  <a:schemeClr val="tx2"/>
                </a:solidFill>
              </a:rPr>
              <a:t>i</a:t>
            </a:r>
            <a:r>
              <a:rPr lang="en-US" sz="1050" dirty="0">
                <a:solidFill>
                  <a:schemeClr val="tx2"/>
                </a:solidFill>
              </a:rPr>
              <a:t>) </a:t>
            </a:r>
            <a:r>
              <a:rPr lang="en-US" sz="1050" dirty="0" err="1">
                <a:solidFill>
                  <a:schemeClr val="tx2"/>
                </a:solidFill>
              </a:rPr>
              <a:t>Cr:ZnS</a:t>
            </a:r>
            <a:r>
              <a:rPr lang="en-US" sz="1050" dirty="0">
                <a:solidFill>
                  <a:schemeClr val="tx2"/>
                </a:solidFill>
              </a:rPr>
              <a:t>, ii) </a:t>
            </a:r>
            <a:r>
              <a:rPr lang="en-US" sz="1050" dirty="0" err="1">
                <a:solidFill>
                  <a:schemeClr val="tx2"/>
                </a:solidFill>
              </a:rPr>
              <a:t>Cr:ZnSe</a:t>
            </a:r>
            <a:r>
              <a:rPr lang="en-US" sz="1050" dirty="0">
                <a:solidFill>
                  <a:schemeClr val="tx2"/>
                </a:solidFill>
              </a:rPr>
              <a:t> ; iii) </a:t>
            </a:r>
            <a:r>
              <a:rPr lang="en-US" sz="1050" dirty="0" err="1">
                <a:solidFill>
                  <a:schemeClr val="tx2"/>
                </a:solidFill>
              </a:rPr>
              <a:t>Fe:ZnS</a:t>
            </a:r>
            <a:r>
              <a:rPr lang="en-US" sz="1050" dirty="0">
                <a:solidFill>
                  <a:schemeClr val="tx2"/>
                </a:solidFill>
              </a:rPr>
              <a:t>, iv) </a:t>
            </a:r>
            <a:r>
              <a:rPr lang="en-US" sz="1050" dirty="0" err="1">
                <a:solidFill>
                  <a:schemeClr val="tx2"/>
                </a:solidFill>
              </a:rPr>
              <a:t>Fe:ZnSe</a:t>
            </a:r>
            <a:r>
              <a:rPr lang="en-US" sz="1050" dirty="0">
                <a:solidFill>
                  <a:schemeClr val="tx2"/>
                </a:solidFill>
              </a:rPr>
              <a:t>, v) Fe:Cd</a:t>
            </a:r>
            <a:r>
              <a:rPr lang="en-US" sz="1050" baseline="-25000" dirty="0">
                <a:solidFill>
                  <a:schemeClr val="tx2"/>
                </a:solidFill>
              </a:rPr>
              <a:t>0.75</a:t>
            </a:r>
            <a:r>
              <a:rPr lang="en-US" sz="1050" dirty="0">
                <a:solidFill>
                  <a:schemeClr val="tx2"/>
                </a:solidFill>
              </a:rPr>
              <a:t>Mn</a:t>
            </a:r>
            <a:r>
              <a:rPr lang="en-US" sz="1050" baseline="-25000" dirty="0">
                <a:solidFill>
                  <a:schemeClr val="tx2"/>
                </a:solidFill>
              </a:rPr>
              <a:t>0.25</a:t>
            </a:r>
            <a:r>
              <a:rPr lang="en-US" sz="1050" dirty="0">
                <a:solidFill>
                  <a:schemeClr val="tx2"/>
                </a:solidFill>
              </a:rPr>
              <a:t>Se, vi) </a:t>
            </a:r>
            <a:r>
              <a:rPr lang="en-US" sz="1050" dirty="0" err="1">
                <a:solidFill>
                  <a:schemeClr val="tx2"/>
                </a:solidFill>
              </a:rPr>
              <a:t>Fe:CdTe</a:t>
            </a:r>
            <a:r>
              <a:rPr lang="en-US" sz="1050" dirty="0">
                <a:solidFill>
                  <a:schemeClr val="tx2"/>
                </a:solidFill>
              </a:rPr>
              <a:t>, vii) Fe:Zn</a:t>
            </a:r>
            <a:r>
              <a:rPr lang="en-US" sz="1050" baseline="-25000" dirty="0">
                <a:solidFill>
                  <a:schemeClr val="tx2"/>
                </a:solidFill>
              </a:rPr>
              <a:t>0.5</a:t>
            </a:r>
            <a:r>
              <a:rPr lang="en-US" sz="1050" dirty="0">
                <a:solidFill>
                  <a:schemeClr val="tx2"/>
                </a:solidFill>
              </a:rPr>
              <a:t>Cd</a:t>
            </a:r>
            <a:r>
              <a:rPr lang="en-US" sz="1050" baseline="-25000" dirty="0">
                <a:solidFill>
                  <a:schemeClr val="tx2"/>
                </a:solidFill>
              </a:rPr>
              <a:t>0.5</a:t>
            </a:r>
            <a:r>
              <a:rPr lang="en-US" sz="1050" dirty="0">
                <a:solidFill>
                  <a:schemeClr val="tx2"/>
                </a:solidFill>
              </a:rPr>
              <a:t>Te, and viii) Fe:Cd</a:t>
            </a:r>
            <a:r>
              <a:rPr lang="en-US" sz="1050" baseline="-25000" dirty="0">
                <a:solidFill>
                  <a:schemeClr val="tx2"/>
                </a:solidFill>
              </a:rPr>
              <a:t>0.5</a:t>
            </a:r>
            <a:r>
              <a:rPr lang="en-US" sz="1050" dirty="0">
                <a:solidFill>
                  <a:schemeClr val="tx2"/>
                </a:solidFill>
              </a:rPr>
              <a:t>Mn</a:t>
            </a:r>
            <a:r>
              <a:rPr lang="en-US" sz="1050" baseline="-25000" dirty="0">
                <a:solidFill>
                  <a:schemeClr val="tx2"/>
                </a:solidFill>
              </a:rPr>
              <a:t>0.5</a:t>
            </a:r>
            <a:r>
              <a:rPr lang="en-US" sz="1050" dirty="0">
                <a:solidFill>
                  <a:schemeClr val="tx2"/>
                </a:solidFill>
              </a:rPr>
              <a:t>Te</a:t>
            </a:r>
          </a:p>
        </p:txBody>
      </p:sp>
    </p:spTree>
    <p:extLst>
      <p:ext uri="{BB962C8B-B14F-4D97-AF65-F5344CB8AC3E}">
        <p14:creationId xmlns:p14="http://schemas.microsoft.com/office/powerpoint/2010/main" val="1930553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15"/>
          <p:cNvSpPr>
            <a:spLocks noChangeArrowheads="1"/>
          </p:cNvSpPr>
          <p:nvPr/>
        </p:nvSpPr>
        <p:spPr bwMode="auto">
          <a:xfrm>
            <a:off x="0" y="-223169"/>
            <a:ext cx="11358778" cy="929968"/>
          </a:xfrm>
          <a:prstGeom prst="rect">
            <a:avLst/>
          </a:prstGeom>
          <a:noFill/>
          <a:ln w="9525">
            <a:noFill/>
            <a:miter lim="800000"/>
            <a:headEnd/>
            <a:tailEnd/>
          </a:ln>
        </p:spPr>
        <p:txBody>
          <a:bodyPr anchor="ctr"/>
          <a:lstStyle/>
          <a:p>
            <a:pPr marL="0" marR="0" lvl="0" indent="4572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FF"/>
                </a:solidFill>
                <a:effectLst/>
                <a:uLnTx/>
                <a:uFillTx/>
                <a:latin typeface="Arial Black" panose="020B0A04020102020204" pitchFamily="34" charset="0"/>
                <a:cs typeface="Arial" pitchFamily="34" charset="0"/>
              </a:rPr>
              <a:t>Fe:ZnSe</a:t>
            </a:r>
            <a:r>
              <a:rPr kumimoji="0" lang="en-US" sz="2400" b="1" i="0" u="none" strike="noStrike" kern="1200" cap="none" spc="0" normalizeH="0" baseline="0" noProof="0" dirty="0">
                <a:ln>
                  <a:noFill/>
                </a:ln>
                <a:solidFill>
                  <a:srgbClr val="0000FF"/>
                </a:solidFill>
                <a:effectLst/>
                <a:uLnTx/>
                <a:uFillTx/>
                <a:latin typeface="Arial Black" panose="020B0A04020102020204" pitchFamily="34" charset="0"/>
                <a:cs typeface="Arial" pitchFamily="34" charset="0"/>
              </a:rPr>
              <a:t> CPA at 4.1 mm</a:t>
            </a:r>
            <a:endParaRPr kumimoji="0" lang="en-US" sz="2400" b="1" i="1" u="none" strike="noStrike" kern="1200" cap="none" spc="0" normalizeH="0" baseline="-25000" noProof="0" dirty="0">
              <a:ln>
                <a:noFill/>
              </a:ln>
              <a:solidFill>
                <a:srgbClr val="0000FF"/>
              </a:solidFill>
              <a:effectLst/>
              <a:uLnTx/>
              <a:uFillTx/>
              <a:latin typeface="Arial Black" panose="020B0A04020102020204" pitchFamily="34" charset="0"/>
              <a:cs typeface="Arial" pitchFamily="34" charset="0"/>
            </a:endParaRPr>
          </a:p>
        </p:txBody>
      </p:sp>
      <p:sp>
        <p:nvSpPr>
          <p:cNvPr id="8"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60685-D855-48F2-ADEF-439D6810A365}" type="slidenum">
              <a:rPr kumimoji="0" lang="en-US" sz="1100" b="1" i="0" u="none" strike="noStrike" kern="1200" cap="none" spc="0" normalizeH="0" baseline="0" noProof="0" smtClean="0">
                <a:ln>
                  <a:noFill/>
                </a:ln>
                <a:solidFill>
                  <a:schemeClr val="bg1"/>
                </a:solidFill>
                <a:effectLst/>
                <a:uLnTx/>
                <a:uFillTx/>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100" b="1" i="0" u="none" strike="noStrike" kern="1200" cap="none" spc="0" normalizeH="0" baseline="0" noProof="0" dirty="0">
              <a:ln>
                <a:noFill/>
              </a:ln>
              <a:solidFill>
                <a:schemeClr val="bg1"/>
              </a:solidFill>
              <a:effectLst/>
              <a:uLnTx/>
              <a:uFillTx/>
              <a:cs typeface="Arial" panose="020B0604020202020204" pitchFamily="34" charset="0"/>
            </a:endParaRPr>
          </a:p>
        </p:txBody>
      </p:sp>
      <p:sp>
        <p:nvSpPr>
          <p:cNvPr id="4" name="TextBox 3"/>
          <p:cNvSpPr txBox="1"/>
          <p:nvPr/>
        </p:nvSpPr>
        <p:spPr>
          <a:xfrm>
            <a:off x="304603" y="435558"/>
            <a:ext cx="6122189"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Fe:ZnSe</a:t>
            </a:r>
            <a:r>
              <a:rPr kumimoji="0" lang="en-US" sz="1800" b="1" i="0" u="none" strike="noStrike" kern="1200" cap="none" spc="0" normalizeH="0" noProof="0" dirty="0">
                <a:ln>
                  <a:noFill/>
                </a:ln>
                <a:solidFill>
                  <a:srgbClr val="0070C0"/>
                </a:solidFill>
                <a:effectLst/>
                <a:uLnTx/>
                <a:uFillTx/>
                <a:latin typeface="Arial" panose="020B0604020202020204" pitchFamily="34" charset="0"/>
                <a:cs typeface="Arial" panose="020B0604020202020204" pitchFamily="34" charset="0"/>
              </a:rPr>
              <a:t> gain</a:t>
            </a:r>
            <a:r>
              <a:rPr kumimoji="0" lang="en-US" sz="1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crystal:</a:t>
            </a:r>
            <a:endParaRPr kumimoji="0" lang="en-US" sz="1800" b="1" i="0" u="none" strike="noStrike" kern="1200" cap="none" spc="0" normalizeH="0" baseline="-25000" noProof="0" dirty="0">
              <a:ln>
                <a:noFill/>
              </a:ln>
              <a:solidFill>
                <a:srgbClr val="0070C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Large stimulated</a:t>
            </a:r>
            <a:r>
              <a:rPr kumimoji="0" lang="en-US" sz="1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emission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cross section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Long</a:t>
            </a:r>
            <a:r>
              <a:rPr kumimoji="0" lang="en-US" sz="18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upper state lifetime at cryogenic temperature</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dirty="0">
                <a:solidFill>
                  <a:prstClr val="black"/>
                </a:solidFill>
                <a:latin typeface="Arial" panose="020B0604020202020204" pitchFamily="34" charset="0"/>
                <a:cs typeface="Arial" panose="020B0604020202020204" pitchFamily="34" charset="0"/>
              </a:rPr>
              <a:t>Can be pumped by free-running Er:YAG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2.94 µm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Current status</a:t>
            </a:r>
            <a:r>
              <a:rPr kumimoji="0" lang="en-US" sz="18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Z. Chang. Opt. Express 31, 13447</a:t>
            </a:r>
            <a:r>
              <a:rPr kumimoji="0" lang="en-US" sz="1800" b="0" i="0" u="none" strike="noStrike" kern="1200" cap="none" spc="0" normalizeH="0" noProof="0" dirty="0">
                <a:ln>
                  <a:noFill/>
                </a:ln>
                <a:solidFill>
                  <a:srgbClr val="0070C0"/>
                </a:solidFill>
                <a:effectLst/>
                <a:uLnTx/>
                <a:uFillTx/>
                <a:latin typeface="Arial" panose="020B0604020202020204" pitchFamily="34" charset="0"/>
                <a:cs typeface="Arial" panose="020B0604020202020204" pitchFamily="34" charset="0"/>
              </a:rPr>
              <a:t> (2023)</a:t>
            </a:r>
            <a:endParaRPr kumimoji="0" lang="en-US" sz="18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rPr>
              <a:t>4.6</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mJ, 250 fs, 333 Hz at 4.1 µm </a:t>
            </a:r>
          </a:p>
        </p:txBody>
      </p:sp>
      <p:pic>
        <p:nvPicPr>
          <p:cNvPr id="14" name="Picture 13" descr="A picture containing chart&#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318135" y="3020897"/>
            <a:ext cx="5150380" cy="3139353"/>
          </a:xfrm>
          <a:prstGeom prst="rect">
            <a:avLst/>
          </a:prstGeom>
        </p:spPr>
      </p:pic>
      <p:pic>
        <p:nvPicPr>
          <p:cNvPr id="3" name="Picture 2">
            <a:extLst>
              <a:ext uri="{FF2B5EF4-FFF2-40B4-BE49-F238E27FC236}">
                <a16:creationId xmlns:a16="http://schemas.microsoft.com/office/drawing/2014/main" id="{F588C696-6319-C953-1103-E3FED3F485AA}"/>
              </a:ext>
            </a:extLst>
          </p:cNvPr>
          <p:cNvPicPr>
            <a:picLocks noChangeAspect="1"/>
          </p:cNvPicPr>
          <p:nvPr/>
        </p:nvPicPr>
        <p:blipFill>
          <a:blip r:embed="rId4"/>
          <a:stretch>
            <a:fillRect/>
          </a:stretch>
        </p:blipFill>
        <p:spPr>
          <a:xfrm>
            <a:off x="6285337" y="760837"/>
            <a:ext cx="4973160" cy="5130800"/>
          </a:xfrm>
          <a:prstGeom prst="rect">
            <a:avLst/>
          </a:prstGeom>
        </p:spPr>
      </p:pic>
      <p:pic>
        <p:nvPicPr>
          <p:cNvPr id="5" name="Picture 4">
            <a:extLst>
              <a:ext uri="{FF2B5EF4-FFF2-40B4-BE49-F238E27FC236}">
                <a16:creationId xmlns:a16="http://schemas.microsoft.com/office/drawing/2014/main" id="{00FB190F-479E-557E-C14D-91F0CACFD42A}"/>
              </a:ext>
            </a:extLst>
          </p:cNvPr>
          <p:cNvPicPr>
            <a:picLocks noChangeAspect="1"/>
          </p:cNvPicPr>
          <p:nvPr/>
        </p:nvPicPr>
        <p:blipFill>
          <a:blip r:embed="rId5"/>
          <a:stretch>
            <a:fillRect/>
          </a:stretch>
        </p:blipFill>
        <p:spPr>
          <a:xfrm>
            <a:off x="10887343" y="0"/>
            <a:ext cx="1304657" cy="1956986"/>
          </a:xfrm>
          <a:prstGeom prst="rect">
            <a:avLst/>
          </a:prstGeom>
        </p:spPr>
      </p:pic>
    </p:spTree>
    <p:extLst>
      <p:ext uri="{BB962C8B-B14F-4D97-AF65-F5344CB8AC3E}">
        <p14:creationId xmlns:p14="http://schemas.microsoft.com/office/powerpoint/2010/main" val="5063939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14271</TotalTime>
  <Words>2939</Words>
  <Application>Microsoft Office PowerPoint</Application>
  <PresentationFormat>Widescreen</PresentationFormat>
  <Paragraphs>313</Paragraphs>
  <Slides>16</Slides>
  <Notes>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6" baseType="lpstr">
      <vt:lpstr>Aptos</vt:lpstr>
      <vt:lpstr>Arial</vt:lpstr>
      <vt:lpstr>Arial Black</vt:lpstr>
      <vt:lpstr>Calibri</vt:lpstr>
      <vt:lpstr>Calibri Light</vt:lpstr>
      <vt:lpstr>Symbol</vt:lpstr>
      <vt:lpstr>Tahoma</vt:lpstr>
      <vt:lpstr>Wingdings</vt:lpstr>
      <vt:lpstr>Office Theme</vt:lpstr>
      <vt:lpstr>Graph</vt:lpstr>
      <vt:lpstr>PowerPoint Presentation</vt:lpstr>
      <vt:lpstr>TM:II-VI laser materials: main properties</vt:lpstr>
      <vt:lpstr>Cr:ZnS lasers – a unique front end for 2-10 µm high energy systems </vt:lpstr>
      <vt:lpstr>Ultrafast Cr:ZnS and Cr:ZnSe amplifiers: Energy amplifiers</vt:lpstr>
      <vt:lpstr>New Vision of Ultrafast Cr:ZnS and Cr:ZnSe Energy Amplifiers</vt:lpstr>
      <vt:lpstr>PowerPoint Presentation</vt:lpstr>
      <vt:lpstr>PowerPoint Presentation</vt:lpstr>
      <vt:lpstr>PowerPoint Presentation</vt:lpstr>
      <vt:lpstr>PowerPoint Presentation</vt:lpstr>
      <vt:lpstr>Future RT Fe:ZnSe Terawatt System</vt:lpstr>
      <vt:lpstr>PowerPoint Presentation</vt:lpstr>
      <vt:lpstr>PowerPoint Presentation</vt:lpstr>
      <vt:lpstr>Ultrafast CO2 amplifiers</vt:lpstr>
      <vt:lpstr>PowerPoint Presentation</vt:lpstr>
      <vt:lpstr>Quad Chart</vt:lpstr>
      <vt:lpstr>PowerPoint Presentation</vt:lpstr>
    </vt:vector>
  </TitlesOfParts>
  <Company>UAB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Environmental/Engineering: Project #4. Advanced approaches to quantifying exposure to heavy metals</dc:title>
  <dc:creator>Fedorov, Vladimir Vadimovich</dc:creator>
  <cp:lastModifiedBy>Mirov, Sergey B</cp:lastModifiedBy>
  <cp:revision>188</cp:revision>
  <dcterms:created xsi:type="dcterms:W3CDTF">2020-07-09T20:20:00Z</dcterms:created>
  <dcterms:modified xsi:type="dcterms:W3CDTF">2024-06-20T22:10:31Z</dcterms:modified>
</cp:coreProperties>
</file>