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1387" r:id="rId3"/>
    <p:sldId id="1388" r:id="rId4"/>
    <p:sldId id="1384" r:id="rId5"/>
    <p:sldId id="1373" r:id="rId6"/>
    <p:sldId id="1381" r:id="rId7"/>
    <p:sldId id="1382" r:id="rId8"/>
    <p:sldId id="1380" r:id="rId9"/>
    <p:sldId id="1383" r:id="rId10"/>
    <p:sldId id="1374" r:id="rId11"/>
    <p:sldId id="1375" r:id="rId12"/>
    <p:sldId id="1353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C78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3" autoAdjust="0"/>
    <p:restoredTop sz="93400" autoAdjust="0"/>
  </p:normalViewPr>
  <p:slideViewPr>
    <p:cSldViewPr snapToGrid="0" snapToObjects="1">
      <p:cViewPr varScale="1">
        <p:scale>
          <a:sx n="80" d="100"/>
          <a:sy n="80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4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emf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89/fphy.2024.1390225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62" y="383493"/>
            <a:ext cx="10334625" cy="1947460"/>
          </a:xfrm>
        </p:spPr>
        <p:txBody>
          <a:bodyPr>
            <a:normAutofit/>
          </a:bodyPr>
          <a:lstStyle/>
          <a:p>
            <a:pPr fontAlgn="base">
              <a:spcBef>
                <a:spcPts val="2400"/>
              </a:spcBef>
              <a:spcAft>
                <a:spcPts val="2400"/>
              </a:spcAft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Arial"/>
              </a:rPr>
              <a:t>3</a:t>
            </a:r>
            <a:r>
              <a:rPr lang="en-US" sz="3200" baseline="30000" dirty="0">
                <a:solidFill>
                  <a:srgbClr val="FFFFFF"/>
                </a:solidFill>
                <a:latin typeface="Roboto"/>
                <a:ea typeface="Roboto"/>
                <a:cs typeface="Arial"/>
              </a:rPr>
              <a:t>rd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Arial"/>
              </a:rPr>
              <a:t> </a:t>
            </a:r>
            <a:r>
              <a:rPr lang="en-US" sz="2800" b="1" i="0" dirty="0">
                <a:effectLst/>
                <a:latin typeface="Roboto" panose="02000000000000000000" pitchFamily="2" charset="0"/>
              </a:rPr>
              <a:t>ATF Science Planning Workshop</a:t>
            </a:r>
            <a:endParaRPr lang="en-US" sz="28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887147"/>
            <a:ext cx="10334625" cy="3766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June 21,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362" y="3934625"/>
            <a:ext cx="10334625" cy="5546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  Igor Pogorelsky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54E3E0-BB9A-B8E8-8F90-84851C13CA56}"/>
              </a:ext>
            </a:extLst>
          </p:cNvPr>
          <p:cNvGrpSpPr/>
          <p:nvPr/>
        </p:nvGrpSpPr>
        <p:grpSpPr>
          <a:xfrm>
            <a:off x="849573" y="5437264"/>
            <a:ext cx="3758825" cy="789116"/>
            <a:chOff x="8355931" y="5045287"/>
            <a:chExt cx="3398922" cy="789116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F0E6CCC9-47BD-734F-6082-9AAD69F1C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5931" y="5045287"/>
              <a:ext cx="789116" cy="7891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DD432F-B884-62F3-478B-15BE5DD353AC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Accelerator Facilities Division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5DA489EF-66A9-3344-A434-82BA9E0D76CA}"/>
              </a:ext>
            </a:extLst>
          </p:cNvPr>
          <p:cNvSpPr txBox="1">
            <a:spLocks/>
          </p:cNvSpPr>
          <p:nvPr/>
        </p:nvSpPr>
        <p:spPr>
          <a:xfrm>
            <a:off x="688146" y="2534003"/>
            <a:ext cx="10053995" cy="19474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fontAlgn="base">
              <a:spcBef>
                <a:spcPts val="2400"/>
              </a:spcBef>
              <a:spcAft>
                <a:spcPts val="2400"/>
              </a:spcAft>
            </a:pPr>
            <a:r>
              <a:rPr lang="en-US" sz="3200" dirty="0"/>
              <a:t>Nonlinear Pulse Compression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357A-21AA-050E-356D-277536F9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46" y="0"/>
            <a:ext cx="11049000" cy="1325563"/>
          </a:xfrm>
        </p:spPr>
        <p:txBody>
          <a:bodyPr/>
          <a:lstStyle/>
          <a:p>
            <a:r>
              <a:rPr lang="en-US" dirty="0"/>
              <a:t>Near-term Post-compression Upgrade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33365-8D7F-3EEF-5100-EBC5D5738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0589BA-E8EC-02D8-B25E-3DCD203E6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686"/>
          <a:stretch/>
        </p:blipFill>
        <p:spPr bwMode="auto">
          <a:xfrm>
            <a:off x="828582" y="3500426"/>
            <a:ext cx="9299911" cy="2266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3D30B0-33F2-7D45-A29F-9E17E97F1607}"/>
              </a:ext>
            </a:extLst>
          </p:cNvPr>
          <p:cNvSpPr/>
          <p:nvPr/>
        </p:nvSpPr>
        <p:spPr>
          <a:xfrm rot="21404721">
            <a:off x="5581815" y="5048535"/>
            <a:ext cx="4546791" cy="88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4530CF-26D6-0E98-22EA-7166442AD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863" y="1542500"/>
            <a:ext cx="2808151" cy="1987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CAA57-3947-F1B5-59B4-2401FD38CD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2"/>
          <a:stretch/>
        </p:blipFill>
        <p:spPr bwMode="auto">
          <a:xfrm>
            <a:off x="7626768" y="4541534"/>
            <a:ext cx="2890174" cy="19576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1DD2CC-5082-E05B-2C1F-22E857E3447F}"/>
              </a:ext>
            </a:extLst>
          </p:cNvPr>
          <p:cNvSpPr txBox="1"/>
          <p:nvPr/>
        </p:nvSpPr>
        <p:spPr>
          <a:xfrm>
            <a:off x="2724550" y="5685184"/>
            <a:ext cx="4856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3.5 TW in 150 fs = 5 optical cycles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17F774-55EF-F1EC-C366-65C4EAC31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40" y="1598505"/>
            <a:ext cx="6031717" cy="1875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5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68DD-D153-6356-E447-899CC636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Longer-term Upgrade</a:t>
            </a:r>
            <a:br>
              <a:rPr 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B6B48-7896-C4A9-2871-71DB0F9F1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4A2029-7D3C-4346-B27E-D7A6F365BDD6}"/>
              </a:ext>
            </a:extLst>
          </p:cNvPr>
          <p:cNvGrpSpPr/>
          <p:nvPr/>
        </p:nvGrpSpPr>
        <p:grpSpPr>
          <a:xfrm>
            <a:off x="345656" y="1690689"/>
            <a:ext cx="3524768" cy="2790968"/>
            <a:chOff x="15502833" y="13466084"/>
            <a:chExt cx="4495243" cy="35099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AB2610-AA16-461B-8942-5F2974207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490" b="25606"/>
            <a:stretch/>
          </p:blipFill>
          <p:spPr>
            <a:xfrm>
              <a:off x="15502833" y="13466084"/>
              <a:ext cx="2936869" cy="350994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C4410B-7E96-5172-1280-4C4498424B55}"/>
                </a:ext>
              </a:extLst>
            </p:cNvPr>
            <p:cNvGrpSpPr/>
            <p:nvPr/>
          </p:nvGrpSpPr>
          <p:grpSpPr>
            <a:xfrm>
              <a:off x="17577510" y="13972197"/>
              <a:ext cx="2420566" cy="2235627"/>
              <a:chOff x="17577510" y="13610247"/>
              <a:chExt cx="2420566" cy="223562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AB3DAE-55FA-E84C-EDE4-7230A3FBEF2A}"/>
                  </a:ext>
                </a:extLst>
              </p:cNvPr>
              <p:cNvSpPr txBox="1"/>
              <p:nvPr/>
            </p:nvSpPr>
            <p:spPr>
              <a:xfrm>
                <a:off x="18072346" y="14279144"/>
                <a:ext cx="1800455" cy="695785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</a:rPr>
                  <a:t>10 </a:t>
                </a:r>
                <a:r>
                  <a:rPr lang="en-US" sz="1600" b="1" dirty="0" err="1">
                    <a:solidFill>
                      <a:srgbClr val="C00000"/>
                    </a:solidFill>
                  </a:rPr>
                  <a:t>mJ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 from</a:t>
                </a:r>
                <a:br>
                  <a:rPr lang="en-US" sz="1600" b="1" dirty="0">
                    <a:solidFill>
                      <a:srgbClr val="C00000"/>
                    </a:solidFill>
                  </a:rPr>
                </a:br>
                <a:r>
                  <a:rPr lang="en-US" sz="1600" b="1" dirty="0">
                    <a:solidFill>
                      <a:srgbClr val="C00000"/>
                    </a:solidFill>
                  </a:rPr>
                  <a:t>seed laser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D5F9142-6784-7CE4-7389-7407C0F632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34942" y="14989901"/>
                <a:ext cx="391363" cy="44753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9C03DF5-A458-5315-91A2-7D204745E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20901" y="14986446"/>
                <a:ext cx="1064840" cy="545122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17AB470-21B5-FF76-560F-F7EBD65A05A9}"/>
                  </a:ext>
                </a:extLst>
              </p:cNvPr>
              <p:cNvSpPr/>
              <p:nvPr/>
            </p:nvSpPr>
            <p:spPr>
              <a:xfrm>
                <a:off x="18944826" y="14747654"/>
                <a:ext cx="1053250" cy="109822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381000"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/>
                  <a:t>mJ</a:t>
                </a:r>
                <a:r>
                  <a:rPr lang="en-US" sz="2400" dirty="0"/>
                  <a:t>+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BCE235-1FE7-5632-F1FE-750D1AB291AD}"/>
                  </a:ext>
                </a:extLst>
              </p:cNvPr>
              <p:cNvSpPr/>
              <p:nvPr/>
            </p:nvSpPr>
            <p:spPr>
              <a:xfrm rot="20863495">
                <a:off x="17577510" y="13610247"/>
                <a:ext cx="1295054" cy="7896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F9122A-5AD1-CBD0-65CD-D79A89B02294}"/>
                </a:ext>
              </a:extLst>
            </p:cNvPr>
            <p:cNvSpPr/>
            <p:nvPr/>
          </p:nvSpPr>
          <p:spPr>
            <a:xfrm>
              <a:off x="18225037" y="16565161"/>
              <a:ext cx="214665" cy="221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Placeholder 345">
            <a:extLst>
              <a:ext uri="{FF2B5EF4-FFF2-40B4-BE49-F238E27FC236}">
                <a16:creationId xmlns:a16="http://schemas.microsoft.com/office/drawing/2014/main" id="{E9BE13A8-6690-B29D-2A07-ADDBA471C6A2}"/>
              </a:ext>
            </a:extLst>
          </p:cNvPr>
          <p:cNvSpPr txBox="1">
            <a:spLocks/>
          </p:cNvSpPr>
          <p:nvPr/>
        </p:nvSpPr>
        <p:spPr>
          <a:xfrm>
            <a:off x="2360438" y="4412546"/>
            <a:ext cx="8609631" cy="2421897"/>
          </a:xfrm>
          <a:prstGeom prst="rect">
            <a:avLst/>
          </a:prstGeom>
        </p:spPr>
        <p:txBody>
          <a:bodyPr wrap="square" lIns="223877" tIns="223877" rIns="223877" bIns="223877">
            <a:spAutoFit/>
          </a:bodyPr>
          <a:lstStyle>
            <a:lvl1pPr marL="0" indent="0" algn="l" defTabSz="429841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455191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14879" indent="-559688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30537" indent="-615658" algn="l" defTabSz="4298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078288" indent="-447751" algn="l" defTabSz="4298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1820625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6982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9034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8238" indent="-1074603" algn="l" defTabSz="4298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Approach:</a:t>
            </a:r>
          </a:p>
          <a:p>
            <a:pPr marL="1912391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spectral gain narrowing by implementing higher energy femtosecond injector reaching 500 fs after CPA compressor.</a:t>
            </a:r>
          </a:p>
          <a:p>
            <a:pPr marL="1912391" lvl="1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Post-compression is complementary to “Strong Front End” approach.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B89B1B-3903-C932-5BB5-AD9C4AA8FFED}"/>
              </a:ext>
            </a:extLst>
          </p:cNvPr>
          <p:cNvGrpSpPr/>
          <p:nvPr/>
        </p:nvGrpSpPr>
        <p:grpSpPr>
          <a:xfrm>
            <a:off x="4168267" y="824317"/>
            <a:ext cx="7985781" cy="4346466"/>
            <a:chOff x="495909" y="1309552"/>
            <a:chExt cx="11125051" cy="5074087"/>
          </a:xfrm>
        </p:grpSpPr>
        <p:pic>
          <p:nvPicPr>
            <p:cNvPr id="17" name="Graphic 8">
              <a:extLst>
                <a:ext uri="{FF2B5EF4-FFF2-40B4-BE49-F238E27FC236}">
                  <a16:creationId xmlns:a16="http://schemas.microsoft.com/office/drawing/2014/main" id="{3EF101F0-68F3-6A58-72DF-4BD2E2F77592}"/>
                </a:ext>
              </a:extLst>
            </p:cNvPr>
            <p:cNvPicPr/>
            <p:nvPr/>
          </p:nvPicPr>
          <p:blipFill rotWithShape="1">
            <a:blip r:embed="rId3"/>
            <a:srcRect t="29888"/>
            <a:stretch/>
          </p:blipFill>
          <p:spPr>
            <a:xfrm>
              <a:off x="4137010" y="2174335"/>
              <a:ext cx="3598371" cy="29336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Graphic 6">
              <a:extLst>
                <a:ext uri="{FF2B5EF4-FFF2-40B4-BE49-F238E27FC236}">
                  <a16:creationId xmlns:a16="http://schemas.microsoft.com/office/drawing/2014/main" id="{94ADC027-95CD-C9EF-0E98-8D7A9138D2B5}"/>
                </a:ext>
              </a:extLst>
            </p:cNvPr>
            <p:cNvPicPr/>
            <p:nvPr/>
          </p:nvPicPr>
          <p:blipFill rotWithShape="1">
            <a:blip r:embed="rId4"/>
            <a:srcRect t="29021"/>
            <a:stretch/>
          </p:blipFill>
          <p:spPr>
            <a:xfrm>
              <a:off x="495909" y="2138045"/>
              <a:ext cx="3598371" cy="2969951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CustomShape 7">
              <a:extLst>
                <a:ext uri="{FF2B5EF4-FFF2-40B4-BE49-F238E27FC236}">
                  <a16:creationId xmlns:a16="http://schemas.microsoft.com/office/drawing/2014/main" id="{FCAEDC35-01F8-6327-A623-BA55576A84B3}"/>
                </a:ext>
              </a:extLst>
            </p:cNvPr>
            <p:cNvSpPr/>
            <p:nvPr/>
          </p:nvSpPr>
          <p:spPr>
            <a:xfrm>
              <a:off x="4803832" y="4929332"/>
              <a:ext cx="2021958" cy="7528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1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15 TW</a:t>
              </a:r>
              <a:endParaRPr lang="en-US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*10 </a:t>
              </a:r>
              <a:r>
                <a:rPr lang="en-US" b="0" strike="noStrike" spc="-1" dirty="0" err="1">
                  <a:solidFill>
                    <a:srgbClr val="000000"/>
                  </a:solidFill>
                  <a:latin typeface="Calibri"/>
                  <a:ea typeface="DejaVu Sans"/>
                </a:rPr>
                <a:t>mJ</a:t>
              </a:r>
              <a:r>
                <a:rPr lang="en-US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 seed*</a:t>
              </a:r>
              <a:endParaRPr lang="en-US" b="0" strike="noStrike" spc="-1" dirty="0">
                <a:latin typeface="Arial"/>
              </a:endParaRPr>
            </a:p>
          </p:txBody>
        </p:sp>
        <p:sp>
          <p:nvSpPr>
            <p:cNvPr id="20" name="CustomShape 8">
              <a:extLst>
                <a:ext uri="{FF2B5EF4-FFF2-40B4-BE49-F238E27FC236}">
                  <a16:creationId xmlns:a16="http://schemas.microsoft.com/office/drawing/2014/main" id="{E4F3974C-6981-90B0-8860-856ECA9F9AB2}"/>
                </a:ext>
              </a:extLst>
            </p:cNvPr>
            <p:cNvSpPr/>
            <p:nvPr/>
          </p:nvSpPr>
          <p:spPr>
            <a:xfrm>
              <a:off x="3926160" y="4888222"/>
              <a:ext cx="230760" cy="7948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grpSp>
          <p:nvGrpSpPr>
            <p:cNvPr id="21" name="Group 10">
              <a:extLst>
                <a:ext uri="{FF2B5EF4-FFF2-40B4-BE49-F238E27FC236}">
                  <a16:creationId xmlns:a16="http://schemas.microsoft.com/office/drawing/2014/main" id="{6649DECF-45D6-C10D-80D4-88B3269C79CD}"/>
                </a:ext>
              </a:extLst>
            </p:cNvPr>
            <p:cNvGrpSpPr/>
            <p:nvPr/>
          </p:nvGrpSpPr>
          <p:grpSpPr>
            <a:xfrm>
              <a:off x="7941430" y="1309552"/>
              <a:ext cx="3679530" cy="4381070"/>
              <a:chOff x="8226720" y="1404360"/>
              <a:chExt cx="4002120" cy="4765165"/>
            </a:xfrm>
          </p:grpSpPr>
          <p:pic>
            <p:nvPicPr>
              <p:cNvPr id="26" name="Graphic 10">
                <a:extLst>
                  <a:ext uri="{FF2B5EF4-FFF2-40B4-BE49-F238E27FC236}">
                    <a16:creationId xmlns:a16="http://schemas.microsoft.com/office/drawing/2014/main" id="{42124814-5BD2-F29F-6866-F6122BC6D67C}"/>
                  </a:ext>
                </a:extLst>
              </p:cNvPr>
              <p:cNvPicPr/>
              <p:nvPr/>
            </p:nvPicPr>
            <p:blipFill rotWithShape="1">
              <a:blip r:embed="rId5"/>
              <a:srcRect t="29287"/>
              <a:stretch/>
            </p:blipFill>
            <p:spPr>
              <a:xfrm>
                <a:off x="8226720" y="2286688"/>
                <a:ext cx="4002120" cy="329079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7" name="CustomShape 11">
                <a:extLst>
                  <a:ext uri="{FF2B5EF4-FFF2-40B4-BE49-F238E27FC236}">
                    <a16:creationId xmlns:a16="http://schemas.microsoft.com/office/drawing/2014/main" id="{0AD9078D-7782-289D-B389-32D0D4864A7A}"/>
                  </a:ext>
                </a:extLst>
              </p:cNvPr>
              <p:cNvSpPr/>
              <p:nvPr/>
            </p:nvSpPr>
            <p:spPr>
              <a:xfrm>
                <a:off x="8706234" y="5350690"/>
                <a:ext cx="3153409" cy="8188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b="1" strike="noStrike" spc="-1" dirty="0">
                    <a:solidFill>
                      <a:srgbClr val="000000"/>
                    </a:solidFill>
                    <a:latin typeface="Calibri"/>
                    <a:ea typeface="DejaVu Sans"/>
                  </a:rPr>
                  <a:t>25 TW</a:t>
                </a:r>
                <a:endParaRPr lang="en-US" b="0" strike="noStrike" spc="-1" dirty="0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0" strike="noStrike" spc="-1" dirty="0">
                    <a:solidFill>
                      <a:srgbClr val="000000"/>
                    </a:solidFill>
                    <a:latin typeface="Calibri"/>
                    <a:ea typeface="DejaVu Sans"/>
                  </a:rPr>
                  <a:t>*post-compression*</a:t>
                </a:r>
                <a:endParaRPr lang="en-US" b="0" strike="noStrike" spc="-1" dirty="0">
                  <a:latin typeface="Arial"/>
                </a:endParaRPr>
              </a:p>
            </p:txBody>
          </p:sp>
          <p:sp>
            <p:nvSpPr>
              <p:cNvPr id="28" name="CustomShape 13">
                <a:extLst>
                  <a:ext uri="{FF2B5EF4-FFF2-40B4-BE49-F238E27FC236}">
                    <a16:creationId xmlns:a16="http://schemas.microsoft.com/office/drawing/2014/main" id="{A4BE892D-8C1C-44DA-D310-572A42EA1451}"/>
                  </a:ext>
                </a:extLst>
              </p:cNvPr>
              <p:cNvSpPr/>
              <p:nvPr/>
            </p:nvSpPr>
            <p:spPr>
              <a:xfrm>
                <a:off x="8560440" y="1404360"/>
                <a:ext cx="3443040" cy="824040"/>
              </a:xfrm>
              <a:prstGeom prst="rect">
                <a:avLst/>
              </a:prstGeom>
              <a:solidFill>
                <a:srgbClr val="FFFFFF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4F9F1B-8782-5C96-99A2-44CB5155AA0F}"/>
                </a:ext>
              </a:extLst>
            </p:cNvPr>
            <p:cNvSpPr/>
            <p:nvPr/>
          </p:nvSpPr>
          <p:spPr>
            <a:xfrm flipH="1" flipV="1">
              <a:off x="4574380" y="2228414"/>
              <a:ext cx="758025" cy="188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B2CBB6-5E66-0325-738D-261D2BF3767B}"/>
                </a:ext>
              </a:extLst>
            </p:cNvPr>
            <p:cNvSpPr/>
            <p:nvPr/>
          </p:nvSpPr>
          <p:spPr>
            <a:xfrm flipH="1" flipV="1">
              <a:off x="8399990" y="2206500"/>
              <a:ext cx="733425" cy="15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stomShape 1">
              <a:extLst>
                <a:ext uri="{FF2B5EF4-FFF2-40B4-BE49-F238E27FC236}">
                  <a16:creationId xmlns:a16="http://schemas.microsoft.com/office/drawing/2014/main" id="{887B45CC-C948-8D5B-CA32-D65CD7829D7D}"/>
                </a:ext>
              </a:extLst>
            </p:cNvPr>
            <p:cNvSpPr/>
            <p:nvPr/>
          </p:nvSpPr>
          <p:spPr>
            <a:xfrm>
              <a:off x="1368589" y="4984066"/>
              <a:ext cx="2318341" cy="139957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1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5 TW</a:t>
              </a:r>
              <a:endParaRPr lang="en-US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*isotopes, CPA, </a:t>
              </a:r>
            </a:p>
            <a:p>
              <a:pPr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Calibri"/>
                  <a:ea typeface="DejaVu Sans"/>
                </a:rPr>
                <a:t>  </a:t>
              </a:r>
              <a:r>
                <a:rPr lang="en-US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µJ seed*</a:t>
              </a:r>
              <a:br>
                <a:rPr dirty="0"/>
              </a:br>
              <a:endParaRPr lang="en-US" b="0" strike="noStrike" spc="-1" dirty="0">
                <a:latin typeface="Arial"/>
              </a:endParaRPr>
            </a:p>
          </p:txBody>
        </p:sp>
        <p:sp>
          <p:nvSpPr>
            <p:cNvPr id="25" name="CustomShape 8">
              <a:extLst>
                <a:ext uri="{FF2B5EF4-FFF2-40B4-BE49-F238E27FC236}">
                  <a16:creationId xmlns:a16="http://schemas.microsoft.com/office/drawing/2014/main" id="{0F1F4490-4881-3AE2-14BF-FF0AB8C0372F}"/>
                </a:ext>
              </a:extLst>
            </p:cNvPr>
            <p:cNvSpPr/>
            <p:nvPr/>
          </p:nvSpPr>
          <p:spPr>
            <a:xfrm>
              <a:off x="7735381" y="4888222"/>
              <a:ext cx="230760" cy="7948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314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FA4AFD-A0B2-4F98-CB40-599ACADB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18" y="7773"/>
            <a:ext cx="110490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6BE0EC-5F4B-6E0B-51C3-6D0AE987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18" y="1146732"/>
            <a:ext cx="11049000" cy="486518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F1E3C-EEDD-1B21-93FD-00776DF6D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8EBD3-0B69-791D-6C28-7D297FA5204C}"/>
              </a:ext>
            </a:extLst>
          </p:cNvPr>
          <p:cNvSpPr txBox="1"/>
          <p:nvPr/>
        </p:nvSpPr>
        <p:spPr>
          <a:xfrm>
            <a:off x="655582" y="1146732"/>
            <a:ext cx="108936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In our first full-scale post-compression experiment at 9.2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/>
              <a:t>m, we demonstrated FWHM 700 fs pulses at 1.5 TW selected from the paraxial portion of the beam.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Our simulations benchmarked by the experiment allow extrapolation to the entire beam resulting in 2.5 TW, 1.2 </a:t>
            </a:r>
            <a:r>
              <a:rPr lang="en-US" sz="2400" dirty="0" err="1"/>
              <a:t>ps</a:t>
            </a:r>
            <a:r>
              <a:rPr lang="en-US" sz="2400" dirty="0"/>
              <a:t> (starting from 3 TW, 2 </a:t>
            </a:r>
            <a:r>
              <a:rPr lang="en-US" sz="2400" dirty="0" err="1"/>
              <a:t>ps</a:t>
            </a:r>
            <a:r>
              <a:rPr lang="en-US" sz="2400" dirty="0"/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We applied simulations to optimize the post-compression setup to obtain 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     5 TW in 500 fs and even down to 150 fs at 3.5 TW.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In a longer run, post-compression combined with a strong front end will allow femtosecond pulses at and above 20 TW.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Results published in: Frontiers in Physics, April 2024 					</a:t>
            </a:r>
            <a:r>
              <a:rPr lang="en-US" sz="2400" b="0" i="0" dirty="0">
                <a:solidFill>
                  <a:srgbClr val="536479"/>
                </a:solidFill>
                <a:effectLst/>
                <a:highlight>
                  <a:srgbClr val="EBECED"/>
                </a:highlight>
                <a:latin typeface="Roboto" panose="02000000000000000000" pitchFamily="2" charset="0"/>
              </a:rPr>
              <a:t>DOI:</a:t>
            </a:r>
            <a:r>
              <a:rPr lang="en-US" sz="2400" b="0" i="0" u="sng" dirty="0">
                <a:solidFill>
                  <a:srgbClr val="536479"/>
                </a:solidFill>
                <a:effectLst/>
                <a:highlight>
                  <a:srgbClr val="EBECED"/>
                </a:highlight>
                <a:latin typeface="Roboto" panose="02000000000000000000" pitchFamily="2" charset="0"/>
                <a:hlinkClick r:id="rId2"/>
              </a:rPr>
              <a:t>10.3389/fphy.2024.1390225</a:t>
            </a:r>
            <a:endParaRPr lang="en-US" sz="2400" b="0" i="0" dirty="0">
              <a:solidFill>
                <a:srgbClr val="536479"/>
              </a:solidFill>
              <a:effectLst/>
              <a:highlight>
                <a:srgbClr val="EBECED"/>
              </a:highlight>
              <a:latin typeface="Roboto" panose="02000000000000000000" pitchFamily="2" charset="0"/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601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899D9D-9243-A4B2-3BDA-8F29324C0CCD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BDD2D51E-70DA-074B-8471-D58185D77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0542A6-CC9E-6F8A-A396-D8E6FE21064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CE8BC-4C7C-53D4-CBE3-7EEFC399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29922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Priority Directions from 2</a:t>
            </a:r>
            <a:r>
              <a:rPr lang="en-US" sz="4000" baseline="30000" dirty="0"/>
              <a:t>nd</a:t>
            </a:r>
            <a:r>
              <a:rPr lang="en-US" sz="4000" dirty="0"/>
              <a:t> ATF SP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B62DD-56CA-86B2-B64D-CC7E5E33B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24D55-0C22-A265-92CE-9096E4003D78}"/>
              </a:ext>
            </a:extLst>
          </p:cNvPr>
          <p:cNvSpPr txBox="1"/>
          <p:nvPr/>
        </p:nvSpPr>
        <p:spPr>
          <a:xfrm>
            <a:off x="571499" y="863898"/>
            <a:ext cx="10936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1800" i="1" dirty="0"/>
              <a:t>2019Report: https://www.bnl.gov/atf/docs/ATF%20Science%20Workshop%20Report%202019.pdf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EC89A3A-B3EA-FC62-B62F-54D7654C00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9860" y="1233230"/>
              <a:ext cx="10828486" cy="48928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07919">
                      <a:extLst>
                        <a:ext uri="{9D8B030D-6E8A-4147-A177-3AD203B41FA5}">
                          <a16:colId xmlns:a16="http://schemas.microsoft.com/office/drawing/2014/main" val="2280644849"/>
                        </a:ext>
                      </a:extLst>
                    </a:gridCol>
                    <a:gridCol w="3580144">
                      <a:extLst>
                        <a:ext uri="{9D8B030D-6E8A-4147-A177-3AD203B41FA5}">
                          <a16:colId xmlns:a16="http://schemas.microsoft.com/office/drawing/2014/main" val="1581785164"/>
                        </a:ext>
                      </a:extLst>
                    </a:gridCol>
                    <a:gridCol w="4040423">
                      <a:extLst>
                        <a:ext uri="{9D8B030D-6E8A-4147-A177-3AD203B41FA5}">
                          <a16:colId xmlns:a16="http://schemas.microsoft.com/office/drawing/2014/main" val="625676462"/>
                        </a:ext>
                      </a:extLst>
                    </a:gridCol>
                  </a:tblGrid>
                  <a:tr h="29535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Experiment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LWIR Laser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e-beam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24088805"/>
                      </a:ext>
                    </a:extLst>
                  </a:tr>
                  <a:tr h="34197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A.1: Ion Acceleration 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10-25 TW: up to ~ 100 MeV ions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Circ. Pol. for advanced methods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02608546"/>
                      </a:ext>
                    </a:extLst>
                  </a:tr>
                  <a:tr h="34197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A.2 e- Acceleration 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highlight>
                                <a:srgbClr val="FFFF00"/>
                              </a:highlight>
                            </a:rPr>
                            <a:t>10-20 TW, &lt;1ps</a:t>
                          </a:r>
                          <a:r>
                            <a:rPr lang="en-US" sz="1200" dirty="0">
                              <a:effectLst/>
                            </a:rPr>
                            <a:t>: Blowout regime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Integrated NIR: two color injection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9841204"/>
                      </a:ext>
                    </a:extLst>
                  </a:tr>
                  <a:tr h="17098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A.3 Weibel 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 TW, ~3 ps, circ. Pol.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452625"/>
                      </a:ext>
                    </a:extLst>
                  </a:tr>
                  <a:tr h="2726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B.1 Dielectric Wakefield Acceleration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∼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𝟑𝟎𝟎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pC</a:t>
                          </a:r>
                          <a:r>
                            <a:rPr lang="en-US" sz="12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91014618"/>
                      </a:ext>
                    </a:extLst>
                  </a:tr>
                  <a:tr h="23889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B.1 Two Beam Acceleration (TBA)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~ 1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nC,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&lt;2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, total peak power&gt; 60 MW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8327191"/>
                      </a:ext>
                    </a:extLst>
                  </a:tr>
                  <a:tr h="34197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B.2 Structure-based phase space manipulation 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∼ 1−2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.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52630020"/>
                      </a:ext>
                    </a:extLst>
                  </a:tr>
                  <a:tr h="202651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B.2 fs beam manipulation 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TEM_10 mode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6815771"/>
                      </a:ext>
                    </a:extLst>
                  </a:tr>
                  <a:tr h="38717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B.4 THZ Generation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≤2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&gt;400</m:t>
                              </m:r>
                            </m:oMath>
                          </a14:m>
                          <a:r>
                            <a:rPr lang="en-US" sz="1200" dirty="0" err="1">
                              <a:effectLst/>
                            </a:rPr>
                            <a:t>pC</a:t>
                          </a:r>
                          <a:r>
                            <a:rPr lang="en-US" sz="12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&lt;120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, 6.4 cm period undulator: 1.5 </a:t>
                          </a:r>
                          <a:r>
                            <a:rPr lang="en-US" sz="1200" dirty="0" err="1">
                              <a:effectLst/>
                            </a:rPr>
                            <a:t>mJ</a:t>
                          </a:r>
                          <a:r>
                            <a:rPr lang="en-US" sz="1200" dirty="0">
                              <a:effectLst/>
                            </a:rPr>
                            <a:t> THz pulse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6733556"/>
                      </a:ext>
                    </a:extLst>
                  </a:tr>
                  <a:tr h="42836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C.1 e- injection into LWFA in blowout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highlight>
                                <a:srgbClr val="FFFF00"/>
                              </a:highlight>
                            </a:rPr>
                            <a:t>20 TW, 0.5 </a:t>
                          </a:r>
                          <a:r>
                            <a:rPr lang="en-US" sz="1200" dirty="0" err="1">
                              <a:effectLst/>
                              <a:highlight>
                                <a:srgbClr val="FFFF00"/>
                              </a:highlight>
                            </a:rPr>
                            <a:t>ps</a:t>
                          </a:r>
                          <a:r>
                            <a:rPr lang="en-US" sz="1200" dirty="0">
                              <a:effectLst/>
                            </a:rPr>
                            <a:t>: Bubble regime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≪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200: 100 MeV beam injection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≫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: ultrafast electron radiography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32573209"/>
                      </a:ext>
                    </a:extLst>
                  </a:tr>
                  <a:tr h="38717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C.1 e+ beam generation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0.5-5 TW, ~2 ps, spot size w</a:t>
                          </a:r>
                          <a:r>
                            <a:rPr lang="en-US" sz="1200" baseline="-25000">
                              <a:effectLst/>
                            </a:rPr>
                            <a:t>0</a:t>
                          </a:r>
                          <a:r>
                            <a:rPr lang="en-US" sz="1200">
                              <a:effectLst/>
                            </a:rPr>
                            <a:t>~50-100 µm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&gt;60 MeV,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 &lt;1%,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&lt;50 µm, Q&gt;250 pC,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&lt;10 µm, bunch length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&lt;0.2 ps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19095985"/>
                      </a:ext>
                    </a:extLst>
                  </a:tr>
                  <a:tr h="2306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PRD C.2 Dielectric Laser Acceleration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20 mJ, 2 ps, 10 Hz rep rate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 MeV,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1 pC,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~20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~5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m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66823171"/>
                      </a:ext>
                    </a:extLst>
                  </a:tr>
                  <a:tr h="42012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PRD C.2 Direct Laser Acceleration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highlight>
                                <a:srgbClr val="FFFF00"/>
                              </a:highlight>
                            </a:rPr>
                            <a:t>20 TW, 0.5 </a:t>
                          </a:r>
                          <a:r>
                            <a:rPr lang="en-US" sz="1200" dirty="0" err="1">
                              <a:effectLst/>
                              <a:highlight>
                                <a:srgbClr val="FFFF00"/>
                              </a:highlight>
                            </a:rPr>
                            <a:t>ps</a:t>
                          </a:r>
                          <a:r>
                            <a:rPr lang="en-US" sz="1200" dirty="0">
                              <a:effectLst/>
                            </a:rPr>
                            <a:t>: Bubble regime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0.5 ps,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~ 1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nC: Drive beam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~30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 fs,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~ 10</m:t>
                              </m:r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pC: Trailing beam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7267202"/>
                      </a:ext>
                    </a:extLst>
                  </a:tr>
                  <a:tr h="74964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C.3 Inverse Compton Scattering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=1.5,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 Circular polarization: nonlinear ICS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, linear polarization: harmonic radiation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, any polarization: higher order multiphoton Thomson scattering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50-75 MeV,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~ 1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~10−30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m,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~ 300−500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C, rep rate 3Hz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244943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EC89A3A-B3EA-FC62-B62F-54D7654C00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9860" y="1233230"/>
              <a:ext cx="10828486" cy="48928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07919">
                      <a:extLst>
                        <a:ext uri="{9D8B030D-6E8A-4147-A177-3AD203B41FA5}">
                          <a16:colId xmlns:a16="http://schemas.microsoft.com/office/drawing/2014/main" val="2280644849"/>
                        </a:ext>
                      </a:extLst>
                    </a:gridCol>
                    <a:gridCol w="3580144">
                      <a:extLst>
                        <a:ext uri="{9D8B030D-6E8A-4147-A177-3AD203B41FA5}">
                          <a16:colId xmlns:a16="http://schemas.microsoft.com/office/drawing/2014/main" val="1581785164"/>
                        </a:ext>
                      </a:extLst>
                    </a:gridCol>
                    <a:gridCol w="4040423">
                      <a:extLst>
                        <a:ext uri="{9D8B030D-6E8A-4147-A177-3AD203B41FA5}">
                          <a16:colId xmlns:a16="http://schemas.microsoft.com/office/drawing/2014/main" val="625676462"/>
                        </a:ext>
                      </a:extLst>
                    </a:gridCol>
                  </a:tblGrid>
                  <a:tr h="29535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Experiment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LWIR Laser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e-beam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240888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A.1: Ion Acceleration 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10-25 TW: up to ~ 100 MeV ions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Circ. Pol. for advanced methods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0260854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A.2 e- Acceleration 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highlight>
                                <a:srgbClr val="FFFF00"/>
                              </a:highlight>
                            </a:rPr>
                            <a:t>10-20 TW, &lt;1ps</a:t>
                          </a:r>
                          <a:r>
                            <a:rPr lang="en-US" sz="1200" dirty="0">
                              <a:effectLst/>
                            </a:rPr>
                            <a:t>: Blowout regime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Integrated NIR: two color injection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9841204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A.3 Weibel 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 TW, ~3 ps, circ. Pol.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452625"/>
                      </a:ext>
                    </a:extLst>
                  </a:tr>
                  <a:tr h="2726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B.1 Dielectric Wakefield Acceleration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175" t="-472727" r="-603" b="-129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1014618"/>
                      </a:ext>
                    </a:extLst>
                  </a:tr>
                  <a:tr h="23889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B.1 Two Beam Acceleration (TBA)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175" t="-646154" r="-603" b="-1364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3271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B.2 Structure-based phase space manipulation 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175" t="-477049" r="-603" b="-7721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2630020"/>
                      </a:ext>
                    </a:extLst>
                  </a:tr>
                  <a:tr h="202651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B.2 fs beam manipulation 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TEM_10 mode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6815771"/>
                      </a:ext>
                    </a:extLst>
                  </a:tr>
                  <a:tr h="38717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B.4 THZ Generation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175" t="-611111" r="-603" b="-59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733556"/>
                      </a:ext>
                    </a:extLst>
                  </a:tr>
                  <a:tr h="42836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C.1 e- injection into LWFA in blowout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highlight>
                                <a:srgbClr val="FFFF00"/>
                              </a:highlight>
                            </a:rPr>
                            <a:t>20 TW, 0.5 </a:t>
                          </a:r>
                          <a:r>
                            <a:rPr lang="en-US" sz="1200" dirty="0" err="1">
                              <a:effectLst/>
                              <a:highlight>
                                <a:srgbClr val="FFFF00"/>
                              </a:highlight>
                            </a:rPr>
                            <a:t>ps</a:t>
                          </a:r>
                          <a:r>
                            <a:rPr lang="en-US" sz="1200" dirty="0">
                              <a:effectLst/>
                            </a:rPr>
                            <a:t>: Bubble regime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175" t="-630986" r="-603" b="-4281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2573209"/>
                      </a:ext>
                    </a:extLst>
                  </a:tr>
                  <a:tr h="38717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C.1 e+ beam generation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0.5-5 TW, ~2 ps, spot size w</a:t>
                          </a:r>
                          <a:r>
                            <a:rPr lang="en-US" sz="1200" baseline="-25000">
                              <a:effectLst/>
                            </a:rPr>
                            <a:t>0</a:t>
                          </a:r>
                          <a:r>
                            <a:rPr lang="en-US" sz="1200">
                              <a:effectLst/>
                            </a:rPr>
                            <a:t>~50-100 µm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175" t="-823810" r="-603" b="-3825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095985"/>
                      </a:ext>
                    </a:extLst>
                  </a:tr>
                  <a:tr h="2306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PRD C.2 Dielectric Laser Acceleration 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20 mJ, 2 ps, 10 Hz rep rate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175" t="-1531579" r="-603" b="-534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823171"/>
                      </a:ext>
                    </a:extLst>
                  </a:tr>
                  <a:tr h="42012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PRD C.2 Direct Laser Acceleration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highlight>
                                <a:srgbClr val="FFFF00"/>
                              </a:highlight>
                            </a:rPr>
                            <a:t>20 TW, 0.5 </a:t>
                          </a:r>
                          <a:r>
                            <a:rPr lang="en-US" sz="1200" dirty="0" err="1">
                              <a:effectLst/>
                              <a:highlight>
                                <a:srgbClr val="FFFF00"/>
                              </a:highlight>
                            </a:rPr>
                            <a:t>ps</a:t>
                          </a:r>
                          <a:r>
                            <a:rPr lang="en-US" sz="1200" dirty="0">
                              <a:effectLst/>
                            </a:rPr>
                            <a:t>: Bubble regime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175" t="-898551" r="-603" b="-1942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267202"/>
                      </a:ext>
                    </a:extLst>
                  </a:tr>
                  <a:tr h="74964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PRD C.3 Inverse Compton Scattering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9626" t="-560163" r="-113435" b="-8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175" t="-560163" r="-603" b="-8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44943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443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97" y="-103420"/>
            <a:ext cx="110490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/>
              </a:rPr>
              <a:t>Recent highlights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F2E4444-C496-AC06-003A-85F0CE2833CD}"/>
              </a:ext>
            </a:extLst>
          </p:cNvPr>
          <p:cNvSpPr txBox="1"/>
          <p:nvPr/>
        </p:nvSpPr>
        <p:spPr>
          <a:xfrm>
            <a:off x="337861" y="891894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Remote detection of a radioactive source in AE126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0D52653-A16E-DAE7-5D11-E2DE84A452EF}"/>
              </a:ext>
            </a:extLst>
          </p:cNvPr>
          <p:cNvGrpSpPr/>
          <p:nvPr/>
        </p:nvGrpSpPr>
        <p:grpSpPr>
          <a:xfrm>
            <a:off x="937188" y="1435294"/>
            <a:ext cx="3754506" cy="1275706"/>
            <a:chOff x="1496917" y="1821020"/>
            <a:chExt cx="3754506" cy="12757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A19349-0457-9662-36E6-0A0A9006B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6917" y="1821020"/>
              <a:ext cx="3754506" cy="7087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FCA4AF-AB0C-A5BD-B172-E5DAC3FB9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933" t="72235" r="46506" b="422"/>
            <a:stretch/>
          </p:blipFill>
          <p:spPr>
            <a:xfrm>
              <a:off x="3016122" y="2362877"/>
              <a:ext cx="358048" cy="33373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BA6DE2-5746-4136-88EC-F531284755AD}"/>
                </a:ext>
              </a:extLst>
            </p:cNvPr>
            <p:cNvSpPr txBox="1"/>
            <p:nvPr/>
          </p:nvSpPr>
          <p:spPr>
            <a:xfrm>
              <a:off x="2689238" y="2696616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Po-210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EA54BB9-18CA-74ED-251F-0AE3F82EDB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6" t="1" r="9990" b="60351"/>
          <a:stretch/>
        </p:blipFill>
        <p:spPr bwMode="auto">
          <a:xfrm>
            <a:off x="9469789" y="4898497"/>
            <a:ext cx="556960" cy="642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AEBEC05-0477-1074-3CA3-97A951C6B4E0}"/>
              </a:ext>
            </a:extLst>
          </p:cNvPr>
          <p:cNvGrpSpPr/>
          <p:nvPr/>
        </p:nvGrpSpPr>
        <p:grpSpPr>
          <a:xfrm>
            <a:off x="3940391" y="5033813"/>
            <a:ext cx="5363830" cy="1419675"/>
            <a:chOff x="0" y="-45981"/>
            <a:chExt cx="3975209" cy="110118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F98144-BFEA-D587-3A6A-60D79968B78C}"/>
                </a:ext>
              </a:extLst>
            </p:cNvPr>
            <p:cNvSpPr/>
            <p:nvPr/>
          </p:nvSpPr>
          <p:spPr>
            <a:xfrm flipH="1" flipV="1">
              <a:off x="1683298" y="568576"/>
              <a:ext cx="706210" cy="59079"/>
            </a:xfrm>
            <a:custGeom>
              <a:avLst/>
              <a:gdLst>
                <a:gd name="connsiteX0" fmla="*/ 0 w 1254662"/>
                <a:gd name="connsiteY0" fmla="*/ 206441 h 206441"/>
                <a:gd name="connsiteX1" fmla="*/ 604157 w 1254662"/>
                <a:gd name="connsiteY1" fmla="*/ 73091 h 206441"/>
                <a:gd name="connsiteX2" fmla="*/ 1190625 w 1254662"/>
                <a:gd name="connsiteY2" fmla="*/ 6416 h 206441"/>
                <a:gd name="connsiteX3" fmla="*/ 1212396 w 1254662"/>
                <a:gd name="connsiteY3" fmla="*/ 6416 h 206441"/>
                <a:gd name="connsiteX0" fmla="*/ 0 w 1190625"/>
                <a:gd name="connsiteY0" fmla="*/ 200025 h 200025"/>
                <a:gd name="connsiteX1" fmla="*/ 604157 w 1190625"/>
                <a:gd name="connsiteY1" fmla="*/ 66675 h 200025"/>
                <a:gd name="connsiteX2" fmla="*/ 1190625 w 1190625"/>
                <a:gd name="connsiteY2" fmla="*/ 0 h 200025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1439"/>
                <a:gd name="connsiteX1" fmla="*/ 673553 w 1190625"/>
                <a:gd name="connsiteY1" fmla="*/ 292554 h 301439"/>
                <a:gd name="connsiteX2" fmla="*/ 1190625 w 1190625"/>
                <a:gd name="connsiteY2" fmla="*/ 0 h 301439"/>
                <a:gd name="connsiteX0" fmla="*/ 0 w 673553"/>
                <a:gd name="connsiteY0" fmla="*/ 0 h 101414"/>
                <a:gd name="connsiteX1" fmla="*/ 673553 w 673553"/>
                <a:gd name="connsiteY1" fmla="*/ 92529 h 101414"/>
                <a:gd name="connsiteX0" fmla="*/ 0 w 575556"/>
                <a:gd name="connsiteY0" fmla="*/ 0 h 59544"/>
                <a:gd name="connsiteX1" fmla="*/ 575556 w 575556"/>
                <a:gd name="connsiteY1" fmla="*/ 42718 h 59544"/>
                <a:gd name="connsiteX0" fmla="*/ 0 w 575556"/>
                <a:gd name="connsiteY0" fmla="*/ 0 h 56583"/>
                <a:gd name="connsiteX1" fmla="*/ 575556 w 575556"/>
                <a:gd name="connsiteY1" fmla="*/ 42718 h 56583"/>
                <a:gd name="connsiteX0" fmla="*/ 0 w 575556"/>
                <a:gd name="connsiteY0" fmla="*/ 0 h 50252"/>
                <a:gd name="connsiteX1" fmla="*/ 575556 w 575556"/>
                <a:gd name="connsiteY1" fmla="*/ 42718 h 50252"/>
                <a:gd name="connsiteX0" fmla="*/ 0 w 575556"/>
                <a:gd name="connsiteY0" fmla="*/ 0 h 56583"/>
                <a:gd name="connsiteX1" fmla="*/ 575556 w 575556"/>
                <a:gd name="connsiteY1" fmla="*/ 42718 h 56583"/>
                <a:gd name="connsiteX0" fmla="*/ 0 w 561754"/>
                <a:gd name="connsiteY0" fmla="*/ 0 h 53323"/>
                <a:gd name="connsiteX1" fmla="*/ 561754 w 561754"/>
                <a:gd name="connsiteY1" fmla="*/ 38568 h 53323"/>
                <a:gd name="connsiteX0" fmla="*/ 0 w 550713"/>
                <a:gd name="connsiteY0" fmla="*/ 0 h 51731"/>
                <a:gd name="connsiteX1" fmla="*/ 550713 w 550713"/>
                <a:gd name="connsiteY1" fmla="*/ 36492 h 51731"/>
                <a:gd name="connsiteX0" fmla="*/ 0 w 512066"/>
                <a:gd name="connsiteY0" fmla="*/ 34073 h 52559"/>
                <a:gd name="connsiteX1" fmla="*/ 512066 w 512066"/>
                <a:gd name="connsiteY1" fmla="*/ 0 h 52559"/>
                <a:gd name="connsiteX0" fmla="*/ 0 w 512066"/>
                <a:gd name="connsiteY0" fmla="*/ 34073 h 34073"/>
                <a:gd name="connsiteX1" fmla="*/ 512066 w 512066"/>
                <a:gd name="connsiteY1" fmla="*/ 0 h 34073"/>
                <a:gd name="connsiteX0" fmla="*/ 0 w 512066"/>
                <a:gd name="connsiteY0" fmla="*/ 34073 h 34198"/>
                <a:gd name="connsiteX1" fmla="*/ 512066 w 512066"/>
                <a:gd name="connsiteY1" fmla="*/ 0 h 34198"/>
                <a:gd name="connsiteX0" fmla="*/ 0 w 512066"/>
                <a:gd name="connsiteY0" fmla="*/ 34073 h 36423"/>
                <a:gd name="connsiteX1" fmla="*/ 512066 w 512066"/>
                <a:gd name="connsiteY1" fmla="*/ 0 h 36423"/>
                <a:gd name="connsiteX0" fmla="*/ 0 w 512066"/>
                <a:gd name="connsiteY0" fmla="*/ 34073 h 40666"/>
                <a:gd name="connsiteX1" fmla="*/ 512066 w 512066"/>
                <a:gd name="connsiteY1" fmla="*/ 0 h 40666"/>
                <a:gd name="connsiteX0" fmla="*/ 0 w 534149"/>
                <a:gd name="connsiteY0" fmla="*/ 9168 h 28600"/>
                <a:gd name="connsiteX1" fmla="*/ 534149 w 534149"/>
                <a:gd name="connsiteY1" fmla="*/ 0 h 28600"/>
                <a:gd name="connsiteX0" fmla="*/ 0 w 534149"/>
                <a:gd name="connsiteY0" fmla="*/ 9168 h 29209"/>
                <a:gd name="connsiteX1" fmla="*/ 534149 w 534149"/>
                <a:gd name="connsiteY1" fmla="*/ 0 h 29209"/>
                <a:gd name="connsiteX0" fmla="*/ 0 w 534149"/>
                <a:gd name="connsiteY0" fmla="*/ 9168 h 35336"/>
                <a:gd name="connsiteX1" fmla="*/ 534149 w 534149"/>
                <a:gd name="connsiteY1" fmla="*/ 0 h 35336"/>
                <a:gd name="connsiteX0" fmla="*/ 0 w 728762"/>
                <a:gd name="connsiteY0" fmla="*/ 46527 h 58926"/>
                <a:gd name="connsiteX1" fmla="*/ 728762 w 728762"/>
                <a:gd name="connsiteY1" fmla="*/ 0 h 58926"/>
                <a:gd name="connsiteX0" fmla="*/ 0 w 728762"/>
                <a:gd name="connsiteY0" fmla="*/ 46527 h 54353"/>
                <a:gd name="connsiteX1" fmla="*/ 728762 w 728762"/>
                <a:gd name="connsiteY1" fmla="*/ 0 h 54353"/>
                <a:gd name="connsiteX0" fmla="*/ 0 w 728762"/>
                <a:gd name="connsiteY0" fmla="*/ 61055 h 66583"/>
                <a:gd name="connsiteX1" fmla="*/ 728762 w 728762"/>
                <a:gd name="connsiteY1" fmla="*/ 0 h 66583"/>
                <a:gd name="connsiteX0" fmla="*/ 0 w 728762"/>
                <a:gd name="connsiteY0" fmla="*/ 61055 h 61055"/>
                <a:gd name="connsiteX1" fmla="*/ 728762 w 728762"/>
                <a:gd name="connsiteY1" fmla="*/ 0 h 61055"/>
                <a:gd name="connsiteX0" fmla="*/ 0 w 716339"/>
                <a:gd name="connsiteY0" fmla="*/ 90111 h 90111"/>
                <a:gd name="connsiteX1" fmla="*/ 716339 w 716339"/>
                <a:gd name="connsiteY1" fmla="*/ 0 h 9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339" h="90111">
                  <a:moveTo>
                    <a:pt x="0" y="90111"/>
                  </a:moveTo>
                  <a:cubicBezTo>
                    <a:pt x="221713" y="82546"/>
                    <a:pt x="487537" y="54090"/>
                    <a:pt x="716339" y="0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1AD0598-3E83-7AB8-54EE-7750795D053C}"/>
                </a:ext>
              </a:extLst>
            </p:cNvPr>
            <p:cNvSpPr/>
            <p:nvPr/>
          </p:nvSpPr>
          <p:spPr>
            <a:xfrm rot="20628502" flipH="1">
              <a:off x="1678339" y="518144"/>
              <a:ext cx="709887" cy="17655"/>
            </a:xfrm>
            <a:custGeom>
              <a:avLst/>
              <a:gdLst>
                <a:gd name="connsiteX0" fmla="*/ 0 w 1254662"/>
                <a:gd name="connsiteY0" fmla="*/ 206441 h 206441"/>
                <a:gd name="connsiteX1" fmla="*/ 604157 w 1254662"/>
                <a:gd name="connsiteY1" fmla="*/ 73091 h 206441"/>
                <a:gd name="connsiteX2" fmla="*/ 1190625 w 1254662"/>
                <a:gd name="connsiteY2" fmla="*/ 6416 h 206441"/>
                <a:gd name="connsiteX3" fmla="*/ 1212396 w 1254662"/>
                <a:gd name="connsiteY3" fmla="*/ 6416 h 206441"/>
                <a:gd name="connsiteX0" fmla="*/ 0 w 1190625"/>
                <a:gd name="connsiteY0" fmla="*/ 200025 h 200025"/>
                <a:gd name="connsiteX1" fmla="*/ 604157 w 1190625"/>
                <a:gd name="connsiteY1" fmla="*/ 66675 h 200025"/>
                <a:gd name="connsiteX2" fmla="*/ 1190625 w 1190625"/>
                <a:gd name="connsiteY2" fmla="*/ 0 h 200025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1439"/>
                <a:gd name="connsiteX1" fmla="*/ 673553 w 1190625"/>
                <a:gd name="connsiteY1" fmla="*/ 292554 h 301439"/>
                <a:gd name="connsiteX2" fmla="*/ 1190625 w 1190625"/>
                <a:gd name="connsiteY2" fmla="*/ 0 h 301439"/>
                <a:gd name="connsiteX0" fmla="*/ 0 w 673553"/>
                <a:gd name="connsiteY0" fmla="*/ 0 h 101414"/>
                <a:gd name="connsiteX1" fmla="*/ 673553 w 673553"/>
                <a:gd name="connsiteY1" fmla="*/ 92529 h 101414"/>
                <a:gd name="connsiteX0" fmla="*/ 0 w 569521"/>
                <a:gd name="connsiteY0" fmla="*/ 0 h 61244"/>
                <a:gd name="connsiteX1" fmla="*/ 569521 w 569521"/>
                <a:gd name="connsiteY1" fmla="*/ 45020 h 61244"/>
                <a:gd name="connsiteX0" fmla="*/ 0 w 569521"/>
                <a:gd name="connsiteY0" fmla="*/ 0 h 54907"/>
                <a:gd name="connsiteX1" fmla="*/ 569521 w 569521"/>
                <a:gd name="connsiteY1" fmla="*/ 45020 h 54907"/>
                <a:gd name="connsiteX0" fmla="*/ 0 w 552460"/>
                <a:gd name="connsiteY0" fmla="*/ 0 h 55632"/>
                <a:gd name="connsiteX1" fmla="*/ 552460 w 552460"/>
                <a:gd name="connsiteY1" fmla="*/ 45984 h 55632"/>
                <a:gd name="connsiteX0" fmla="*/ 0 w 520861"/>
                <a:gd name="connsiteY0" fmla="*/ 0 h 31420"/>
                <a:gd name="connsiteX1" fmla="*/ 520861 w 520861"/>
                <a:gd name="connsiteY1" fmla="*/ 1427 h 31420"/>
                <a:gd name="connsiteX0" fmla="*/ 0 w 520861"/>
                <a:gd name="connsiteY0" fmla="*/ 0 h 16094"/>
                <a:gd name="connsiteX1" fmla="*/ 520861 w 520861"/>
                <a:gd name="connsiteY1" fmla="*/ 1427 h 16094"/>
                <a:gd name="connsiteX0" fmla="*/ 0 w 520861"/>
                <a:gd name="connsiteY0" fmla="*/ 0 h 28985"/>
                <a:gd name="connsiteX1" fmla="*/ 520861 w 520861"/>
                <a:gd name="connsiteY1" fmla="*/ 1427 h 28985"/>
                <a:gd name="connsiteX0" fmla="*/ 0 w 720328"/>
                <a:gd name="connsiteY0" fmla="*/ 0 h 32866"/>
                <a:gd name="connsiteX1" fmla="*/ 720328 w 720328"/>
                <a:gd name="connsiteY1" fmla="*/ 7265 h 32866"/>
                <a:gd name="connsiteX0" fmla="*/ 0 w 720328"/>
                <a:gd name="connsiteY0" fmla="*/ 53 h 27542"/>
                <a:gd name="connsiteX1" fmla="*/ 720328 w 720328"/>
                <a:gd name="connsiteY1" fmla="*/ 7318 h 27542"/>
                <a:gd name="connsiteX0" fmla="*/ 0 w 720070"/>
                <a:gd name="connsiteY0" fmla="*/ 16397 h 26930"/>
                <a:gd name="connsiteX1" fmla="*/ 720070 w 720070"/>
                <a:gd name="connsiteY1" fmla="*/ -1 h 2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0070" h="26930">
                  <a:moveTo>
                    <a:pt x="0" y="16397"/>
                  </a:moveTo>
                  <a:cubicBezTo>
                    <a:pt x="226621" y="14290"/>
                    <a:pt x="408495" y="50320"/>
                    <a:pt x="720070" y="-1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4F0640F-D9EB-FF75-0AA0-739C3484F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96248" y="347431"/>
              <a:ext cx="274320" cy="274320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scene3d>
              <a:camera prst="isometricOffAxis1Left">
                <a:rot lat="1080000" lon="4080000" rev="0"/>
              </a:camera>
              <a:lightRig rig="flood" dir="t"/>
            </a:scene3d>
            <a:sp3d extrusionH="88900" prstMaterial="clear">
              <a:bevelT w="6350" h="6350"/>
              <a:bevelB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BBF640C3-2CCF-7F65-DAC3-AF627623A6B6}"/>
                </a:ext>
              </a:extLst>
            </p:cNvPr>
            <p:cNvSpPr/>
            <p:nvPr/>
          </p:nvSpPr>
          <p:spPr>
            <a:xfrm>
              <a:off x="1549231" y="536784"/>
              <a:ext cx="182880" cy="182880"/>
            </a:xfrm>
            <a:prstGeom prst="donut">
              <a:avLst>
                <a:gd name="adj" fmla="val 4130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6CCE84-7366-760D-A7F6-55DD41BC5A4F}"/>
                </a:ext>
              </a:extLst>
            </p:cNvPr>
            <p:cNvGrpSpPr/>
            <p:nvPr/>
          </p:nvGrpSpPr>
          <p:grpSpPr>
            <a:xfrm>
              <a:off x="0" y="822509"/>
              <a:ext cx="137160" cy="137160"/>
              <a:chOff x="0" y="822509"/>
              <a:chExt cx="137160" cy="137160"/>
            </a:xfrm>
            <a:solidFill>
              <a:schemeClr val="accent4">
                <a:lumMod val="75000"/>
              </a:schemeClr>
            </a:solidFill>
            <a:scene3d>
              <a:camera prst="isometricOffAxis1Left"/>
              <a:lightRig rig="flat" dir="t"/>
            </a:scene3d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2919B97-5302-00D0-BC2C-80DD1302FD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141" y="877482"/>
                <a:ext cx="50879" cy="27215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 w="med" len="med"/>
                <a:tailEnd type="stealth" w="med" len="med"/>
              </a:ln>
              <a:sp3d prstMaterial="clear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4DDA419-6F89-F3C5-6D00-E93916616F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0" y="822509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p3d z="-127000" prstMaterial="clear">
                <a:bevelB w="393700" h="127000" prst="hardEdg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252D00F-FA4E-CC45-778B-16E34B73601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576" y="859085"/>
                <a:ext cx="64008" cy="64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p3d extrusionH="127000" prstMaterial="clea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5A79521-008A-6FCC-537D-B9F3AF2A7D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9089" y="234476"/>
              <a:ext cx="274320" cy="274320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scene3d>
              <a:camera prst="isometricOffAxis1Left">
                <a:rot lat="1080000" lon="3720000" rev="0"/>
              </a:camera>
              <a:lightRig rig="flood" dir="t"/>
            </a:scene3d>
            <a:sp3d extrusionH="63500" prstMaterial="clear">
              <a:bevelT w="6350" h="6350"/>
              <a:bevelB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0B6EF7-CF76-0B5C-E0CF-0301CDAC57B6}"/>
                </a:ext>
              </a:extLst>
            </p:cNvPr>
            <p:cNvSpPr/>
            <p:nvPr/>
          </p:nvSpPr>
          <p:spPr>
            <a:xfrm>
              <a:off x="158564" y="598007"/>
              <a:ext cx="474573" cy="457200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scene3d>
              <a:camera prst="isometricOffAxis1Left"/>
              <a:lightRig rig="soft" dir="t"/>
            </a:scene3d>
            <a:sp3d extrusionH="6350" prstMaterial="clear">
              <a:bevelT w="88900" h="25400"/>
              <a:bevelB w="889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0277F0-A973-18BE-6805-7639AA7EEE7E}"/>
                </a:ext>
              </a:extLst>
            </p:cNvPr>
            <p:cNvSpPr/>
            <p:nvPr/>
          </p:nvSpPr>
          <p:spPr>
            <a:xfrm rot="20628502" flipV="1">
              <a:off x="520694" y="758361"/>
              <a:ext cx="1135640" cy="35457"/>
            </a:xfrm>
            <a:custGeom>
              <a:avLst/>
              <a:gdLst>
                <a:gd name="connsiteX0" fmla="*/ 0 w 1254662"/>
                <a:gd name="connsiteY0" fmla="*/ 206441 h 206441"/>
                <a:gd name="connsiteX1" fmla="*/ 604157 w 1254662"/>
                <a:gd name="connsiteY1" fmla="*/ 73091 h 206441"/>
                <a:gd name="connsiteX2" fmla="*/ 1190625 w 1254662"/>
                <a:gd name="connsiteY2" fmla="*/ 6416 h 206441"/>
                <a:gd name="connsiteX3" fmla="*/ 1212396 w 1254662"/>
                <a:gd name="connsiteY3" fmla="*/ 6416 h 206441"/>
                <a:gd name="connsiteX0" fmla="*/ 0 w 1190625"/>
                <a:gd name="connsiteY0" fmla="*/ 200025 h 200025"/>
                <a:gd name="connsiteX1" fmla="*/ 604157 w 1190625"/>
                <a:gd name="connsiteY1" fmla="*/ 66675 h 200025"/>
                <a:gd name="connsiteX2" fmla="*/ 1190625 w 1190625"/>
                <a:gd name="connsiteY2" fmla="*/ 0 h 200025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1439"/>
                <a:gd name="connsiteX1" fmla="*/ 673553 w 1190625"/>
                <a:gd name="connsiteY1" fmla="*/ 292554 h 301439"/>
                <a:gd name="connsiteX2" fmla="*/ 1190625 w 1190625"/>
                <a:gd name="connsiteY2" fmla="*/ 0 h 301439"/>
                <a:gd name="connsiteX0" fmla="*/ 0 w 673553"/>
                <a:gd name="connsiteY0" fmla="*/ 0 h 101414"/>
                <a:gd name="connsiteX1" fmla="*/ 673553 w 673553"/>
                <a:gd name="connsiteY1" fmla="*/ 92529 h 101414"/>
                <a:gd name="connsiteX0" fmla="*/ 0 w 691592"/>
                <a:gd name="connsiteY0" fmla="*/ 0 h 67960"/>
                <a:gd name="connsiteX1" fmla="*/ 691592 w 691592"/>
                <a:gd name="connsiteY1" fmla="*/ 53734 h 67960"/>
                <a:gd name="connsiteX0" fmla="*/ 0 w 691592"/>
                <a:gd name="connsiteY0" fmla="*/ 0 h 68847"/>
                <a:gd name="connsiteX1" fmla="*/ 691592 w 691592"/>
                <a:gd name="connsiteY1" fmla="*/ 53734 h 68847"/>
                <a:gd name="connsiteX0" fmla="*/ 0 w 662664"/>
                <a:gd name="connsiteY0" fmla="*/ 6530 h 39853"/>
                <a:gd name="connsiteX1" fmla="*/ 662664 w 662664"/>
                <a:gd name="connsiteY1" fmla="*/ 0 h 3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2664" h="39853">
                  <a:moveTo>
                    <a:pt x="0" y="6530"/>
                  </a:moveTo>
                  <a:cubicBezTo>
                    <a:pt x="235517" y="65380"/>
                    <a:pt x="521461" y="35354"/>
                    <a:pt x="662664" y="0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EA7436-CBD9-3CCD-B344-4FF452156EE6}"/>
                </a:ext>
              </a:extLst>
            </p:cNvPr>
            <p:cNvSpPr/>
            <p:nvPr/>
          </p:nvSpPr>
          <p:spPr>
            <a:xfrm rot="20628502" flipV="1">
              <a:off x="514980" y="503907"/>
              <a:ext cx="1099861" cy="281865"/>
            </a:xfrm>
            <a:custGeom>
              <a:avLst/>
              <a:gdLst>
                <a:gd name="connsiteX0" fmla="*/ 0 w 1254662"/>
                <a:gd name="connsiteY0" fmla="*/ 206441 h 206441"/>
                <a:gd name="connsiteX1" fmla="*/ 604157 w 1254662"/>
                <a:gd name="connsiteY1" fmla="*/ 73091 h 206441"/>
                <a:gd name="connsiteX2" fmla="*/ 1190625 w 1254662"/>
                <a:gd name="connsiteY2" fmla="*/ 6416 h 206441"/>
                <a:gd name="connsiteX3" fmla="*/ 1212396 w 1254662"/>
                <a:gd name="connsiteY3" fmla="*/ 6416 h 206441"/>
                <a:gd name="connsiteX0" fmla="*/ 0 w 1190625"/>
                <a:gd name="connsiteY0" fmla="*/ 200025 h 200025"/>
                <a:gd name="connsiteX1" fmla="*/ 604157 w 1190625"/>
                <a:gd name="connsiteY1" fmla="*/ 66675 h 200025"/>
                <a:gd name="connsiteX2" fmla="*/ 1190625 w 1190625"/>
                <a:gd name="connsiteY2" fmla="*/ 0 h 200025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1439"/>
                <a:gd name="connsiteX1" fmla="*/ 673553 w 1190625"/>
                <a:gd name="connsiteY1" fmla="*/ 292554 h 301439"/>
                <a:gd name="connsiteX2" fmla="*/ 1190625 w 1190625"/>
                <a:gd name="connsiteY2" fmla="*/ 0 h 301439"/>
                <a:gd name="connsiteX0" fmla="*/ 0 w 673553"/>
                <a:gd name="connsiteY0" fmla="*/ 0 h 101414"/>
                <a:gd name="connsiteX1" fmla="*/ 673553 w 673553"/>
                <a:gd name="connsiteY1" fmla="*/ 92529 h 101414"/>
                <a:gd name="connsiteX0" fmla="*/ 0 w 691592"/>
                <a:gd name="connsiteY0" fmla="*/ 0 h 67960"/>
                <a:gd name="connsiteX1" fmla="*/ 691592 w 691592"/>
                <a:gd name="connsiteY1" fmla="*/ 53734 h 67960"/>
                <a:gd name="connsiteX0" fmla="*/ 0 w 691592"/>
                <a:gd name="connsiteY0" fmla="*/ 0 h 68847"/>
                <a:gd name="connsiteX1" fmla="*/ 691592 w 691592"/>
                <a:gd name="connsiteY1" fmla="*/ 53734 h 68847"/>
                <a:gd name="connsiteX0" fmla="*/ 0 w 659963"/>
                <a:gd name="connsiteY0" fmla="*/ 389142 h 394877"/>
                <a:gd name="connsiteX1" fmla="*/ 659963 w 659963"/>
                <a:gd name="connsiteY1" fmla="*/ 0 h 394877"/>
                <a:gd name="connsiteX0" fmla="*/ 0 w 659963"/>
                <a:gd name="connsiteY0" fmla="*/ 389142 h 389142"/>
                <a:gd name="connsiteX1" fmla="*/ 659963 w 659963"/>
                <a:gd name="connsiteY1" fmla="*/ 0 h 389142"/>
                <a:gd name="connsiteX0" fmla="*/ 0 w 659963"/>
                <a:gd name="connsiteY0" fmla="*/ 389142 h 389142"/>
                <a:gd name="connsiteX1" fmla="*/ 9844 w 659963"/>
                <a:gd name="connsiteY1" fmla="*/ 346807 h 389142"/>
                <a:gd name="connsiteX2" fmla="*/ 659963 w 659963"/>
                <a:gd name="connsiteY2" fmla="*/ 0 h 389142"/>
                <a:gd name="connsiteX0" fmla="*/ 0 w 650119"/>
                <a:gd name="connsiteY0" fmla="*/ 346807 h 346806"/>
                <a:gd name="connsiteX1" fmla="*/ 650119 w 650119"/>
                <a:gd name="connsiteY1" fmla="*/ 0 h 34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119" h="346806">
                  <a:moveTo>
                    <a:pt x="0" y="346807"/>
                  </a:moveTo>
                  <a:cubicBezTo>
                    <a:pt x="228757" y="175904"/>
                    <a:pt x="508916" y="35354"/>
                    <a:pt x="650119" y="0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895043E-68B0-E69C-2B40-346A063ACC0F}"/>
                </a:ext>
              </a:extLst>
            </p:cNvPr>
            <p:cNvGrpSpPr/>
            <p:nvPr/>
          </p:nvGrpSpPr>
          <p:grpSpPr>
            <a:xfrm>
              <a:off x="3838049" y="139375"/>
              <a:ext cx="137160" cy="137160"/>
              <a:chOff x="3838049" y="139375"/>
              <a:chExt cx="137160" cy="137160"/>
            </a:xfrm>
            <a:solidFill>
              <a:schemeClr val="accent4">
                <a:lumMod val="75000"/>
              </a:schemeClr>
            </a:solidFill>
            <a:scene3d>
              <a:camera prst="isometricOffAxis1Left"/>
              <a:lightRig rig="flat" dir="t"/>
            </a:scene3d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74694C2-0CA0-52C4-9329-F4F6BB2338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1190" y="194348"/>
                <a:ext cx="50879" cy="27215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 w="med" len="med"/>
                <a:tailEnd type="stealth" w="med" len="med"/>
              </a:ln>
              <a:sp3d prstMaterial="clear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3381C96-78D4-B266-CC37-43DBE3E9E2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8049" y="139375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p3d z="-127000" prstMaterial="clear">
                <a:bevelB w="393700" h="127000" prst="hardEdg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449157D-15DB-5474-08F1-72FDAB421B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74625" y="175951"/>
                <a:ext cx="64008" cy="64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p3d extrusionH="127000" prstMaterial="clea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TextBox 104">
              <a:extLst>
                <a:ext uri="{FF2B5EF4-FFF2-40B4-BE49-F238E27FC236}">
                  <a16:creationId xmlns:a16="http://schemas.microsoft.com/office/drawing/2014/main" id="{CBBE01B9-F3EB-2D5E-5FA5-8EE8607AA241}"/>
                </a:ext>
              </a:extLst>
            </p:cNvPr>
            <p:cNvSpPr txBox="1"/>
            <p:nvPr/>
          </p:nvSpPr>
          <p:spPr>
            <a:xfrm>
              <a:off x="2947114" y="55019"/>
              <a:ext cx="420918" cy="4692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600"/>
                </a:spcBef>
                <a:spcAft>
                  <a:spcPts val="120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BaF</a:t>
              </a:r>
              <a:r>
                <a:rPr lang="en-US" sz="800" kern="1200" baseline="-25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105">
              <a:extLst>
                <a:ext uri="{FF2B5EF4-FFF2-40B4-BE49-F238E27FC236}">
                  <a16:creationId xmlns:a16="http://schemas.microsoft.com/office/drawing/2014/main" id="{A158FDC4-21B1-92CD-3D74-7DF08E5DB9C6}"/>
                </a:ext>
              </a:extLst>
            </p:cNvPr>
            <p:cNvSpPr txBox="1"/>
            <p:nvPr/>
          </p:nvSpPr>
          <p:spPr>
            <a:xfrm>
              <a:off x="2302853" y="166893"/>
              <a:ext cx="431780" cy="4438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600"/>
                </a:spcBef>
                <a:spcAft>
                  <a:spcPts val="1200"/>
                </a:spcAft>
              </a:pPr>
              <a:r>
                <a:rPr lang="en-US" sz="8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KCl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48E7B3-D6E1-7053-5F13-98BEF5F5E874}"/>
                </a:ext>
              </a:extLst>
            </p:cNvPr>
            <p:cNvSpPr/>
            <p:nvPr/>
          </p:nvSpPr>
          <p:spPr>
            <a:xfrm flipH="1" flipV="1">
              <a:off x="2563764" y="300327"/>
              <a:ext cx="412646" cy="88499"/>
            </a:xfrm>
            <a:custGeom>
              <a:avLst/>
              <a:gdLst>
                <a:gd name="connsiteX0" fmla="*/ 0 w 1254662"/>
                <a:gd name="connsiteY0" fmla="*/ 206441 h 206441"/>
                <a:gd name="connsiteX1" fmla="*/ 604157 w 1254662"/>
                <a:gd name="connsiteY1" fmla="*/ 73091 h 206441"/>
                <a:gd name="connsiteX2" fmla="*/ 1190625 w 1254662"/>
                <a:gd name="connsiteY2" fmla="*/ 6416 h 206441"/>
                <a:gd name="connsiteX3" fmla="*/ 1212396 w 1254662"/>
                <a:gd name="connsiteY3" fmla="*/ 6416 h 206441"/>
                <a:gd name="connsiteX0" fmla="*/ 0 w 1190625"/>
                <a:gd name="connsiteY0" fmla="*/ 200025 h 200025"/>
                <a:gd name="connsiteX1" fmla="*/ 604157 w 1190625"/>
                <a:gd name="connsiteY1" fmla="*/ 66675 h 200025"/>
                <a:gd name="connsiteX2" fmla="*/ 1190625 w 1190625"/>
                <a:gd name="connsiteY2" fmla="*/ 0 h 200025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1439"/>
                <a:gd name="connsiteX1" fmla="*/ 673553 w 1190625"/>
                <a:gd name="connsiteY1" fmla="*/ 292554 h 301439"/>
                <a:gd name="connsiteX2" fmla="*/ 1190625 w 1190625"/>
                <a:gd name="connsiteY2" fmla="*/ 0 h 301439"/>
                <a:gd name="connsiteX0" fmla="*/ 0 w 673553"/>
                <a:gd name="connsiteY0" fmla="*/ 0 h 101414"/>
                <a:gd name="connsiteX1" fmla="*/ 673553 w 673553"/>
                <a:gd name="connsiteY1" fmla="*/ 92529 h 101414"/>
                <a:gd name="connsiteX0" fmla="*/ 0 w 575556"/>
                <a:gd name="connsiteY0" fmla="*/ 0 h 59544"/>
                <a:gd name="connsiteX1" fmla="*/ 575556 w 575556"/>
                <a:gd name="connsiteY1" fmla="*/ 42718 h 59544"/>
                <a:gd name="connsiteX0" fmla="*/ 0 w 575556"/>
                <a:gd name="connsiteY0" fmla="*/ 0 h 56583"/>
                <a:gd name="connsiteX1" fmla="*/ 575556 w 575556"/>
                <a:gd name="connsiteY1" fmla="*/ 42718 h 56583"/>
                <a:gd name="connsiteX0" fmla="*/ 0 w 575556"/>
                <a:gd name="connsiteY0" fmla="*/ 0 h 50252"/>
                <a:gd name="connsiteX1" fmla="*/ 575556 w 575556"/>
                <a:gd name="connsiteY1" fmla="*/ 42718 h 50252"/>
                <a:gd name="connsiteX0" fmla="*/ 0 w 575556"/>
                <a:gd name="connsiteY0" fmla="*/ 0 h 56583"/>
                <a:gd name="connsiteX1" fmla="*/ 575556 w 575556"/>
                <a:gd name="connsiteY1" fmla="*/ 42718 h 56583"/>
                <a:gd name="connsiteX0" fmla="*/ 0 w 561754"/>
                <a:gd name="connsiteY0" fmla="*/ 0 h 53323"/>
                <a:gd name="connsiteX1" fmla="*/ 561754 w 561754"/>
                <a:gd name="connsiteY1" fmla="*/ 38568 h 53323"/>
                <a:gd name="connsiteX0" fmla="*/ 0 w 550713"/>
                <a:gd name="connsiteY0" fmla="*/ 0 h 51731"/>
                <a:gd name="connsiteX1" fmla="*/ 550713 w 550713"/>
                <a:gd name="connsiteY1" fmla="*/ 36492 h 51731"/>
                <a:gd name="connsiteX0" fmla="*/ 0 w 512066"/>
                <a:gd name="connsiteY0" fmla="*/ 34073 h 52559"/>
                <a:gd name="connsiteX1" fmla="*/ 512066 w 512066"/>
                <a:gd name="connsiteY1" fmla="*/ 0 h 52559"/>
                <a:gd name="connsiteX0" fmla="*/ 0 w 512066"/>
                <a:gd name="connsiteY0" fmla="*/ 34073 h 34073"/>
                <a:gd name="connsiteX1" fmla="*/ 512066 w 512066"/>
                <a:gd name="connsiteY1" fmla="*/ 0 h 34073"/>
                <a:gd name="connsiteX0" fmla="*/ 0 w 512066"/>
                <a:gd name="connsiteY0" fmla="*/ 34073 h 34198"/>
                <a:gd name="connsiteX1" fmla="*/ 512066 w 512066"/>
                <a:gd name="connsiteY1" fmla="*/ 0 h 34198"/>
                <a:gd name="connsiteX0" fmla="*/ 0 w 512066"/>
                <a:gd name="connsiteY0" fmla="*/ 34073 h 36423"/>
                <a:gd name="connsiteX1" fmla="*/ 512066 w 512066"/>
                <a:gd name="connsiteY1" fmla="*/ 0 h 36423"/>
                <a:gd name="connsiteX0" fmla="*/ 0 w 512066"/>
                <a:gd name="connsiteY0" fmla="*/ 34073 h 40666"/>
                <a:gd name="connsiteX1" fmla="*/ 512066 w 512066"/>
                <a:gd name="connsiteY1" fmla="*/ 0 h 40666"/>
                <a:gd name="connsiteX0" fmla="*/ 0 w 534149"/>
                <a:gd name="connsiteY0" fmla="*/ 9168 h 28600"/>
                <a:gd name="connsiteX1" fmla="*/ 534149 w 534149"/>
                <a:gd name="connsiteY1" fmla="*/ 0 h 28600"/>
                <a:gd name="connsiteX0" fmla="*/ 0 w 534149"/>
                <a:gd name="connsiteY0" fmla="*/ 9168 h 29209"/>
                <a:gd name="connsiteX1" fmla="*/ 534149 w 534149"/>
                <a:gd name="connsiteY1" fmla="*/ 0 h 29209"/>
                <a:gd name="connsiteX0" fmla="*/ 0 w 534149"/>
                <a:gd name="connsiteY0" fmla="*/ 9168 h 35336"/>
                <a:gd name="connsiteX1" fmla="*/ 534149 w 534149"/>
                <a:gd name="connsiteY1" fmla="*/ 0 h 35336"/>
                <a:gd name="connsiteX0" fmla="*/ 0 w 728762"/>
                <a:gd name="connsiteY0" fmla="*/ 46527 h 58926"/>
                <a:gd name="connsiteX1" fmla="*/ 728762 w 728762"/>
                <a:gd name="connsiteY1" fmla="*/ 0 h 58926"/>
                <a:gd name="connsiteX0" fmla="*/ 0 w 728762"/>
                <a:gd name="connsiteY0" fmla="*/ 46527 h 54353"/>
                <a:gd name="connsiteX1" fmla="*/ 728762 w 728762"/>
                <a:gd name="connsiteY1" fmla="*/ 0 h 54353"/>
                <a:gd name="connsiteX0" fmla="*/ 0 w 728762"/>
                <a:gd name="connsiteY0" fmla="*/ 61055 h 66583"/>
                <a:gd name="connsiteX1" fmla="*/ 728762 w 728762"/>
                <a:gd name="connsiteY1" fmla="*/ 0 h 66583"/>
                <a:gd name="connsiteX0" fmla="*/ 0 w 728762"/>
                <a:gd name="connsiteY0" fmla="*/ 61055 h 61055"/>
                <a:gd name="connsiteX1" fmla="*/ 728762 w 728762"/>
                <a:gd name="connsiteY1" fmla="*/ 0 h 61055"/>
                <a:gd name="connsiteX0" fmla="*/ 0 w 744641"/>
                <a:gd name="connsiteY0" fmla="*/ 72736 h 72736"/>
                <a:gd name="connsiteX1" fmla="*/ 744641 w 744641"/>
                <a:gd name="connsiteY1" fmla="*/ 0 h 72736"/>
                <a:gd name="connsiteX0" fmla="*/ 0 w 667513"/>
                <a:gd name="connsiteY0" fmla="*/ 66247 h 66247"/>
                <a:gd name="connsiteX1" fmla="*/ 667513 w 667513"/>
                <a:gd name="connsiteY1" fmla="*/ 0 h 66247"/>
                <a:gd name="connsiteX0" fmla="*/ 0 w 662977"/>
                <a:gd name="connsiteY0" fmla="*/ 67545 h 67545"/>
                <a:gd name="connsiteX1" fmla="*/ 662977 w 662977"/>
                <a:gd name="connsiteY1" fmla="*/ 0 h 67545"/>
                <a:gd name="connsiteX0" fmla="*/ 0 w 687930"/>
                <a:gd name="connsiteY0" fmla="*/ 84418 h 84418"/>
                <a:gd name="connsiteX1" fmla="*/ 687930 w 687930"/>
                <a:gd name="connsiteY1" fmla="*/ 0 h 8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930" h="84418">
                  <a:moveTo>
                    <a:pt x="0" y="84418"/>
                  </a:moveTo>
                  <a:lnTo>
                    <a:pt x="687930" y="0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63E6CA-74AB-EDA1-8E90-CBEACFFC69C0}"/>
                </a:ext>
              </a:extLst>
            </p:cNvPr>
            <p:cNvSpPr/>
            <p:nvPr/>
          </p:nvSpPr>
          <p:spPr>
            <a:xfrm flipH="1">
              <a:off x="2592248" y="485239"/>
              <a:ext cx="416705" cy="56334"/>
            </a:xfrm>
            <a:custGeom>
              <a:avLst/>
              <a:gdLst>
                <a:gd name="connsiteX0" fmla="*/ 0 w 1254662"/>
                <a:gd name="connsiteY0" fmla="*/ 206441 h 206441"/>
                <a:gd name="connsiteX1" fmla="*/ 604157 w 1254662"/>
                <a:gd name="connsiteY1" fmla="*/ 73091 h 206441"/>
                <a:gd name="connsiteX2" fmla="*/ 1190625 w 1254662"/>
                <a:gd name="connsiteY2" fmla="*/ 6416 h 206441"/>
                <a:gd name="connsiteX3" fmla="*/ 1212396 w 1254662"/>
                <a:gd name="connsiteY3" fmla="*/ 6416 h 206441"/>
                <a:gd name="connsiteX0" fmla="*/ 0 w 1190625"/>
                <a:gd name="connsiteY0" fmla="*/ 200025 h 200025"/>
                <a:gd name="connsiteX1" fmla="*/ 604157 w 1190625"/>
                <a:gd name="connsiteY1" fmla="*/ 66675 h 200025"/>
                <a:gd name="connsiteX2" fmla="*/ 1190625 w 1190625"/>
                <a:gd name="connsiteY2" fmla="*/ 0 h 200025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1439"/>
                <a:gd name="connsiteX1" fmla="*/ 673553 w 1190625"/>
                <a:gd name="connsiteY1" fmla="*/ 292554 h 301439"/>
                <a:gd name="connsiteX2" fmla="*/ 1190625 w 1190625"/>
                <a:gd name="connsiteY2" fmla="*/ 0 h 301439"/>
                <a:gd name="connsiteX0" fmla="*/ 0 w 673553"/>
                <a:gd name="connsiteY0" fmla="*/ 0 h 101414"/>
                <a:gd name="connsiteX1" fmla="*/ 673553 w 673553"/>
                <a:gd name="connsiteY1" fmla="*/ 92529 h 101414"/>
                <a:gd name="connsiteX0" fmla="*/ 0 w 575556"/>
                <a:gd name="connsiteY0" fmla="*/ 0 h 59544"/>
                <a:gd name="connsiteX1" fmla="*/ 575556 w 575556"/>
                <a:gd name="connsiteY1" fmla="*/ 42718 h 59544"/>
                <a:gd name="connsiteX0" fmla="*/ 0 w 575556"/>
                <a:gd name="connsiteY0" fmla="*/ 0 h 56583"/>
                <a:gd name="connsiteX1" fmla="*/ 575556 w 575556"/>
                <a:gd name="connsiteY1" fmla="*/ 42718 h 56583"/>
                <a:gd name="connsiteX0" fmla="*/ 0 w 575556"/>
                <a:gd name="connsiteY0" fmla="*/ 0 h 50252"/>
                <a:gd name="connsiteX1" fmla="*/ 575556 w 575556"/>
                <a:gd name="connsiteY1" fmla="*/ 42718 h 50252"/>
                <a:gd name="connsiteX0" fmla="*/ 0 w 575556"/>
                <a:gd name="connsiteY0" fmla="*/ 0 h 56583"/>
                <a:gd name="connsiteX1" fmla="*/ 575556 w 575556"/>
                <a:gd name="connsiteY1" fmla="*/ 42718 h 56583"/>
                <a:gd name="connsiteX0" fmla="*/ 0 w 561754"/>
                <a:gd name="connsiteY0" fmla="*/ 0 h 53323"/>
                <a:gd name="connsiteX1" fmla="*/ 561754 w 561754"/>
                <a:gd name="connsiteY1" fmla="*/ 38568 h 53323"/>
                <a:gd name="connsiteX0" fmla="*/ 0 w 550713"/>
                <a:gd name="connsiteY0" fmla="*/ 0 h 51731"/>
                <a:gd name="connsiteX1" fmla="*/ 550713 w 550713"/>
                <a:gd name="connsiteY1" fmla="*/ 36492 h 51731"/>
                <a:gd name="connsiteX0" fmla="*/ 0 w 512066"/>
                <a:gd name="connsiteY0" fmla="*/ 34073 h 52559"/>
                <a:gd name="connsiteX1" fmla="*/ 512066 w 512066"/>
                <a:gd name="connsiteY1" fmla="*/ 0 h 52559"/>
                <a:gd name="connsiteX0" fmla="*/ 0 w 512066"/>
                <a:gd name="connsiteY0" fmla="*/ 34073 h 34073"/>
                <a:gd name="connsiteX1" fmla="*/ 512066 w 512066"/>
                <a:gd name="connsiteY1" fmla="*/ 0 h 34073"/>
                <a:gd name="connsiteX0" fmla="*/ 0 w 512066"/>
                <a:gd name="connsiteY0" fmla="*/ 34073 h 34198"/>
                <a:gd name="connsiteX1" fmla="*/ 512066 w 512066"/>
                <a:gd name="connsiteY1" fmla="*/ 0 h 34198"/>
                <a:gd name="connsiteX0" fmla="*/ 0 w 512066"/>
                <a:gd name="connsiteY0" fmla="*/ 34073 h 36423"/>
                <a:gd name="connsiteX1" fmla="*/ 512066 w 512066"/>
                <a:gd name="connsiteY1" fmla="*/ 0 h 36423"/>
                <a:gd name="connsiteX0" fmla="*/ 0 w 512066"/>
                <a:gd name="connsiteY0" fmla="*/ 34073 h 40666"/>
                <a:gd name="connsiteX1" fmla="*/ 512066 w 512066"/>
                <a:gd name="connsiteY1" fmla="*/ 0 h 40666"/>
                <a:gd name="connsiteX0" fmla="*/ 0 w 534149"/>
                <a:gd name="connsiteY0" fmla="*/ 9168 h 28600"/>
                <a:gd name="connsiteX1" fmla="*/ 534149 w 534149"/>
                <a:gd name="connsiteY1" fmla="*/ 0 h 28600"/>
                <a:gd name="connsiteX0" fmla="*/ 0 w 534149"/>
                <a:gd name="connsiteY0" fmla="*/ 9168 h 29209"/>
                <a:gd name="connsiteX1" fmla="*/ 534149 w 534149"/>
                <a:gd name="connsiteY1" fmla="*/ 0 h 29209"/>
                <a:gd name="connsiteX0" fmla="*/ 0 w 534149"/>
                <a:gd name="connsiteY0" fmla="*/ 9168 h 35336"/>
                <a:gd name="connsiteX1" fmla="*/ 534149 w 534149"/>
                <a:gd name="connsiteY1" fmla="*/ 0 h 35336"/>
                <a:gd name="connsiteX0" fmla="*/ 0 w 728762"/>
                <a:gd name="connsiteY0" fmla="*/ 46527 h 58926"/>
                <a:gd name="connsiteX1" fmla="*/ 728762 w 728762"/>
                <a:gd name="connsiteY1" fmla="*/ 0 h 58926"/>
                <a:gd name="connsiteX0" fmla="*/ 0 w 728762"/>
                <a:gd name="connsiteY0" fmla="*/ 46527 h 54353"/>
                <a:gd name="connsiteX1" fmla="*/ 728762 w 728762"/>
                <a:gd name="connsiteY1" fmla="*/ 0 h 54353"/>
                <a:gd name="connsiteX0" fmla="*/ 0 w 728762"/>
                <a:gd name="connsiteY0" fmla="*/ 61055 h 66583"/>
                <a:gd name="connsiteX1" fmla="*/ 728762 w 728762"/>
                <a:gd name="connsiteY1" fmla="*/ 0 h 66583"/>
                <a:gd name="connsiteX0" fmla="*/ 0 w 728762"/>
                <a:gd name="connsiteY0" fmla="*/ 61055 h 61055"/>
                <a:gd name="connsiteX1" fmla="*/ 728762 w 728762"/>
                <a:gd name="connsiteY1" fmla="*/ 0 h 61055"/>
                <a:gd name="connsiteX0" fmla="*/ 0 w 742042"/>
                <a:gd name="connsiteY0" fmla="*/ 0 h 64328"/>
                <a:gd name="connsiteX1" fmla="*/ 742042 w 742042"/>
                <a:gd name="connsiteY1" fmla="*/ 64328 h 64328"/>
                <a:gd name="connsiteX0" fmla="*/ 0 w 739828"/>
                <a:gd name="connsiteY0" fmla="*/ 0 h 51608"/>
                <a:gd name="connsiteX1" fmla="*/ 739828 w 739828"/>
                <a:gd name="connsiteY1" fmla="*/ 51608 h 51608"/>
                <a:gd name="connsiteX0" fmla="*/ 0 w 702199"/>
                <a:gd name="connsiteY0" fmla="*/ 0 h 51608"/>
                <a:gd name="connsiteX1" fmla="*/ 702199 w 702199"/>
                <a:gd name="connsiteY1" fmla="*/ 51608 h 51608"/>
                <a:gd name="connsiteX0" fmla="*/ 0 w 702199"/>
                <a:gd name="connsiteY0" fmla="*/ 0 h 93402"/>
                <a:gd name="connsiteX1" fmla="*/ 702199 w 702199"/>
                <a:gd name="connsiteY1" fmla="*/ 93402 h 93402"/>
                <a:gd name="connsiteX0" fmla="*/ 0 w 677851"/>
                <a:gd name="connsiteY0" fmla="*/ 0 h 75231"/>
                <a:gd name="connsiteX1" fmla="*/ 677851 w 677851"/>
                <a:gd name="connsiteY1" fmla="*/ 75231 h 7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7851" h="75231">
                  <a:moveTo>
                    <a:pt x="0" y="0"/>
                  </a:moveTo>
                  <a:lnTo>
                    <a:pt x="677851" y="75231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88DE95-59E4-9280-BD4F-0AB4FA5F8F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5207" y="218988"/>
              <a:ext cx="274320" cy="274320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scene3d>
              <a:camera prst="isometricOffAxis1Left">
                <a:rot lat="1080000" lon="3720000" rev="0"/>
              </a:camera>
              <a:lightRig rig="flood" dir="t"/>
            </a:scene3d>
            <a:sp3d extrusionH="63500" prstMaterial="clear">
              <a:bevelT w="6350" h="6350"/>
              <a:bevelB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8320339-7ABF-586B-7983-26813F564B18}"/>
                </a:ext>
              </a:extLst>
            </p:cNvPr>
            <p:cNvSpPr/>
            <p:nvPr/>
          </p:nvSpPr>
          <p:spPr>
            <a:xfrm flipH="1" flipV="1">
              <a:off x="3260010" y="162342"/>
              <a:ext cx="403866" cy="88675"/>
            </a:xfrm>
            <a:custGeom>
              <a:avLst/>
              <a:gdLst>
                <a:gd name="connsiteX0" fmla="*/ 0 w 1254662"/>
                <a:gd name="connsiteY0" fmla="*/ 206441 h 206441"/>
                <a:gd name="connsiteX1" fmla="*/ 604157 w 1254662"/>
                <a:gd name="connsiteY1" fmla="*/ 73091 h 206441"/>
                <a:gd name="connsiteX2" fmla="*/ 1190625 w 1254662"/>
                <a:gd name="connsiteY2" fmla="*/ 6416 h 206441"/>
                <a:gd name="connsiteX3" fmla="*/ 1212396 w 1254662"/>
                <a:gd name="connsiteY3" fmla="*/ 6416 h 206441"/>
                <a:gd name="connsiteX0" fmla="*/ 0 w 1190625"/>
                <a:gd name="connsiteY0" fmla="*/ 200025 h 200025"/>
                <a:gd name="connsiteX1" fmla="*/ 604157 w 1190625"/>
                <a:gd name="connsiteY1" fmla="*/ 66675 h 200025"/>
                <a:gd name="connsiteX2" fmla="*/ 1190625 w 1190625"/>
                <a:gd name="connsiteY2" fmla="*/ 0 h 200025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1439"/>
                <a:gd name="connsiteX1" fmla="*/ 673553 w 1190625"/>
                <a:gd name="connsiteY1" fmla="*/ 292554 h 301439"/>
                <a:gd name="connsiteX2" fmla="*/ 1190625 w 1190625"/>
                <a:gd name="connsiteY2" fmla="*/ 0 h 301439"/>
                <a:gd name="connsiteX0" fmla="*/ 0 w 673553"/>
                <a:gd name="connsiteY0" fmla="*/ 0 h 101414"/>
                <a:gd name="connsiteX1" fmla="*/ 673553 w 673553"/>
                <a:gd name="connsiteY1" fmla="*/ 92529 h 101414"/>
                <a:gd name="connsiteX0" fmla="*/ 0 w 575556"/>
                <a:gd name="connsiteY0" fmla="*/ 0 h 59544"/>
                <a:gd name="connsiteX1" fmla="*/ 575556 w 575556"/>
                <a:gd name="connsiteY1" fmla="*/ 42718 h 59544"/>
                <a:gd name="connsiteX0" fmla="*/ 0 w 575556"/>
                <a:gd name="connsiteY0" fmla="*/ 0 h 56583"/>
                <a:gd name="connsiteX1" fmla="*/ 575556 w 575556"/>
                <a:gd name="connsiteY1" fmla="*/ 42718 h 56583"/>
                <a:gd name="connsiteX0" fmla="*/ 0 w 575556"/>
                <a:gd name="connsiteY0" fmla="*/ 0 h 50252"/>
                <a:gd name="connsiteX1" fmla="*/ 575556 w 575556"/>
                <a:gd name="connsiteY1" fmla="*/ 42718 h 50252"/>
                <a:gd name="connsiteX0" fmla="*/ 0 w 575556"/>
                <a:gd name="connsiteY0" fmla="*/ 0 h 56583"/>
                <a:gd name="connsiteX1" fmla="*/ 575556 w 575556"/>
                <a:gd name="connsiteY1" fmla="*/ 42718 h 56583"/>
                <a:gd name="connsiteX0" fmla="*/ 0 w 561754"/>
                <a:gd name="connsiteY0" fmla="*/ 0 h 53323"/>
                <a:gd name="connsiteX1" fmla="*/ 561754 w 561754"/>
                <a:gd name="connsiteY1" fmla="*/ 38568 h 53323"/>
                <a:gd name="connsiteX0" fmla="*/ 0 w 550713"/>
                <a:gd name="connsiteY0" fmla="*/ 0 h 51731"/>
                <a:gd name="connsiteX1" fmla="*/ 550713 w 550713"/>
                <a:gd name="connsiteY1" fmla="*/ 36492 h 51731"/>
                <a:gd name="connsiteX0" fmla="*/ 0 w 512066"/>
                <a:gd name="connsiteY0" fmla="*/ 34073 h 52559"/>
                <a:gd name="connsiteX1" fmla="*/ 512066 w 512066"/>
                <a:gd name="connsiteY1" fmla="*/ 0 h 52559"/>
                <a:gd name="connsiteX0" fmla="*/ 0 w 512066"/>
                <a:gd name="connsiteY0" fmla="*/ 34073 h 34073"/>
                <a:gd name="connsiteX1" fmla="*/ 512066 w 512066"/>
                <a:gd name="connsiteY1" fmla="*/ 0 h 34073"/>
                <a:gd name="connsiteX0" fmla="*/ 0 w 512066"/>
                <a:gd name="connsiteY0" fmla="*/ 34073 h 34198"/>
                <a:gd name="connsiteX1" fmla="*/ 512066 w 512066"/>
                <a:gd name="connsiteY1" fmla="*/ 0 h 34198"/>
                <a:gd name="connsiteX0" fmla="*/ 0 w 512066"/>
                <a:gd name="connsiteY0" fmla="*/ 34073 h 36423"/>
                <a:gd name="connsiteX1" fmla="*/ 512066 w 512066"/>
                <a:gd name="connsiteY1" fmla="*/ 0 h 36423"/>
                <a:gd name="connsiteX0" fmla="*/ 0 w 512066"/>
                <a:gd name="connsiteY0" fmla="*/ 34073 h 40666"/>
                <a:gd name="connsiteX1" fmla="*/ 512066 w 512066"/>
                <a:gd name="connsiteY1" fmla="*/ 0 h 40666"/>
                <a:gd name="connsiteX0" fmla="*/ 0 w 534149"/>
                <a:gd name="connsiteY0" fmla="*/ 9168 h 28600"/>
                <a:gd name="connsiteX1" fmla="*/ 534149 w 534149"/>
                <a:gd name="connsiteY1" fmla="*/ 0 h 28600"/>
                <a:gd name="connsiteX0" fmla="*/ 0 w 534149"/>
                <a:gd name="connsiteY0" fmla="*/ 9168 h 29209"/>
                <a:gd name="connsiteX1" fmla="*/ 534149 w 534149"/>
                <a:gd name="connsiteY1" fmla="*/ 0 h 29209"/>
                <a:gd name="connsiteX0" fmla="*/ 0 w 534149"/>
                <a:gd name="connsiteY0" fmla="*/ 9168 h 35336"/>
                <a:gd name="connsiteX1" fmla="*/ 534149 w 534149"/>
                <a:gd name="connsiteY1" fmla="*/ 0 h 35336"/>
                <a:gd name="connsiteX0" fmla="*/ 0 w 728762"/>
                <a:gd name="connsiteY0" fmla="*/ 46527 h 58926"/>
                <a:gd name="connsiteX1" fmla="*/ 728762 w 728762"/>
                <a:gd name="connsiteY1" fmla="*/ 0 h 58926"/>
                <a:gd name="connsiteX0" fmla="*/ 0 w 728762"/>
                <a:gd name="connsiteY0" fmla="*/ 46527 h 54353"/>
                <a:gd name="connsiteX1" fmla="*/ 728762 w 728762"/>
                <a:gd name="connsiteY1" fmla="*/ 0 h 54353"/>
                <a:gd name="connsiteX0" fmla="*/ 0 w 728762"/>
                <a:gd name="connsiteY0" fmla="*/ 61055 h 66583"/>
                <a:gd name="connsiteX1" fmla="*/ 728762 w 728762"/>
                <a:gd name="connsiteY1" fmla="*/ 0 h 66583"/>
                <a:gd name="connsiteX0" fmla="*/ 0 w 728762"/>
                <a:gd name="connsiteY0" fmla="*/ 61055 h 61055"/>
                <a:gd name="connsiteX1" fmla="*/ 728762 w 728762"/>
                <a:gd name="connsiteY1" fmla="*/ 0 h 61055"/>
                <a:gd name="connsiteX0" fmla="*/ 0 w 744641"/>
                <a:gd name="connsiteY0" fmla="*/ 72736 h 72736"/>
                <a:gd name="connsiteX1" fmla="*/ 744641 w 744641"/>
                <a:gd name="connsiteY1" fmla="*/ 0 h 72736"/>
                <a:gd name="connsiteX0" fmla="*/ 0 w 667513"/>
                <a:gd name="connsiteY0" fmla="*/ 66247 h 66247"/>
                <a:gd name="connsiteX1" fmla="*/ 667513 w 667513"/>
                <a:gd name="connsiteY1" fmla="*/ 0 h 66247"/>
                <a:gd name="connsiteX0" fmla="*/ 0 w 662977"/>
                <a:gd name="connsiteY0" fmla="*/ 67545 h 67545"/>
                <a:gd name="connsiteX1" fmla="*/ 662977 w 662977"/>
                <a:gd name="connsiteY1" fmla="*/ 0 h 67545"/>
                <a:gd name="connsiteX0" fmla="*/ 0 w 687930"/>
                <a:gd name="connsiteY0" fmla="*/ 84418 h 84418"/>
                <a:gd name="connsiteX1" fmla="*/ 687930 w 687930"/>
                <a:gd name="connsiteY1" fmla="*/ 0 h 84418"/>
                <a:gd name="connsiteX0" fmla="*/ 0 w 702123"/>
                <a:gd name="connsiteY0" fmla="*/ 99721 h 99721"/>
                <a:gd name="connsiteX1" fmla="*/ 702123 w 702123"/>
                <a:gd name="connsiteY1" fmla="*/ 0 h 9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2123" h="99721">
                  <a:moveTo>
                    <a:pt x="0" y="99721"/>
                  </a:moveTo>
                  <a:lnTo>
                    <a:pt x="702123" y="0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7DC9176-2890-FAAC-FE29-7690CAB6AA2E}"/>
                </a:ext>
              </a:extLst>
            </p:cNvPr>
            <p:cNvSpPr/>
            <p:nvPr/>
          </p:nvSpPr>
          <p:spPr>
            <a:xfrm flipH="1">
              <a:off x="3291680" y="361525"/>
              <a:ext cx="420193" cy="64315"/>
            </a:xfrm>
            <a:custGeom>
              <a:avLst/>
              <a:gdLst>
                <a:gd name="connsiteX0" fmla="*/ 0 w 1254662"/>
                <a:gd name="connsiteY0" fmla="*/ 206441 h 206441"/>
                <a:gd name="connsiteX1" fmla="*/ 604157 w 1254662"/>
                <a:gd name="connsiteY1" fmla="*/ 73091 h 206441"/>
                <a:gd name="connsiteX2" fmla="*/ 1190625 w 1254662"/>
                <a:gd name="connsiteY2" fmla="*/ 6416 h 206441"/>
                <a:gd name="connsiteX3" fmla="*/ 1212396 w 1254662"/>
                <a:gd name="connsiteY3" fmla="*/ 6416 h 206441"/>
                <a:gd name="connsiteX0" fmla="*/ 0 w 1190625"/>
                <a:gd name="connsiteY0" fmla="*/ 200025 h 200025"/>
                <a:gd name="connsiteX1" fmla="*/ 604157 w 1190625"/>
                <a:gd name="connsiteY1" fmla="*/ 66675 h 200025"/>
                <a:gd name="connsiteX2" fmla="*/ 1190625 w 1190625"/>
                <a:gd name="connsiteY2" fmla="*/ 0 h 200025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1439"/>
                <a:gd name="connsiteX1" fmla="*/ 673553 w 1190625"/>
                <a:gd name="connsiteY1" fmla="*/ 292554 h 301439"/>
                <a:gd name="connsiteX2" fmla="*/ 1190625 w 1190625"/>
                <a:gd name="connsiteY2" fmla="*/ 0 h 301439"/>
                <a:gd name="connsiteX0" fmla="*/ 0 w 673553"/>
                <a:gd name="connsiteY0" fmla="*/ 0 h 101414"/>
                <a:gd name="connsiteX1" fmla="*/ 673553 w 673553"/>
                <a:gd name="connsiteY1" fmla="*/ 92529 h 101414"/>
                <a:gd name="connsiteX0" fmla="*/ 0 w 575556"/>
                <a:gd name="connsiteY0" fmla="*/ 0 h 59544"/>
                <a:gd name="connsiteX1" fmla="*/ 575556 w 575556"/>
                <a:gd name="connsiteY1" fmla="*/ 42718 h 59544"/>
                <a:gd name="connsiteX0" fmla="*/ 0 w 575556"/>
                <a:gd name="connsiteY0" fmla="*/ 0 h 56583"/>
                <a:gd name="connsiteX1" fmla="*/ 575556 w 575556"/>
                <a:gd name="connsiteY1" fmla="*/ 42718 h 56583"/>
                <a:gd name="connsiteX0" fmla="*/ 0 w 575556"/>
                <a:gd name="connsiteY0" fmla="*/ 0 h 50252"/>
                <a:gd name="connsiteX1" fmla="*/ 575556 w 575556"/>
                <a:gd name="connsiteY1" fmla="*/ 42718 h 50252"/>
                <a:gd name="connsiteX0" fmla="*/ 0 w 575556"/>
                <a:gd name="connsiteY0" fmla="*/ 0 h 56583"/>
                <a:gd name="connsiteX1" fmla="*/ 575556 w 575556"/>
                <a:gd name="connsiteY1" fmla="*/ 42718 h 56583"/>
                <a:gd name="connsiteX0" fmla="*/ 0 w 561754"/>
                <a:gd name="connsiteY0" fmla="*/ 0 h 53323"/>
                <a:gd name="connsiteX1" fmla="*/ 561754 w 561754"/>
                <a:gd name="connsiteY1" fmla="*/ 38568 h 53323"/>
                <a:gd name="connsiteX0" fmla="*/ 0 w 550713"/>
                <a:gd name="connsiteY0" fmla="*/ 0 h 51731"/>
                <a:gd name="connsiteX1" fmla="*/ 550713 w 550713"/>
                <a:gd name="connsiteY1" fmla="*/ 36492 h 51731"/>
                <a:gd name="connsiteX0" fmla="*/ 0 w 512066"/>
                <a:gd name="connsiteY0" fmla="*/ 34073 h 52559"/>
                <a:gd name="connsiteX1" fmla="*/ 512066 w 512066"/>
                <a:gd name="connsiteY1" fmla="*/ 0 h 52559"/>
                <a:gd name="connsiteX0" fmla="*/ 0 w 512066"/>
                <a:gd name="connsiteY0" fmla="*/ 34073 h 34073"/>
                <a:gd name="connsiteX1" fmla="*/ 512066 w 512066"/>
                <a:gd name="connsiteY1" fmla="*/ 0 h 34073"/>
                <a:gd name="connsiteX0" fmla="*/ 0 w 512066"/>
                <a:gd name="connsiteY0" fmla="*/ 34073 h 34198"/>
                <a:gd name="connsiteX1" fmla="*/ 512066 w 512066"/>
                <a:gd name="connsiteY1" fmla="*/ 0 h 34198"/>
                <a:gd name="connsiteX0" fmla="*/ 0 w 512066"/>
                <a:gd name="connsiteY0" fmla="*/ 34073 h 36423"/>
                <a:gd name="connsiteX1" fmla="*/ 512066 w 512066"/>
                <a:gd name="connsiteY1" fmla="*/ 0 h 36423"/>
                <a:gd name="connsiteX0" fmla="*/ 0 w 512066"/>
                <a:gd name="connsiteY0" fmla="*/ 34073 h 40666"/>
                <a:gd name="connsiteX1" fmla="*/ 512066 w 512066"/>
                <a:gd name="connsiteY1" fmla="*/ 0 h 40666"/>
                <a:gd name="connsiteX0" fmla="*/ 0 w 534149"/>
                <a:gd name="connsiteY0" fmla="*/ 9168 h 28600"/>
                <a:gd name="connsiteX1" fmla="*/ 534149 w 534149"/>
                <a:gd name="connsiteY1" fmla="*/ 0 h 28600"/>
                <a:gd name="connsiteX0" fmla="*/ 0 w 534149"/>
                <a:gd name="connsiteY0" fmla="*/ 9168 h 29209"/>
                <a:gd name="connsiteX1" fmla="*/ 534149 w 534149"/>
                <a:gd name="connsiteY1" fmla="*/ 0 h 29209"/>
                <a:gd name="connsiteX0" fmla="*/ 0 w 534149"/>
                <a:gd name="connsiteY0" fmla="*/ 9168 h 35336"/>
                <a:gd name="connsiteX1" fmla="*/ 534149 w 534149"/>
                <a:gd name="connsiteY1" fmla="*/ 0 h 35336"/>
                <a:gd name="connsiteX0" fmla="*/ 0 w 728762"/>
                <a:gd name="connsiteY0" fmla="*/ 46527 h 58926"/>
                <a:gd name="connsiteX1" fmla="*/ 728762 w 728762"/>
                <a:gd name="connsiteY1" fmla="*/ 0 h 58926"/>
                <a:gd name="connsiteX0" fmla="*/ 0 w 728762"/>
                <a:gd name="connsiteY0" fmla="*/ 46527 h 54353"/>
                <a:gd name="connsiteX1" fmla="*/ 728762 w 728762"/>
                <a:gd name="connsiteY1" fmla="*/ 0 h 54353"/>
                <a:gd name="connsiteX0" fmla="*/ 0 w 728762"/>
                <a:gd name="connsiteY0" fmla="*/ 61055 h 66583"/>
                <a:gd name="connsiteX1" fmla="*/ 728762 w 728762"/>
                <a:gd name="connsiteY1" fmla="*/ 0 h 66583"/>
                <a:gd name="connsiteX0" fmla="*/ 0 w 728762"/>
                <a:gd name="connsiteY0" fmla="*/ 61055 h 61055"/>
                <a:gd name="connsiteX1" fmla="*/ 728762 w 728762"/>
                <a:gd name="connsiteY1" fmla="*/ 0 h 61055"/>
                <a:gd name="connsiteX0" fmla="*/ 0 w 742042"/>
                <a:gd name="connsiteY0" fmla="*/ 0 h 64328"/>
                <a:gd name="connsiteX1" fmla="*/ 742042 w 742042"/>
                <a:gd name="connsiteY1" fmla="*/ 64328 h 64328"/>
                <a:gd name="connsiteX0" fmla="*/ 0 w 739828"/>
                <a:gd name="connsiteY0" fmla="*/ 0 h 51608"/>
                <a:gd name="connsiteX1" fmla="*/ 739828 w 739828"/>
                <a:gd name="connsiteY1" fmla="*/ 51608 h 51608"/>
                <a:gd name="connsiteX0" fmla="*/ 0 w 702199"/>
                <a:gd name="connsiteY0" fmla="*/ 0 h 51608"/>
                <a:gd name="connsiteX1" fmla="*/ 702199 w 702199"/>
                <a:gd name="connsiteY1" fmla="*/ 51608 h 51608"/>
                <a:gd name="connsiteX0" fmla="*/ 0 w 702199"/>
                <a:gd name="connsiteY0" fmla="*/ 0 h 93402"/>
                <a:gd name="connsiteX1" fmla="*/ 702199 w 702199"/>
                <a:gd name="connsiteY1" fmla="*/ 93402 h 93402"/>
                <a:gd name="connsiteX0" fmla="*/ 0 w 677851"/>
                <a:gd name="connsiteY0" fmla="*/ 0 h 75231"/>
                <a:gd name="connsiteX1" fmla="*/ 677851 w 677851"/>
                <a:gd name="connsiteY1" fmla="*/ 75231 h 75231"/>
                <a:gd name="connsiteX0" fmla="*/ 0 w 710484"/>
                <a:gd name="connsiteY0" fmla="*/ 0 h 72991"/>
                <a:gd name="connsiteX1" fmla="*/ 710484 w 710484"/>
                <a:gd name="connsiteY1" fmla="*/ 72991 h 72991"/>
                <a:gd name="connsiteX0" fmla="*/ 0 w 726023"/>
                <a:gd name="connsiteY0" fmla="*/ 0 h 90904"/>
                <a:gd name="connsiteX1" fmla="*/ 726023 w 726023"/>
                <a:gd name="connsiteY1" fmla="*/ 90904 h 90904"/>
                <a:gd name="connsiteX0" fmla="*/ 0 w 719806"/>
                <a:gd name="connsiteY0" fmla="*/ 0 h 105830"/>
                <a:gd name="connsiteX1" fmla="*/ 719806 w 719806"/>
                <a:gd name="connsiteY1" fmla="*/ 105830 h 10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806" h="105830">
                  <a:moveTo>
                    <a:pt x="0" y="0"/>
                  </a:moveTo>
                  <a:lnTo>
                    <a:pt x="719806" y="105830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TextBox 116">
              <a:extLst>
                <a:ext uri="{FF2B5EF4-FFF2-40B4-BE49-F238E27FC236}">
                  <a16:creationId xmlns:a16="http://schemas.microsoft.com/office/drawing/2014/main" id="{2F65F0B9-DC86-F8AF-43BE-25E590FA513C}"/>
                </a:ext>
              </a:extLst>
            </p:cNvPr>
            <p:cNvSpPr txBox="1"/>
            <p:nvPr/>
          </p:nvSpPr>
          <p:spPr>
            <a:xfrm>
              <a:off x="3460774" y="-45981"/>
              <a:ext cx="412771" cy="4438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r">
                <a:spcBef>
                  <a:spcPts val="600"/>
                </a:spcBef>
                <a:spcAft>
                  <a:spcPts val="120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NaCl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8FA81B1-E04A-2A21-C884-926CED3BF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1938" y="96729"/>
              <a:ext cx="274320" cy="274320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scene3d>
              <a:camera prst="isometricOffAxis1Left">
                <a:rot lat="1080000" lon="3720000" rev="0"/>
              </a:camera>
              <a:lightRig rig="flood" dir="t"/>
            </a:scene3d>
            <a:sp3d extrusionH="44450" prstMaterial="clear">
              <a:bevelT w="6350" h="6350"/>
              <a:bevelB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DB3922CD-F366-71A6-9B0F-BAF4A2D8EF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r="60577" b="56248"/>
          <a:stretch/>
        </p:blipFill>
        <p:spPr bwMode="auto">
          <a:xfrm>
            <a:off x="3381487" y="5852587"/>
            <a:ext cx="635857" cy="70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 descr="Chart, radar chart&#10;&#10;Description automatically generated">
            <a:extLst>
              <a:ext uri="{FF2B5EF4-FFF2-40B4-BE49-F238E27FC236}">
                <a16:creationId xmlns:a16="http://schemas.microsoft.com/office/drawing/2014/main" id="{26CCD920-283E-DB63-6206-C2B58B82AE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350" t="16245" r="49128" b="20652"/>
          <a:stretch/>
        </p:blipFill>
        <p:spPr>
          <a:xfrm>
            <a:off x="6578492" y="210296"/>
            <a:ext cx="2822797" cy="233210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FD723EF-E752-BF7B-DD85-B615FC97EA5B}"/>
              </a:ext>
            </a:extLst>
          </p:cNvPr>
          <p:cNvSpPr txBox="1"/>
          <p:nvPr/>
        </p:nvSpPr>
        <p:spPr>
          <a:xfrm>
            <a:off x="502758" y="2664679"/>
            <a:ext cx="4269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Plasma electron acceleration driven by </a:t>
            </a:r>
          </a:p>
          <a:p>
            <a:r>
              <a:rPr lang="en-US" dirty="0">
                <a:solidFill>
                  <a:srgbClr val="FF0000"/>
                </a:solidFill>
              </a:rPr>
              <a:t>a long-wave-infrared laser, by AE95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828CCC-D81D-55B1-3819-501B78257B3B}"/>
              </a:ext>
            </a:extLst>
          </p:cNvPr>
          <p:cNvSpPr txBox="1"/>
          <p:nvPr/>
        </p:nvSpPr>
        <p:spPr>
          <a:xfrm>
            <a:off x="3657605" y="4998617"/>
            <a:ext cx="2941831" cy="646331"/>
          </a:xfrm>
          <a:prstGeom prst="rect">
            <a:avLst/>
          </a:prstGeom>
          <a:noFill/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Post-compression of </a:t>
            </a:r>
          </a:p>
          <a:p>
            <a:r>
              <a:rPr lang="en-US" dirty="0">
                <a:solidFill>
                  <a:srgbClr val="FF0000"/>
                </a:solidFill>
              </a:rPr>
              <a:t>TW LWIR Pulses in AE101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B0B260-77C3-4663-D3E9-83167668F1C5}"/>
              </a:ext>
            </a:extLst>
          </p:cNvPr>
          <p:cNvSpPr txBox="1"/>
          <p:nvPr/>
        </p:nvSpPr>
        <p:spPr>
          <a:xfrm>
            <a:off x="7889767" y="5749043"/>
            <a:ext cx="3892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Published in Frontiers in Physics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9F04EB-3B7E-6BB2-94D0-D8315C830F7A}"/>
              </a:ext>
            </a:extLst>
          </p:cNvPr>
          <p:cNvSpPr txBox="1"/>
          <p:nvPr/>
        </p:nvSpPr>
        <p:spPr>
          <a:xfrm>
            <a:off x="2799872" y="590572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C92D82-2FD8-BC11-161B-AD40A8E86146}"/>
              </a:ext>
            </a:extLst>
          </p:cNvPr>
          <p:cNvSpPr txBox="1"/>
          <p:nvPr/>
        </p:nvSpPr>
        <p:spPr>
          <a:xfrm>
            <a:off x="9901009" y="4914245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700 fs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1B25C34-1C72-D199-C9E3-112342057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674" y="3351369"/>
            <a:ext cx="3766252" cy="124881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2BBD100-D104-FB30-45E4-6AFD541B89B7}"/>
              </a:ext>
            </a:extLst>
          </p:cNvPr>
          <p:cNvSpPr txBox="1"/>
          <p:nvPr/>
        </p:nvSpPr>
        <p:spPr>
          <a:xfrm>
            <a:off x="676922" y="4526356"/>
            <a:ext cx="4475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Published in Nature Communications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A4168CF-73E5-46DE-F8AB-60C528D95FAB}"/>
              </a:ext>
            </a:extLst>
          </p:cNvPr>
          <p:cNvSpPr txBox="1"/>
          <p:nvPr/>
        </p:nvSpPr>
        <p:spPr>
          <a:xfrm>
            <a:off x="8948896" y="898424"/>
            <a:ext cx="3158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Radio waves from currents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induced by laser filaments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in AE119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2CA7123-325D-F96D-7DBE-F0D0E0A1C4FD}"/>
              </a:ext>
            </a:extLst>
          </p:cNvPr>
          <p:cNvSpPr txBox="1"/>
          <p:nvPr/>
        </p:nvSpPr>
        <p:spPr>
          <a:xfrm>
            <a:off x="6096000" y="2656802"/>
            <a:ext cx="550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Mapping the self-generated magnetic fields due to </a:t>
            </a:r>
          </a:p>
          <a:p>
            <a:r>
              <a:rPr lang="en-US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thermal Weibel instability, by AE98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094249F-FF54-9108-9031-6BBD7FF798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1086" y="3366232"/>
            <a:ext cx="3216393" cy="151040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E9018B2-A2F6-62DD-4C09-8670075D61FF}"/>
              </a:ext>
            </a:extLst>
          </p:cNvPr>
          <p:cNvSpPr txBox="1"/>
          <p:nvPr/>
        </p:nvSpPr>
        <p:spPr>
          <a:xfrm>
            <a:off x="9233262" y="3439682"/>
            <a:ext cx="287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Published in Proc. of National Acad. Of Sci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60E1A24B-D644-FD15-ED35-E0E2F146D02C}"/>
              </a:ext>
            </a:extLst>
          </p:cNvPr>
          <p:cNvSpPr/>
          <p:nvPr/>
        </p:nvSpPr>
        <p:spPr>
          <a:xfrm rot="21094638">
            <a:off x="2683901" y="5085179"/>
            <a:ext cx="8201032" cy="1178553"/>
          </a:xfrm>
          <a:prstGeom prst="cloud">
            <a:avLst/>
          </a:prstGeom>
          <a:solidFill>
            <a:srgbClr val="105C78">
              <a:alpha val="1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F0256-41E3-AA38-6C6B-A5ADC18D59EB}"/>
              </a:ext>
            </a:extLst>
          </p:cNvPr>
          <p:cNvSpPr txBox="1"/>
          <p:nvPr/>
        </p:nvSpPr>
        <p:spPr>
          <a:xfrm>
            <a:off x="5109702" y="6122574"/>
            <a:ext cx="3547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Supported by LDRD and DOE grants</a:t>
            </a:r>
          </a:p>
        </p:txBody>
      </p:sp>
    </p:spTree>
    <p:extLst>
      <p:ext uri="{BB962C8B-B14F-4D97-AF65-F5344CB8AC3E}">
        <p14:creationId xmlns:p14="http://schemas.microsoft.com/office/powerpoint/2010/main" val="342457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9A098-4EC4-F53C-DCB3-068CB80AF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904C3-E57A-36F0-A2FA-A37CE4007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7" y="895490"/>
            <a:ext cx="9155444" cy="2235519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B841427-A6EE-C521-9181-2760340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49" y="2440075"/>
            <a:ext cx="748121" cy="7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ED3EF3-53EB-A473-B5BE-5F0C4079F351}"/>
              </a:ext>
            </a:extLst>
          </p:cNvPr>
          <p:cNvSpPr txBox="1"/>
          <p:nvPr/>
        </p:nvSpPr>
        <p:spPr>
          <a:xfrm>
            <a:off x="850426" y="2693392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F3073B-A431-084C-B3A2-663AFA6052E1}"/>
              </a:ext>
            </a:extLst>
          </p:cNvPr>
          <p:cNvSpPr txBox="1"/>
          <p:nvPr/>
        </p:nvSpPr>
        <p:spPr>
          <a:xfrm>
            <a:off x="9562330" y="670335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fs</a:t>
            </a:r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8EEDE110-D9BE-109B-9137-225718C8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78" y="-45059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Post-compressor Setup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1982230A-E885-A242-5A8B-879E317B7EF5}"/>
              </a:ext>
            </a:extLst>
          </p:cNvPr>
          <p:cNvSpPr txBox="1">
            <a:spLocks/>
          </p:cNvSpPr>
          <p:nvPr/>
        </p:nvSpPr>
        <p:spPr>
          <a:xfrm>
            <a:off x="609753" y="462644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061A1-C87D-C967-5AD5-57110F875A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7174" y="3750031"/>
            <a:ext cx="3894801" cy="2492763"/>
          </a:xfrm>
          <a:prstGeom prst="rect">
            <a:avLst/>
          </a:prstGeom>
        </p:spPr>
      </p:pic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A1C70A8E-A727-F5F0-5EC3-A7AA733FAA85}"/>
              </a:ext>
            </a:extLst>
          </p:cNvPr>
          <p:cNvGrpSpPr/>
          <p:nvPr/>
        </p:nvGrpSpPr>
        <p:grpSpPr>
          <a:xfrm>
            <a:off x="1727001" y="3116107"/>
            <a:ext cx="5604405" cy="2171881"/>
            <a:chOff x="3885267" y="3016831"/>
            <a:chExt cx="6980440" cy="311587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1818C1-1441-4D33-09D9-A0876BFE8663}"/>
                </a:ext>
              </a:extLst>
            </p:cNvPr>
            <p:cNvGrpSpPr/>
            <p:nvPr/>
          </p:nvGrpSpPr>
          <p:grpSpPr>
            <a:xfrm>
              <a:off x="3885267" y="3472834"/>
              <a:ext cx="3680927" cy="2659874"/>
              <a:chOff x="90743" y="375004"/>
              <a:chExt cx="4325046" cy="292525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D5EE511-21E2-7E44-04A8-C20A19CB1DEF}"/>
                  </a:ext>
                </a:extLst>
              </p:cNvPr>
              <p:cNvGrpSpPr/>
              <p:nvPr/>
            </p:nvGrpSpPr>
            <p:grpSpPr>
              <a:xfrm>
                <a:off x="90743" y="375004"/>
                <a:ext cx="4325046" cy="2382593"/>
                <a:chOff x="42911" y="4376520"/>
                <a:chExt cx="4325046" cy="2382593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E60E76D-EB93-28C9-6C7F-F0CCB0947D2C}"/>
                    </a:ext>
                  </a:extLst>
                </p:cNvPr>
                <p:cNvSpPr/>
                <p:nvPr/>
              </p:nvSpPr>
              <p:spPr>
                <a:xfrm>
                  <a:off x="311497" y="4376520"/>
                  <a:ext cx="4056460" cy="238259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0" name="Graphic 9">
                  <a:extLst>
                    <a:ext uri="{FF2B5EF4-FFF2-40B4-BE49-F238E27FC236}">
                      <a16:creationId xmlns:a16="http://schemas.microsoft.com/office/drawing/2014/main" id="{6FF42056-6CE3-D8B9-98D2-35420B1DD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6940" y="4846203"/>
                  <a:ext cx="2668901" cy="1779266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4A27CB5-7E55-6A42-5FC5-0056873289FB}"/>
                    </a:ext>
                  </a:extLst>
                </p:cNvPr>
                <p:cNvSpPr txBox="1"/>
                <p:nvPr/>
              </p:nvSpPr>
              <p:spPr>
                <a:xfrm>
                  <a:off x="1615079" y="4411462"/>
                  <a:ext cx="2337049" cy="534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/>
                    <a:t>n(</a:t>
                  </a:r>
                  <a:r>
                    <a:rPr lang="en-US" sz="1600" i="1" dirty="0">
                      <a:solidFill>
                        <a:srgbClr val="FF0000"/>
                      </a:solidFill>
                    </a:rPr>
                    <a:t>t</a:t>
                  </a:r>
                  <a:r>
                    <a:rPr lang="en-US" sz="1600" i="1" dirty="0"/>
                    <a:t>) = n</a:t>
                  </a:r>
                  <a:r>
                    <a:rPr lang="en-US" sz="1600" i="1" baseline="-25000" dirty="0"/>
                    <a:t>0</a:t>
                  </a:r>
                  <a:r>
                    <a:rPr lang="en-US" sz="1600" i="1" dirty="0"/>
                    <a:t> + n</a:t>
                  </a:r>
                  <a:r>
                    <a:rPr lang="en-US" sz="1600" i="1" baseline="-25000" dirty="0"/>
                    <a:t>2</a:t>
                  </a:r>
                  <a:r>
                    <a:rPr lang="en-US" sz="1600" i="1" dirty="0"/>
                    <a:t>I(</a:t>
                  </a:r>
                  <a:r>
                    <a:rPr lang="en-US" sz="1600" i="1" dirty="0">
                      <a:solidFill>
                        <a:srgbClr val="FF0000"/>
                      </a:solidFill>
                    </a:rPr>
                    <a:t>t</a:t>
                  </a:r>
                  <a:r>
                    <a:rPr lang="en-US" sz="1600" i="1" dirty="0"/>
                    <a:t>)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208821A-9988-4B58-9D46-0703AE7EC541}"/>
                    </a:ext>
                  </a:extLst>
                </p:cNvPr>
                <p:cNvSpPr txBox="1"/>
                <p:nvPr/>
              </p:nvSpPr>
              <p:spPr>
                <a:xfrm>
                  <a:off x="42911" y="4875214"/>
                  <a:ext cx="1597822" cy="825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Self-phase</a:t>
                  </a:r>
                  <a:br>
                    <a:rPr lang="en-U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</a:br>
                  <a:r>
                    <a:rPr lang="en-U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modulation</a:t>
                  </a:r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4508D62-3880-29B2-27AE-7752AF120920}"/>
                  </a:ext>
                </a:extLst>
              </p:cNvPr>
              <p:cNvCxnSpPr/>
              <p:nvPr/>
            </p:nvCxnSpPr>
            <p:spPr>
              <a:xfrm flipH="1">
                <a:off x="1428206" y="1769156"/>
                <a:ext cx="12540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FF572EE-A2E1-1654-6608-3545E6E4BB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36915" y="2539865"/>
                <a:ext cx="188105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8BA8397-166F-F95D-E088-F00ADAA047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0126" y="1769156"/>
                <a:ext cx="0" cy="77070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4FE09F-1640-D218-D62A-088DB9DFED22}"/>
                  </a:ext>
                </a:extLst>
              </p:cNvPr>
              <p:cNvSpPr/>
              <p:nvPr/>
            </p:nvSpPr>
            <p:spPr>
              <a:xfrm>
                <a:off x="557546" y="1899874"/>
                <a:ext cx="184731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4676355-B52C-E608-3AD4-E16976C92B00}"/>
                </a:ext>
              </a:extLst>
            </p:cNvPr>
            <p:cNvGrpSpPr/>
            <p:nvPr/>
          </p:nvGrpSpPr>
          <p:grpSpPr>
            <a:xfrm>
              <a:off x="7413366" y="3016831"/>
              <a:ext cx="3452341" cy="2638485"/>
              <a:chOff x="249785" y="3628757"/>
              <a:chExt cx="4399754" cy="283675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B3F833B-BA7E-D407-EDC4-63F54455BD0B}"/>
                  </a:ext>
                </a:extLst>
              </p:cNvPr>
              <p:cNvGrpSpPr/>
              <p:nvPr/>
            </p:nvGrpSpPr>
            <p:grpSpPr>
              <a:xfrm>
                <a:off x="249785" y="4082916"/>
                <a:ext cx="4399754" cy="2382593"/>
                <a:chOff x="-31797" y="4376520"/>
                <a:chExt cx="4399754" cy="2382593"/>
              </a:xfrm>
            </p:grpSpPr>
            <p:sp>
              <p:nvSpPr>
                <p:cNvPr id="1027" name="Rectangle 1026">
                  <a:extLst>
                    <a:ext uri="{FF2B5EF4-FFF2-40B4-BE49-F238E27FC236}">
                      <a16:creationId xmlns:a16="http://schemas.microsoft.com/office/drawing/2014/main" id="{283DFB2E-7914-B46F-94BD-711388F5D937}"/>
                    </a:ext>
                  </a:extLst>
                </p:cNvPr>
                <p:cNvSpPr/>
                <p:nvPr/>
              </p:nvSpPr>
              <p:spPr>
                <a:xfrm>
                  <a:off x="311497" y="4376520"/>
                  <a:ext cx="4056460" cy="238259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028" name="Graphic 1027">
                  <a:extLst>
                    <a:ext uri="{FF2B5EF4-FFF2-40B4-BE49-F238E27FC236}">
                      <a16:creationId xmlns:a16="http://schemas.microsoft.com/office/drawing/2014/main" id="{879B1D95-8544-2E8F-C05F-859C6C74BA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6940" y="4846203"/>
                  <a:ext cx="2668901" cy="1779266"/>
                </a:xfrm>
                <a:prstGeom prst="rect">
                  <a:avLst/>
                </a:prstGeom>
              </p:spPr>
            </p:pic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7DFE11C3-A8A5-BF2B-E18B-5B4233692CF8}"/>
                    </a:ext>
                  </a:extLst>
                </p:cNvPr>
                <p:cNvSpPr txBox="1"/>
                <p:nvPr/>
              </p:nvSpPr>
              <p:spPr>
                <a:xfrm>
                  <a:off x="-31797" y="4883296"/>
                  <a:ext cx="1967895" cy="807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Dispersive compression</a:t>
                  </a: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947D4FC-D15F-C67D-0345-3280B1D44827}"/>
                  </a:ext>
                </a:extLst>
              </p:cNvPr>
              <p:cNvSpPr/>
              <p:nvPr/>
            </p:nvSpPr>
            <p:spPr>
              <a:xfrm>
                <a:off x="760453" y="4127658"/>
                <a:ext cx="184731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92A3012-0A7C-EC81-761E-89E07F6B7B7C}"/>
                  </a:ext>
                </a:extLst>
              </p:cNvPr>
              <p:cNvCxnSpPr/>
              <p:nvPr/>
            </p:nvCxnSpPr>
            <p:spPr>
              <a:xfrm>
                <a:off x="2732247" y="4943635"/>
                <a:ext cx="376441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F2E3F84-4502-E0ED-F319-4FF2E3EEB3B0}"/>
                  </a:ext>
                </a:extLst>
              </p:cNvPr>
              <p:cNvCxnSpPr/>
              <p:nvPr/>
            </p:nvCxnSpPr>
            <p:spPr>
              <a:xfrm>
                <a:off x="2628547" y="5429046"/>
                <a:ext cx="376441" cy="0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475AD97-18B9-1323-8E0C-F101FED7CB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79969" y="6343959"/>
                <a:ext cx="376441" cy="0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BF3C635-3CE3-C77F-5C9B-4FABED43D2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4107" y="4943635"/>
                <a:ext cx="376441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C2C5442-467F-4FC1-3534-A6D7B0997432}"/>
                  </a:ext>
                </a:extLst>
              </p:cNvPr>
              <p:cNvGrpSpPr/>
              <p:nvPr/>
            </p:nvGrpSpPr>
            <p:grpSpPr>
              <a:xfrm>
                <a:off x="3033500" y="3628757"/>
                <a:ext cx="358823" cy="1742445"/>
                <a:chOff x="6422387" y="1132113"/>
                <a:chExt cx="1830144" cy="4942213"/>
              </a:xfrm>
            </p:grpSpPr>
            <p:sp>
              <p:nvSpPr>
                <p:cNvPr id="1024" name="Freeform: Shape 1023">
                  <a:extLst>
                    <a:ext uri="{FF2B5EF4-FFF2-40B4-BE49-F238E27FC236}">
                      <a16:creationId xmlns:a16="http://schemas.microsoft.com/office/drawing/2014/main" id="{91B4E282-C3EE-A13C-CF7A-8C49404A6AB6}"/>
                    </a:ext>
                  </a:extLst>
                </p:cNvPr>
                <p:cNvSpPr/>
                <p:nvPr/>
              </p:nvSpPr>
              <p:spPr>
                <a:xfrm>
                  <a:off x="6422387" y="1132113"/>
                  <a:ext cx="1019674" cy="4942213"/>
                </a:xfrm>
                <a:custGeom>
                  <a:avLst/>
                  <a:gdLst>
                    <a:gd name="connsiteX0" fmla="*/ 0 w 1019674"/>
                    <a:gd name="connsiteY0" fmla="*/ 5033555 h 5046647"/>
                    <a:gd name="connsiteX1" fmla="*/ 330925 w 1019674"/>
                    <a:gd name="connsiteY1" fmla="*/ 5042263 h 5046647"/>
                    <a:gd name="connsiteX2" fmla="*/ 391885 w 1019674"/>
                    <a:gd name="connsiteY2" fmla="*/ 4972595 h 5046647"/>
                    <a:gd name="connsiteX3" fmla="*/ 391885 w 1019674"/>
                    <a:gd name="connsiteY3" fmla="*/ 4972595 h 5046647"/>
                    <a:gd name="connsiteX4" fmla="*/ 452845 w 1019674"/>
                    <a:gd name="connsiteY4" fmla="*/ 4772297 h 5046647"/>
                    <a:gd name="connsiteX5" fmla="*/ 522514 w 1019674"/>
                    <a:gd name="connsiteY5" fmla="*/ 4476206 h 5046647"/>
                    <a:gd name="connsiteX6" fmla="*/ 592182 w 1019674"/>
                    <a:gd name="connsiteY6" fmla="*/ 3979817 h 5046647"/>
                    <a:gd name="connsiteX7" fmla="*/ 679268 w 1019674"/>
                    <a:gd name="connsiteY7" fmla="*/ 3169920 h 5046647"/>
                    <a:gd name="connsiteX8" fmla="*/ 740228 w 1019674"/>
                    <a:gd name="connsiteY8" fmla="*/ 2394857 h 5046647"/>
                    <a:gd name="connsiteX9" fmla="*/ 783771 w 1019674"/>
                    <a:gd name="connsiteY9" fmla="*/ 1776549 h 5046647"/>
                    <a:gd name="connsiteX10" fmla="*/ 827314 w 1019674"/>
                    <a:gd name="connsiteY10" fmla="*/ 1219200 h 5046647"/>
                    <a:gd name="connsiteX11" fmla="*/ 862148 w 1019674"/>
                    <a:gd name="connsiteY11" fmla="*/ 792480 h 5046647"/>
                    <a:gd name="connsiteX12" fmla="*/ 914400 w 1019674"/>
                    <a:gd name="connsiteY12" fmla="*/ 391886 h 5046647"/>
                    <a:gd name="connsiteX13" fmla="*/ 940525 w 1019674"/>
                    <a:gd name="connsiteY13" fmla="*/ 174172 h 5046647"/>
                    <a:gd name="connsiteX14" fmla="*/ 966651 w 1019674"/>
                    <a:gd name="connsiteY14" fmla="*/ 69669 h 5046647"/>
                    <a:gd name="connsiteX15" fmla="*/ 992777 w 1019674"/>
                    <a:gd name="connsiteY15" fmla="*/ 8709 h 5046647"/>
                    <a:gd name="connsiteX16" fmla="*/ 1018902 w 1019674"/>
                    <a:gd name="connsiteY16" fmla="*/ 17417 h 5046647"/>
                    <a:gd name="connsiteX17" fmla="*/ 1010194 w 1019674"/>
                    <a:gd name="connsiteY17" fmla="*/ 0 h 504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19674" h="5046647">
                      <a:moveTo>
                        <a:pt x="0" y="5033555"/>
                      </a:moveTo>
                      <a:cubicBezTo>
                        <a:pt x="132805" y="5042989"/>
                        <a:pt x="265611" y="5052423"/>
                        <a:pt x="330925" y="5042263"/>
                      </a:cubicBezTo>
                      <a:cubicBezTo>
                        <a:pt x="396239" y="5032103"/>
                        <a:pt x="391885" y="4972595"/>
                        <a:pt x="391885" y="4972595"/>
                      </a:cubicBezTo>
                      <a:lnTo>
                        <a:pt x="391885" y="4972595"/>
                      </a:lnTo>
                      <a:cubicBezTo>
                        <a:pt x="402045" y="4939212"/>
                        <a:pt x="431074" y="4855028"/>
                        <a:pt x="452845" y="4772297"/>
                      </a:cubicBezTo>
                      <a:cubicBezTo>
                        <a:pt x="474617" y="4689565"/>
                        <a:pt x="499291" y="4608286"/>
                        <a:pt x="522514" y="4476206"/>
                      </a:cubicBezTo>
                      <a:cubicBezTo>
                        <a:pt x="545737" y="4344126"/>
                        <a:pt x="566056" y="4197531"/>
                        <a:pt x="592182" y="3979817"/>
                      </a:cubicBezTo>
                      <a:cubicBezTo>
                        <a:pt x="618308" y="3762103"/>
                        <a:pt x="654594" y="3434080"/>
                        <a:pt x="679268" y="3169920"/>
                      </a:cubicBezTo>
                      <a:cubicBezTo>
                        <a:pt x="703942" y="2905760"/>
                        <a:pt x="722811" y="2627085"/>
                        <a:pt x="740228" y="2394857"/>
                      </a:cubicBezTo>
                      <a:cubicBezTo>
                        <a:pt x="757645" y="2162628"/>
                        <a:pt x="769257" y="1972492"/>
                        <a:pt x="783771" y="1776549"/>
                      </a:cubicBezTo>
                      <a:cubicBezTo>
                        <a:pt x="798285" y="1580606"/>
                        <a:pt x="814251" y="1383211"/>
                        <a:pt x="827314" y="1219200"/>
                      </a:cubicBezTo>
                      <a:cubicBezTo>
                        <a:pt x="840377" y="1055189"/>
                        <a:pt x="847634" y="930366"/>
                        <a:pt x="862148" y="792480"/>
                      </a:cubicBezTo>
                      <a:cubicBezTo>
                        <a:pt x="876662" y="654594"/>
                        <a:pt x="901337" y="494937"/>
                        <a:pt x="914400" y="391886"/>
                      </a:cubicBezTo>
                      <a:cubicBezTo>
                        <a:pt x="927463" y="288835"/>
                        <a:pt x="931817" y="227875"/>
                        <a:pt x="940525" y="174172"/>
                      </a:cubicBezTo>
                      <a:cubicBezTo>
                        <a:pt x="949233" y="120469"/>
                        <a:pt x="957942" y="97246"/>
                        <a:pt x="966651" y="69669"/>
                      </a:cubicBezTo>
                      <a:cubicBezTo>
                        <a:pt x="975360" y="42092"/>
                        <a:pt x="992777" y="8709"/>
                        <a:pt x="992777" y="8709"/>
                      </a:cubicBezTo>
                      <a:cubicBezTo>
                        <a:pt x="1001485" y="0"/>
                        <a:pt x="1015999" y="18868"/>
                        <a:pt x="1018902" y="17417"/>
                      </a:cubicBezTo>
                      <a:cubicBezTo>
                        <a:pt x="1021805" y="15966"/>
                        <a:pt x="1015999" y="7983"/>
                        <a:pt x="101019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6" name="Freeform: Shape 1025">
                  <a:extLst>
                    <a:ext uri="{FF2B5EF4-FFF2-40B4-BE49-F238E27FC236}">
                      <a16:creationId xmlns:a16="http://schemas.microsoft.com/office/drawing/2014/main" id="{40FDB06A-99E8-1300-90C2-AE34F139A999}"/>
                    </a:ext>
                  </a:extLst>
                </p:cNvPr>
                <p:cNvSpPr/>
                <p:nvPr/>
              </p:nvSpPr>
              <p:spPr>
                <a:xfrm flipH="1">
                  <a:off x="7338206" y="1132113"/>
                  <a:ext cx="914325" cy="4942213"/>
                </a:xfrm>
                <a:custGeom>
                  <a:avLst/>
                  <a:gdLst>
                    <a:gd name="connsiteX0" fmla="*/ 0 w 1019674"/>
                    <a:gd name="connsiteY0" fmla="*/ 5033555 h 5046647"/>
                    <a:gd name="connsiteX1" fmla="*/ 330925 w 1019674"/>
                    <a:gd name="connsiteY1" fmla="*/ 5042263 h 5046647"/>
                    <a:gd name="connsiteX2" fmla="*/ 391885 w 1019674"/>
                    <a:gd name="connsiteY2" fmla="*/ 4972595 h 5046647"/>
                    <a:gd name="connsiteX3" fmla="*/ 391885 w 1019674"/>
                    <a:gd name="connsiteY3" fmla="*/ 4972595 h 5046647"/>
                    <a:gd name="connsiteX4" fmla="*/ 452845 w 1019674"/>
                    <a:gd name="connsiteY4" fmla="*/ 4772297 h 5046647"/>
                    <a:gd name="connsiteX5" fmla="*/ 522514 w 1019674"/>
                    <a:gd name="connsiteY5" fmla="*/ 4476206 h 5046647"/>
                    <a:gd name="connsiteX6" fmla="*/ 592182 w 1019674"/>
                    <a:gd name="connsiteY6" fmla="*/ 3979817 h 5046647"/>
                    <a:gd name="connsiteX7" fmla="*/ 679268 w 1019674"/>
                    <a:gd name="connsiteY7" fmla="*/ 3169920 h 5046647"/>
                    <a:gd name="connsiteX8" fmla="*/ 740228 w 1019674"/>
                    <a:gd name="connsiteY8" fmla="*/ 2394857 h 5046647"/>
                    <a:gd name="connsiteX9" fmla="*/ 783771 w 1019674"/>
                    <a:gd name="connsiteY9" fmla="*/ 1776549 h 5046647"/>
                    <a:gd name="connsiteX10" fmla="*/ 827314 w 1019674"/>
                    <a:gd name="connsiteY10" fmla="*/ 1219200 h 5046647"/>
                    <a:gd name="connsiteX11" fmla="*/ 862148 w 1019674"/>
                    <a:gd name="connsiteY11" fmla="*/ 792480 h 5046647"/>
                    <a:gd name="connsiteX12" fmla="*/ 914400 w 1019674"/>
                    <a:gd name="connsiteY12" fmla="*/ 391886 h 5046647"/>
                    <a:gd name="connsiteX13" fmla="*/ 940525 w 1019674"/>
                    <a:gd name="connsiteY13" fmla="*/ 174172 h 5046647"/>
                    <a:gd name="connsiteX14" fmla="*/ 966651 w 1019674"/>
                    <a:gd name="connsiteY14" fmla="*/ 69669 h 5046647"/>
                    <a:gd name="connsiteX15" fmla="*/ 992777 w 1019674"/>
                    <a:gd name="connsiteY15" fmla="*/ 8709 h 5046647"/>
                    <a:gd name="connsiteX16" fmla="*/ 1018902 w 1019674"/>
                    <a:gd name="connsiteY16" fmla="*/ 17417 h 5046647"/>
                    <a:gd name="connsiteX17" fmla="*/ 1010194 w 1019674"/>
                    <a:gd name="connsiteY17" fmla="*/ 0 h 504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19674" h="5046647">
                      <a:moveTo>
                        <a:pt x="0" y="5033555"/>
                      </a:moveTo>
                      <a:cubicBezTo>
                        <a:pt x="132805" y="5042989"/>
                        <a:pt x="265611" y="5052423"/>
                        <a:pt x="330925" y="5042263"/>
                      </a:cubicBezTo>
                      <a:cubicBezTo>
                        <a:pt x="396239" y="5032103"/>
                        <a:pt x="391885" y="4972595"/>
                        <a:pt x="391885" y="4972595"/>
                      </a:cubicBezTo>
                      <a:lnTo>
                        <a:pt x="391885" y="4972595"/>
                      </a:lnTo>
                      <a:cubicBezTo>
                        <a:pt x="402045" y="4939212"/>
                        <a:pt x="431074" y="4855028"/>
                        <a:pt x="452845" y="4772297"/>
                      </a:cubicBezTo>
                      <a:cubicBezTo>
                        <a:pt x="474617" y="4689565"/>
                        <a:pt x="499291" y="4608286"/>
                        <a:pt x="522514" y="4476206"/>
                      </a:cubicBezTo>
                      <a:cubicBezTo>
                        <a:pt x="545737" y="4344126"/>
                        <a:pt x="566056" y="4197531"/>
                        <a:pt x="592182" y="3979817"/>
                      </a:cubicBezTo>
                      <a:cubicBezTo>
                        <a:pt x="618308" y="3762103"/>
                        <a:pt x="654594" y="3434080"/>
                        <a:pt x="679268" y="3169920"/>
                      </a:cubicBezTo>
                      <a:cubicBezTo>
                        <a:pt x="703942" y="2905760"/>
                        <a:pt x="722811" y="2627085"/>
                        <a:pt x="740228" y="2394857"/>
                      </a:cubicBezTo>
                      <a:cubicBezTo>
                        <a:pt x="757645" y="2162628"/>
                        <a:pt x="769257" y="1972492"/>
                        <a:pt x="783771" y="1776549"/>
                      </a:cubicBezTo>
                      <a:cubicBezTo>
                        <a:pt x="798285" y="1580606"/>
                        <a:pt x="814251" y="1383211"/>
                        <a:pt x="827314" y="1219200"/>
                      </a:cubicBezTo>
                      <a:cubicBezTo>
                        <a:pt x="840377" y="1055189"/>
                        <a:pt x="847634" y="930366"/>
                        <a:pt x="862148" y="792480"/>
                      </a:cubicBezTo>
                      <a:cubicBezTo>
                        <a:pt x="876662" y="654594"/>
                        <a:pt x="901337" y="494937"/>
                        <a:pt x="914400" y="391886"/>
                      </a:cubicBezTo>
                      <a:cubicBezTo>
                        <a:pt x="927463" y="288835"/>
                        <a:pt x="931817" y="227875"/>
                        <a:pt x="940525" y="174172"/>
                      </a:cubicBezTo>
                      <a:cubicBezTo>
                        <a:pt x="949233" y="120469"/>
                        <a:pt x="957942" y="97246"/>
                        <a:pt x="966651" y="69669"/>
                      </a:cubicBezTo>
                      <a:cubicBezTo>
                        <a:pt x="975360" y="42092"/>
                        <a:pt x="992777" y="8709"/>
                        <a:pt x="992777" y="8709"/>
                      </a:cubicBezTo>
                      <a:cubicBezTo>
                        <a:pt x="1001485" y="0"/>
                        <a:pt x="1015999" y="18868"/>
                        <a:pt x="1018902" y="17417"/>
                      </a:cubicBezTo>
                      <a:cubicBezTo>
                        <a:pt x="1021805" y="15966"/>
                        <a:pt x="1015999" y="7983"/>
                        <a:pt x="101019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0" name="Rectangle 1029">
                  <a:extLst>
                    <a:ext uri="{FF2B5EF4-FFF2-40B4-BE49-F238E27FC236}">
                      <a16:creationId xmlns:a16="http://schemas.microsoft.com/office/drawing/2014/main" id="{8BD8E84E-B596-8939-3440-BAB738D921C9}"/>
                    </a:ext>
                  </a:extLst>
                </p:cNvPr>
                <p:cNvSpPr/>
                <p:nvPr/>
              </p:nvSpPr>
              <p:spPr>
                <a:xfrm>
                  <a:off x="4162371" y="4875390"/>
                  <a:ext cx="941748" cy="4415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Rectangle 1029">
                  <a:extLst>
                    <a:ext uri="{FF2B5EF4-FFF2-40B4-BE49-F238E27FC236}">
                      <a16:creationId xmlns:a16="http://schemas.microsoft.com/office/drawing/2014/main" id="{8BD8E84E-B596-8939-3440-BAB738D921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2371" y="4875390"/>
                  <a:ext cx="941748" cy="44155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1" name="Straight Arrow Connector 1030">
              <a:extLst>
                <a:ext uri="{FF2B5EF4-FFF2-40B4-BE49-F238E27FC236}">
                  <a16:creationId xmlns:a16="http://schemas.microsoft.com/office/drawing/2014/main" id="{B5E371B3-86C6-6059-C37B-C15F5476D2C3}"/>
                </a:ext>
              </a:extLst>
            </p:cNvPr>
            <p:cNvCxnSpPr>
              <a:cxnSpLocks/>
            </p:cNvCxnSpPr>
            <p:nvPr/>
          </p:nvCxnSpPr>
          <p:spPr>
            <a:xfrm>
              <a:off x="6020048" y="4317550"/>
              <a:ext cx="66012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75491517-A394-69F4-765B-B15511FE5B48}"/>
                    </a:ext>
                  </a:extLst>
                </p:cNvPr>
                <p:cNvSpPr txBox="1"/>
                <p:nvPr/>
              </p:nvSpPr>
              <p:spPr>
                <a:xfrm>
                  <a:off x="5536839" y="3960893"/>
                  <a:ext cx="1590925" cy="441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75491517-A394-69F4-765B-B15511FE5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6839" y="3960893"/>
                  <a:ext cx="1590925" cy="44155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228DA16B-EE68-FB62-468F-E633B0AA0FCC}"/>
                    </a:ext>
                  </a:extLst>
                </p:cNvPr>
                <p:cNvSpPr txBox="1"/>
                <p:nvPr/>
              </p:nvSpPr>
              <p:spPr>
                <a:xfrm>
                  <a:off x="8504751" y="3892664"/>
                  <a:ext cx="1590925" cy="441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228DA16B-EE68-FB62-468F-E633B0AA0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4751" y="3892664"/>
                  <a:ext cx="1590925" cy="4415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5" name="Straight Arrow Connector 1034">
            <a:extLst>
              <a:ext uri="{FF2B5EF4-FFF2-40B4-BE49-F238E27FC236}">
                <a16:creationId xmlns:a16="http://schemas.microsoft.com/office/drawing/2014/main" id="{D266E9FA-7C22-785F-A304-02880D3B1123}"/>
              </a:ext>
            </a:extLst>
          </p:cNvPr>
          <p:cNvCxnSpPr>
            <a:cxnSpLocks/>
          </p:cNvCxnSpPr>
          <p:nvPr/>
        </p:nvCxnSpPr>
        <p:spPr>
          <a:xfrm flipH="1">
            <a:off x="3765437" y="2063747"/>
            <a:ext cx="2547885" cy="139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D08FAD90-EBD5-E2E4-79C8-10BF45635719}"/>
              </a:ext>
            </a:extLst>
          </p:cNvPr>
          <p:cNvCxnSpPr>
            <a:cxnSpLocks/>
            <a:endCxn id="1027" idx="0"/>
          </p:cNvCxnSpPr>
          <p:nvPr/>
        </p:nvCxnSpPr>
        <p:spPr>
          <a:xfrm flipH="1">
            <a:off x="6053647" y="1835799"/>
            <a:ext cx="1647177" cy="1574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57867058-392E-79F0-5D9C-501956484E08}"/>
              </a:ext>
            </a:extLst>
          </p:cNvPr>
          <p:cNvGrpSpPr/>
          <p:nvPr/>
        </p:nvGrpSpPr>
        <p:grpSpPr>
          <a:xfrm>
            <a:off x="2027425" y="4984235"/>
            <a:ext cx="3626159" cy="1737533"/>
            <a:chOff x="1611107" y="5973383"/>
            <a:chExt cx="5360527" cy="2808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0" name="Rectangle 1039">
                  <a:extLst>
                    <a:ext uri="{FF2B5EF4-FFF2-40B4-BE49-F238E27FC236}">
                      <a16:creationId xmlns:a16="http://schemas.microsoft.com/office/drawing/2014/main" id="{DCFE1E2F-F5AB-CC61-F6D0-F31B52283ADB}"/>
                    </a:ext>
                  </a:extLst>
                </p:cNvPr>
                <p:cNvSpPr/>
                <p:nvPr/>
              </p:nvSpPr>
              <p:spPr>
                <a:xfrm>
                  <a:off x="1791882" y="6291221"/>
                  <a:ext cx="3930399" cy="9873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40" name="Rectangle 1039">
                  <a:extLst>
                    <a:ext uri="{FF2B5EF4-FFF2-40B4-BE49-F238E27FC236}">
                      <a16:creationId xmlns:a16="http://schemas.microsoft.com/office/drawing/2014/main" id="{DCFE1E2F-F5AB-CC61-F6D0-F31B52283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1882" y="6291221"/>
                  <a:ext cx="3930399" cy="9873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DA3C6C8E-3402-5449-046E-23DBF68A462E}"/>
                </a:ext>
              </a:extLst>
            </p:cNvPr>
            <p:cNvSpPr/>
            <p:nvPr/>
          </p:nvSpPr>
          <p:spPr>
            <a:xfrm>
              <a:off x="4716542" y="6401253"/>
              <a:ext cx="1138545" cy="625358"/>
            </a:xfrm>
            <a:custGeom>
              <a:avLst/>
              <a:gdLst>
                <a:gd name="connsiteX0" fmla="*/ 798990 w 843378"/>
                <a:gd name="connsiteY0" fmla="*/ 44389 h 470833"/>
                <a:gd name="connsiteX1" fmla="*/ 754602 w 843378"/>
                <a:gd name="connsiteY1" fmla="*/ 26633 h 470833"/>
                <a:gd name="connsiteX2" fmla="*/ 683580 w 843378"/>
                <a:gd name="connsiteY2" fmla="*/ 17756 h 470833"/>
                <a:gd name="connsiteX3" fmla="*/ 594804 w 843378"/>
                <a:gd name="connsiteY3" fmla="*/ 0 h 470833"/>
                <a:gd name="connsiteX4" fmla="*/ 435006 w 843378"/>
                <a:gd name="connsiteY4" fmla="*/ 8878 h 470833"/>
                <a:gd name="connsiteX5" fmla="*/ 355107 w 843378"/>
                <a:gd name="connsiteY5" fmla="*/ 35511 h 470833"/>
                <a:gd name="connsiteX6" fmla="*/ 230819 w 843378"/>
                <a:gd name="connsiteY6" fmla="*/ 88777 h 470833"/>
                <a:gd name="connsiteX7" fmla="*/ 204186 w 843378"/>
                <a:gd name="connsiteY7" fmla="*/ 97655 h 470833"/>
                <a:gd name="connsiteX8" fmla="*/ 142042 w 843378"/>
                <a:gd name="connsiteY8" fmla="*/ 115410 h 470833"/>
                <a:gd name="connsiteX9" fmla="*/ 44388 w 843378"/>
                <a:gd name="connsiteY9" fmla="*/ 159798 h 470833"/>
                <a:gd name="connsiteX10" fmla="*/ 17755 w 843378"/>
                <a:gd name="connsiteY10" fmla="*/ 195309 h 470833"/>
                <a:gd name="connsiteX11" fmla="*/ 0 w 843378"/>
                <a:gd name="connsiteY11" fmla="*/ 292963 h 470833"/>
                <a:gd name="connsiteX12" fmla="*/ 8877 w 843378"/>
                <a:gd name="connsiteY12" fmla="*/ 443884 h 470833"/>
                <a:gd name="connsiteX13" fmla="*/ 53266 w 843378"/>
                <a:gd name="connsiteY13" fmla="*/ 470517 h 470833"/>
                <a:gd name="connsiteX14" fmla="*/ 408373 w 843378"/>
                <a:gd name="connsiteY14" fmla="*/ 452761 h 470833"/>
                <a:gd name="connsiteX15" fmla="*/ 470516 w 843378"/>
                <a:gd name="connsiteY15" fmla="*/ 417251 h 470833"/>
                <a:gd name="connsiteX16" fmla="*/ 523782 w 843378"/>
                <a:gd name="connsiteY16" fmla="*/ 390618 h 470833"/>
                <a:gd name="connsiteX17" fmla="*/ 577048 w 843378"/>
                <a:gd name="connsiteY17" fmla="*/ 355107 h 470833"/>
                <a:gd name="connsiteX18" fmla="*/ 710213 w 843378"/>
                <a:gd name="connsiteY18" fmla="*/ 301841 h 470833"/>
                <a:gd name="connsiteX19" fmla="*/ 772357 w 843378"/>
                <a:gd name="connsiteY19" fmla="*/ 257453 h 470833"/>
                <a:gd name="connsiteX20" fmla="*/ 816745 w 843378"/>
                <a:gd name="connsiteY20" fmla="*/ 213064 h 470833"/>
                <a:gd name="connsiteX21" fmla="*/ 825623 w 843378"/>
                <a:gd name="connsiteY21" fmla="*/ 186431 h 470833"/>
                <a:gd name="connsiteX22" fmla="*/ 843378 w 843378"/>
                <a:gd name="connsiteY22" fmla="*/ 106532 h 470833"/>
                <a:gd name="connsiteX23" fmla="*/ 816745 w 843378"/>
                <a:gd name="connsiteY23" fmla="*/ 71022 h 470833"/>
                <a:gd name="connsiteX24" fmla="*/ 790112 w 843378"/>
                <a:gd name="connsiteY24" fmla="*/ 62144 h 470833"/>
                <a:gd name="connsiteX25" fmla="*/ 683580 w 843378"/>
                <a:gd name="connsiteY25" fmla="*/ 71022 h 47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3378" h="470833">
                  <a:moveTo>
                    <a:pt x="798990" y="44389"/>
                  </a:moveTo>
                  <a:cubicBezTo>
                    <a:pt x="784194" y="38470"/>
                    <a:pt x="770130" y="30216"/>
                    <a:pt x="754602" y="26633"/>
                  </a:cubicBezTo>
                  <a:cubicBezTo>
                    <a:pt x="731355" y="21268"/>
                    <a:pt x="707198" y="21130"/>
                    <a:pt x="683580" y="17756"/>
                  </a:cubicBezTo>
                  <a:cubicBezTo>
                    <a:pt x="632794" y="10501"/>
                    <a:pt x="637938" y="10784"/>
                    <a:pt x="594804" y="0"/>
                  </a:cubicBezTo>
                  <a:cubicBezTo>
                    <a:pt x="541538" y="2959"/>
                    <a:pt x="488135" y="4048"/>
                    <a:pt x="435006" y="8878"/>
                  </a:cubicBezTo>
                  <a:cubicBezTo>
                    <a:pt x="407628" y="11367"/>
                    <a:pt x="380010" y="26617"/>
                    <a:pt x="355107" y="35511"/>
                  </a:cubicBezTo>
                  <a:cubicBezTo>
                    <a:pt x="164833" y="103466"/>
                    <a:pt x="357061" y="25656"/>
                    <a:pt x="230819" y="88777"/>
                  </a:cubicBezTo>
                  <a:cubicBezTo>
                    <a:pt x="222449" y="92962"/>
                    <a:pt x="213184" y="95084"/>
                    <a:pt x="204186" y="97655"/>
                  </a:cubicBezTo>
                  <a:cubicBezTo>
                    <a:pt x="185923" y="102873"/>
                    <a:pt x="160059" y="107220"/>
                    <a:pt x="142042" y="115410"/>
                  </a:cubicBezTo>
                  <a:cubicBezTo>
                    <a:pt x="32889" y="165026"/>
                    <a:pt x="106654" y="139044"/>
                    <a:pt x="44388" y="159798"/>
                  </a:cubicBezTo>
                  <a:cubicBezTo>
                    <a:pt x="35510" y="171635"/>
                    <a:pt x="25096" y="182462"/>
                    <a:pt x="17755" y="195309"/>
                  </a:cubicBezTo>
                  <a:cubicBezTo>
                    <a:pt x="4616" y="218302"/>
                    <a:pt x="1665" y="279641"/>
                    <a:pt x="0" y="292963"/>
                  </a:cubicBezTo>
                  <a:cubicBezTo>
                    <a:pt x="2959" y="343270"/>
                    <a:pt x="-5604" y="395615"/>
                    <a:pt x="8877" y="443884"/>
                  </a:cubicBezTo>
                  <a:cubicBezTo>
                    <a:pt x="13835" y="460412"/>
                    <a:pt x="36015" y="470134"/>
                    <a:pt x="53266" y="470517"/>
                  </a:cubicBezTo>
                  <a:cubicBezTo>
                    <a:pt x="171754" y="473150"/>
                    <a:pt x="290004" y="458680"/>
                    <a:pt x="408373" y="452761"/>
                  </a:cubicBezTo>
                  <a:cubicBezTo>
                    <a:pt x="483475" y="433987"/>
                    <a:pt x="407048" y="459563"/>
                    <a:pt x="470516" y="417251"/>
                  </a:cubicBezTo>
                  <a:cubicBezTo>
                    <a:pt x="487033" y="406240"/>
                    <a:pt x="506635" y="400620"/>
                    <a:pt x="523782" y="390618"/>
                  </a:cubicBezTo>
                  <a:cubicBezTo>
                    <a:pt x="542214" y="379866"/>
                    <a:pt x="557962" y="364650"/>
                    <a:pt x="577048" y="355107"/>
                  </a:cubicBezTo>
                  <a:cubicBezTo>
                    <a:pt x="634627" y="326318"/>
                    <a:pt x="661094" y="318215"/>
                    <a:pt x="710213" y="301841"/>
                  </a:cubicBezTo>
                  <a:cubicBezTo>
                    <a:pt x="730928" y="287045"/>
                    <a:pt x="752801" y="273750"/>
                    <a:pt x="772357" y="257453"/>
                  </a:cubicBezTo>
                  <a:cubicBezTo>
                    <a:pt x="788432" y="244057"/>
                    <a:pt x="816745" y="213064"/>
                    <a:pt x="816745" y="213064"/>
                  </a:cubicBezTo>
                  <a:cubicBezTo>
                    <a:pt x="819704" y="204186"/>
                    <a:pt x="823052" y="195429"/>
                    <a:pt x="825623" y="186431"/>
                  </a:cubicBezTo>
                  <a:cubicBezTo>
                    <a:pt x="833984" y="157170"/>
                    <a:pt x="837274" y="137053"/>
                    <a:pt x="843378" y="106532"/>
                  </a:cubicBezTo>
                  <a:cubicBezTo>
                    <a:pt x="834500" y="94695"/>
                    <a:pt x="828112" y="80494"/>
                    <a:pt x="816745" y="71022"/>
                  </a:cubicBezTo>
                  <a:cubicBezTo>
                    <a:pt x="809556" y="65031"/>
                    <a:pt x="799470" y="62144"/>
                    <a:pt x="790112" y="62144"/>
                  </a:cubicBezTo>
                  <a:cubicBezTo>
                    <a:pt x="754478" y="62144"/>
                    <a:pt x="719091" y="68063"/>
                    <a:pt x="683580" y="7102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2" name="TextBox 1041">
                  <a:extLst>
                    <a:ext uri="{FF2B5EF4-FFF2-40B4-BE49-F238E27FC236}">
                      <a16:creationId xmlns:a16="http://schemas.microsoft.com/office/drawing/2014/main" id="{37ADA5AF-0D22-699A-704A-6905110A0D01}"/>
                    </a:ext>
                  </a:extLst>
                </p:cNvPr>
                <p:cNvSpPr txBox="1"/>
                <p:nvPr/>
              </p:nvSpPr>
              <p:spPr>
                <a:xfrm>
                  <a:off x="5608862" y="5973383"/>
                  <a:ext cx="1362772" cy="5968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</a:rPr>
                    <a:t>=</a:t>
                  </a:r>
                  <a:r>
                    <a:rPr lang="en-US" b="0" dirty="0">
                      <a:solidFill>
                        <a:srgbClr val="00B050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42" name="TextBox 1041">
                  <a:extLst>
                    <a:ext uri="{FF2B5EF4-FFF2-40B4-BE49-F238E27FC236}">
                      <a16:creationId xmlns:a16="http://schemas.microsoft.com/office/drawing/2014/main" id="{37ADA5AF-0D22-699A-704A-6905110A0D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8862" y="5973383"/>
                  <a:ext cx="1362772" cy="596883"/>
                </a:xfrm>
                <a:prstGeom prst="rect">
                  <a:avLst/>
                </a:prstGeom>
                <a:blipFill>
                  <a:blip r:embed="rId11"/>
                  <a:stretch>
                    <a:fillRect l="-529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3" name="Rectangle 1042">
                  <a:extLst>
                    <a:ext uri="{FF2B5EF4-FFF2-40B4-BE49-F238E27FC236}">
                      <a16:creationId xmlns:a16="http://schemas.microsoft.com/office/drawing/2014/main" id="{6EE7333D-B815-0301-F978-A6E4BAAA18FF}"/>
                    </a:ext>
                  </a:extLst>
                </p:cNvPr>
                <p:cNvSpPr/>
                <p:nvPr/>
              </p:nvSpPr>
              <p:spPr>
                <a:xfrm>
                  <a:off x="1611107" y="7309642"/>
                  <a:ext cx="5059802" cy="14717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43" name="Rectangle 1042">
                  <a:extLst>
                    <a:ext uri="{FF2B5EF4-FFF2-40B4-BE49-F238E27FC236}">
                      <a16:creationId xmlns:a16="http://schemas.microsoft.com/office/drawing/2014/main" id="{6EE7333D-B815-0301-F978-A6E4BAAA18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07" y="7309642"/>
                  <a:ext cx="5059802" cy="147179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9" descr="A picture containing star, outdoor object, light&#10;&#10;Description automatically generated">
            <a:extLst>
              <a:ext uri="{FF2B5EF4-FFF2-40B4-BE49-F238E27FC236}">
                <a16:creationId xmlns:a16="http://schemas.microsoft.com/office/drawing/2014/main" id="{7D7111F8-3CD5-298D-95AA-FAEA7874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39" y="2117614"/>
            <a:ext cx="705047" cy="6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A72CFB-EEE0-8A94-86B1-B4100BA17E7B}"/>
              </a:ext>
            </a:extLst>
          </p:cNvPr>
          <p:cNvSpPr txBox="1"/>
          <p:nvPr/>
        </p:nvSpPr>
        <p:spPr>
          <a:xfrm>
            <a:off x="7509457" y="2411754"/>
            <a:ext cx="4518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Spatial filtering for improving beam quality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Newly obtained material properties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2819E6-EFF3-3ADB-AC61-FEF723F7B6F7}"/>
              </a:ext>
            </a:extLst>
          </p:cNvPr>
          <p:cNvSpPr txBox="1"/>
          <p:nvPr/>
        </p:nvSpPr>
        <p:spPr>
          <a:xfrm>
            <a:off x="5476452" y="5115839"/>
            <a:ext cx="29345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Spectral broadening and maximum, compression are proportional to        B-integral</a:t>
            </a:r>
          </a:p>
        </p:txBody>
      </p:sp>
    </p:spTree>
    <p:extLst>
      <p:ext uri="{BB962C8B-B14F-4D97-AF65-F5344CB8AC3E}">
        <p14:creationId xmlns:p14="http://schemas.microsoft.com/office/powerpoint/2010/main" val="14353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AD293-417F-7318-2285-2EF0B32CD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B1D312-8C91-AC63-334D-D46D85FEEBB7}"/>
                  </a:ext>
                </a:extLst>
              </p:cNvPr>
              <p:cNvSpPr txBox="1"/>
              <p:nvPr/>
            </p:nvSpPr>
            <p:spPr>
              <a:xfrm>
                <a:off x="2152891" y="5205748"/>
                <a:ext cx="44378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=0625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𝑎𝑢𝑡𝑜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𝟔𝟕𝟓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𝒇𝒔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B1D312-8C91-AC63-334D-D46D85FEE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91" y="5205748"/>
                <a:ext cx="443783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6173F8-80D4-A966-CE75-AF9455B2DDDD}"/>
                  </a:ext>
                </a:extLst>
              </p:cNvPr>
              <p:cNvSpPr txBox="1"/>
              <p:nvPr/>
            </p:nvSpPr>
            <p:spPr>
              <a:xfrm>
                <a:off x="7057692" y="5156853"/>
                <a:ext cx="25416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𝑻𝑾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6173F8-80D4-A966-CE75-AF9455B2D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92" y="5156853"/>
                <a:ext cx="254169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9BFD48F-CA74-2A27-C53E-F38E40F0CE75}"/>
              </a:ext>
            </a:extLst>
          </p:cNvPr>
          <p:cNvSpPr txBox="1"/>
          <p:nvPr/>
        </p:nvSpPr>
        <p:spPr>
          <a:xfrm>
            <a:off x="7057692" y="1579230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Autocorrelator</a:t>
            </a:r>
          </a:p>
        </p:txBody>
      </p:sp>
      <p:sp>
        <p:nvSpPr>
          <p:cNvPr id="24" name="Title 48">
            <a:extLst>
              <a:ext uri="{FF2B5EF4-FFF2-40B4-BE49-F238E27FC236}">
                <a16:creationId xmlns:a16="http://schemas.microsoft.com/office/drawing/2014/main" id="{E3A1A212-5ECA-1965-4981-A1DF87CB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78" y="-45059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Observed Spectral Broadening and Pulse Compression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4AB5B8-70FF-D64E-AFDB-0C1D4E148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877" y="2119426"/>
            <a:ext cx="8204887" cy="26620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65F772-02D5-7B38-601D-63C19D470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63" y="2201443"/>
            <a:ext cx="3303814" cy="257658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CC8B06B-EC80-7BCB-B4DD-823178B051A9}"/>
              </a:ext>
            </a:extLst>
          </p:cNvPr>
          <p:cNvSpPr txBox="1"/>
          <p:nvPr/>
        </p:nvSpPr>
        <p:spPr>
          <a:xfrm>
            <a:off x="1226997" y="1622728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Spectrometer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AAAAE4-8F2B-62F9-8311-83114D297DE3}"/>
              </a:ext>
            </a:extLst>
          </p:cNvPr>
          <p:cNvSpPr/>
          <p:nvPr/>
        </p:nvSpPr>
        <p:spPr>
          <a:xfrm>
            <a:off x="3338423" y="2355011"/>
            <a:ext cx="401454" cy="1630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BF58C3-DFB6-8AB0-0DF1-1FBB05D6F0ED}"/>
              </a:ext>
            </a:extLst>
          </p:cNvPr>
          <p:cNvSpPr/>
          <p:nvPr/>
        </p:nvSpPr>
        <p:spPr>
          <a:xfrm>
            <a:off x="6096000" y="2158313"/>
            <a:ext cx="401454" cy="213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E59D2-837F-646A-1F73-1EEB20EC1DF5}"/>
              </a:ext>
            </a:extLst>
          </p:cNvPr>
          <p:cNvSpPr/>
          <p:nvPr/>
        </p:nvSpPr>
        <p:spPr>
          <a:xfrm>
            <a:off x="11309151" y="2828298"/>
            <a:ext cx="401454" cy="213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6CB5F5-D04E-B377-1F2C-68BA1124CF9F}"/>
              </a:ext>
            </a:extLst>
          </p:cNvPr>
          <p:cNvSpPr/>
          <p:nvPr/>
        </p:nvSpPr>
        <p:spPr>
          <a:xfrm>
            <a:off x="11371992" y="3881173"/>
            <a:ext cx="401454" cy="213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4564-BB05-09AB-A2DF-88B90141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due to Restricted Acceptance Aperture of Diagnostics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CE8707-299E-074C-F951-656BDA985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618" y="1690688"/>
            <a:ext cx="7805854" cy="13967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F8C81-1D2F-36D6-49D9-2045C6060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E6A22-91F5-8964-F91F-27735E3DB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970" y="3197394"/>
            <a:ext cx="4073912" cy="2964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2E955F-2F86-4590-7EF1-EB704C995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684" y="3320412"/>
            <a:ext cx="3625819" cy="29512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69599B-43B0-F348-E120-282D6EFB86FB}"/>
              </a:ext>
            </a:extLst>
          </p:cNvPr>
          <p:cNvSpPr txBox="1"/>
          <p:nvPr/>
        </p:nvSpPr>
        <p:spPr>
          <a:xfrm>
            <a:off x="8792472" y="1923691"/>
            <a:ext cx="326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Pyro-camera images of the beam profile at different input energies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DDF59-072D-8B96-A80D-9AB45B5B47D3}"/>
              </a:ext>
            </a:extLst>
          </p:cNvPr>
          <p:cNvSpPr txBox="1"/>
          <p:nvPr/>
        </p:nvSpPr>
        <p:spPr>
          <a:xfrm>
            <a:off x="571500" y="3997031"/>
            <a:ext cx="208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Azimuthally averaged beam radial profiles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C5F72-ACCD-B8D1-BC87-F458D103981C}"/>
              </a:ext>
            </a:extLst>
          </p:cNvPr>
          <p:cNvSpPr txBox="1"/>
          <p:nvPr/>
        </p:nvSpPr>
        <p:spPr>
          <a:xfrm>
            <a:off x="9572238" y="3873921"/>
            <a:ext cx="2189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Integrated pyro-camera signals plotted against the input energy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D6255-5347-C9FA-0B1B-4D0AC22CEC0A}"/>
              </a:ext>
            </a:extLst>
          </p:cNvPr>
          <p:cNvSpPr txBox="1"/>
          <p:nvPr/>
        </p:nvSpPr>
        <p:spPr>
          <a:xfrm>
            <a:off x="2659813" y="6114024"/>
            <a:ext cx="852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1.55 TW in 675 fs measured  within a central portion of the beam containing 30% of the total energy</a:t>
            </a:r>
          </a:p>
        </p:txBody>
      </p:sp>
    </p:spTree>
    <p:extLst>
      <p:ext uri="{BB962C8B-B14F-4D97-AF65-F5344CB8AC3E}">
        <p14:creationId xmlns:p14="http://schemas.microsoft.com/office/powerpoint/2010/main" val="410449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9130-FC25-FEC7-BE20-62DC12A6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for Experiment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A61CA-CD9D-407D-4406-06C197A41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03097-DD00-9E01-A1CC-ABB790893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3" y="2230868"/>
            <a:ext cx="4999845" cy="2944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9B54A8-E0BB-8E73-1C0A-A72DE897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51" y="2312348"/>
            <a:ext cx="4482222" cy="28183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84425D-70BF-0EB9-14FD-B5D1D8255020}"/>
              </a:ext>
            </a:extLst>
          </p:cNvPr>
          <p:cNvSpPr txBox="1"/>
          <p:nvPr/>
        </p:nvSpPr>
        <p:spPr>
          <a:xfrm>
            <a:off x="1740315" y="1646341"/>
            <a:ext cx="390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Restricted central portion of the beam fitting to the autocorrelator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D67F2A-6251-EE63-07E4-29AA1CF810BA}"/>
              </a:ext>
            </a:extLst>
          </p:cNvPr>
          <p:cNvSpPr txBox="1"/>
          <p:nvPr/>
        </p:nvSpPr>
        <p:spPr>
          <a:xfrm>
            <a:off x="8862003" y="1769451"/>
            <a:ext cx="1400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Entire beam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C15B05-E608-191B-6376-8FF78F78E6E5}"/>
              </a:ext>
            </a:extLst>
          </p:cNvPr>
          <p:cNvSpPr txBox="1"/>
          <p:nvPr/>
        </p:nvSpPr>
        <p:spPr>
          <a:xfrm>
            <a:off x="1228665" y="5128252"/>
            <a:ext cx="449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Now, our model is benchmarked with experiment and can be used for predicting what is happening with the entire beam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8ABD8D9-5137-1B63-EF01-6F28798A67D4}"/>
              </a:ext>
            </a:extLst>
          </p:cNvPr>
          <p:cNvSpPr/>
          <p:nvPr/>
        </p:nvSpPr>
        <p:spPr>
          <a:xfrm rot="19871830">
            <a:off x="5874589" y="4708243"/>
            <a:ext cx="931652" cy="5529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9541-1174-0CAB-CAC4-7778E3FB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48" y="-152175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Simulated Post-Compressor Optimum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077B5-6731-B03D-DDE6-2E6F05A8E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30D89-E190-280C-FAB7-2FF54B6C4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40" y="1489951"/>
            <a:ext cx="7616317" cy="23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48B3FB-BB32-B19C-AA24-DD882CB42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702" y="3010852"/>
            <a:ext cx="4345901" cy="3075280"/>
          </a:xfrm>
          <a:prstGeom prst="rect">
            <a:avLst/>
          </a:prstGeom>
        </p:spPr>
      </p:pic>
      <p:sp>
        <p:nvSpPr>
          <p:cNvPr id="1046" name="TextBox 1045">
            <a:extLst>
              <a:ext uri="{FF2B5EF4-FFF2-40B4-BE49-F238E27FC236}">
                <a16:creationId xmlns:a16="http://schemas.microsoft.com/office/drawing/2014/main" id="{66ED3EF3-53EB-A473-B5BE-5F0C4079F351}"/>
              </a:ext>
            </a:extLst>
          </p:cNvPr>
          <p:cNvSpPr txBox="1"/>
          <p:nvPr/>
        </p:nvSpPr>
        <p:spPr>
          <a:xfrm>
            <a:off x="763754" y="2810797"/>
            <a:ext cx="8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E25EC2-52BD-C449-DEA8-09B0A3CBBA44}"/>
              </a:ext>
            </a:extLst>
          </p:cNvPr>
          <p:cNvSpPr txBox="1"/>
          <p:nvPr/>
        </p:nvSpPr>
        <p:spPr>
          <a:xfrm>
            <a:off x="1260234" y="4592646"/>
            <a:ext cx="55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We used our model to optimize the setup and predict much better performance using similar optical components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AAD5455F-392C-7918-AA62-528C1813B819}"/>
              </a:ext>
            </a:extLst>
          </p:cNvPr>
          <p:cNvSpPr txBox="1"/>
          <p:nvPr/>
        </p:nvSpPr>
        <p:spPr>
          <a:xfrm>
            <a:off x="7971143" y="1471254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fs</a:t>
            </a:r>
          </a:p>
        </p:txBody>
      </p:sp>
    </p:spTree>
    <p:extLst>
      <p:ext uri="{BB962C8B-B14F-4D97-AF65-F5344CB8AC3E}">
        <p14:creationId xmlns:p14="http://schemas.microsoft.com/office/powerpoint/2010/main" val="197565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FD29-6362-1B97-5F72-D179EE87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0503"/>
            <a:ext cx="11049000" cy="1325563"/>
          </a:xfrm>
        </p:spPr>
        <p:txBody>
          <a:bodyPr/>
          <a:lstStyle/>
          <a:p>
            <a:r>
              <a:rPr lang="en-US" dirty="0"/>
              <a:t>Sanity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9B4A2-7D28-45C3-4778-D3C6C1F8D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4DFC7-247E-9E9F-4271-DA40CD0D6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01" y="1525088"/>
            <a:ext cx="5384312" cy="3582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C1BF6-8268-E709-20B6-BCE989C9DF73}"/>
              </a:ext>
            </a:extLst>
          </p:cNvPr>
          <p:cNvSpPr txBox="1"/>
          <p:nvPr/>
        </p:nvSpPr>
        <p:spPr>
          <a:xfrm>
            <a:off x="3829961" y="1713124"/>
            <a:ext cx="1513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sz="2000" i="1" baseline="-25000" dirty="0" err="1">
                <a:solidFill>
                  <a:schemeClr val="accent3">
                    <a:lumMod val="50000"/>
                  </a:schemeClr>
                </a:solidFill>
              </a:rPr>
              <a:t>ideal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= 6.18</a:t>
            </a:r>
          </a:p>
          <a:p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000" i="1" baseline="-25000" dirty="0" err="1">
                <a:solidFill>
                  <a:schemeClr val="accent5">
                    <a:lumMod val="75000"/>
                  </a:schemeClr>
                </a:solidFill>
              </a:rPr>
              <a:t>act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  = 3.19</a:t>
            </a: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6D5333-99A4-4CCD-C3EE-222A6DAE8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87"/>
          <a:stretch/>
        </p:blipFill>
        <p:spPr>
          <a:xfrm>
            <a:off x="6376423" y="2462478"/>
            <a:ext cx="2959997" cy="5554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A194A7-7A39-0661-E1FD-477F3810298F}"/>
              </a:ext>
            </a:extLst>
          </p:cNvPr>
          <p:cNvSpPr txBox="1"/>
          <p:nvPr/>
        </p:nvSpPr>
        <p:spPr>
          <a:xfrm>
            <a:off x="5667313" y="1134795"/>
            <a:ext cx="58508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1" dirty="0"/>
              <a:t>Compression due to group velocity dispersion shall correlate with spectral stretching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Condition for optimum compression:</a:t>
            </a:r>
          </a:p>
          <a:p>
            <a:pPr>
              <a:spcBef>
                <a:spcPts val="600"/>
              </a:spcBef>
            </a:pPr>
            <a:endParaRPr lang="en-US" sz="20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272F9F-797D-4D1C-D688-E4DCBFD4F1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8626"/>
          <a:stretch/>
        </p:blipFill>
        <p:spPr>
          <a:xfrm>
            <a:off x="6459088" y="3079659"/>
            <a:ext cx="1114434" cy="3714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40CB33-882F-5D9D-251C-0DDEFEFC18AB}"/>
              </a:ext>
            </a:extLst>
          </p:cNvPr>
          <p:cNvSpPr txBox="1"/>
          <p:nvPr/>
        </p:nvSpPr>
        <p:spPr>
          <a:xfrm>
            <a:off x="9312281" y="2390852"/>
            <a:ext cx="95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~ 1/B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CB243B-BD54-55A1-CAE2-022DE9C110D9}"/>
              </a:ext>
            </a:extLst>
          </p:cNvPr>
          <p:cNvSpPr txBox="1"/>
          <p:nvPr/>
        </p:nvSpPr>
        <p:spPr>
          <a:xfrm>
            <a:off x="7449952" y="3029058"/>
            <a:ext cx="183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= - 1170 fs</a:t>
            </a:r>
            <a:r>
              <a:rPr lang="en-US" sz="2400" baseline="30000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D0233C-CB69-8B0F-424C-D87FF40DC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8626"/>
          <a:stretch/>
        </p:blipFill>
        <p:spPr>
          <a:xfrm>
            <a:off x="6484377" y="3579194"/>
            <a:ext cx="1114434" cy="3714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A4723B-3DAF-55C1-FBF6-DF51AD901A87}"/>
              </a:ext>
            </a:extLst>
          </p:cNvPr>
          <p:cNvSpPr txBox="1"/>
          <p:nvPr/>
        </p:nvSpPr>
        <p:spPr>
          <a:xfrm>
            <a:off x="7475242" y="3509879"/>
            <a:ext cx="183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= - 2140 fs</a:t>
            </a:r>
            <a:r>
              <a:rPr lang="en-US" sz="24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F4C999-CB94-6781-21AD-525FA4188B8E}"/>
              </a:ext>
            </a:extLst>
          </p:cNvPr>
          <p:cNvSpPr txBox="1"/>
          <p:nvPr/>
        </p:nvSpPr>
        <p:spPr>
          <a:xfrm>
            <a:off x="5686020" y="4120787"/>
            <a:ext cx="62455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Bottomline: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i="1" dirty="0"/>
              <a:t>It is explainable why our actual compression is twice below of the “optimum” case.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i="1" dirty="0"/>
              <a:t>We benchmarked simulations adding to our confidence in planning for the next improved stage of the post-compressor development</a:t>
            </a:r>
          </a:p>
        </p:txBody>
      </p:sp>
    </p:spTree>
    <p:extLst>
      <p:ext uri="{BB962C8B-B14F-4D97-AF65-F5344CB8AC3E}">
        <p14:creationId xmlns:p14="http://schemas.microsoft.com/office/powerpoint/2010/main" val="98532509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20977</TotalTime>
  <Words>1054</Words>
  <Application>Microsoft Office PowerPoint</Application>
  <PresentationFormat>Widescreen</PresentationFormat>
  <Paragraphs>161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Roboto</vt:lpstr>
      <vt:lpstr>Symbol</vt:lpstr>
      <vt:lpstr>Times New Roman</vt:lpstr>
      <vt:lpstr>Wingdings</vt:lpstr>
      <vt:lpstr>BNL</vt:lpstr>
      <vt:lpstr>3rd ATF Science Planning Workshop</vt:lpstr>
      <vt:lpstr>Priority Directions from 2nd ATF SP Workshop</vt:lpstr>
      <vt:lpstr>Recent highlights</vt:lpstr>
      <vt:lpstr>Post-compressor Setup</vt:lpstr>
      <vt:lpstr>Observed Spectral Broadening and Pulse Compression</vt:lpstr>
      <vt:lpstr>Limitations due to Restricted Acceptance Aperture of Diagnostics</vt:lpstr>
      <vt:lpstr>Simulations for Experiment Conditions</vt:lpstr>
      <vt:lpstr>Simulated Post-Compressor Optimum Setup</vt:lpstr>
      <vt:lpstr>Sanity Check</vt:lpstr>
      <vt:lpstr>Near-term Post-compression Upgrade</vt:lpstr>
      <vt:lpstr>Longer-term Upgrade </vt:lpstr>
      <vt:lpstr>Summary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25th ATF Users’ Meeting Session Title</dc:title>
  <dc:subject/>
  <dc:creator>Ilardi, Mary Jane</dc:creator>
  <cp:keywords/>
  <dc:description/>
  <cp:lastModifiedBy>Pogorelsky, Igor</cp:lastModifiedBy>
  <cp:revision>255</cp:revision>
  <dcterms:created xsi:type="dcterms:W3CDTF">2023-02-24T15:13:33Z</dcterms:created>
  <dcterms:modified xsi:type="dcterms:W3CDTF">2024-06-21T00:02:07Z</dcterms:modified>
  <cp:category/>
</cp:coreProperties>
</file>