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0" r:id="rId4"/>
  </p:sldMasterIdLst>
  <p:notesMasterIdLst>
    <p:notesMasterId r:id="rId20"/>
  </p:notesMasterIdLst>
  <p:sldIdLst>
    <p:sldId id="1399" r:id="rId5"/>
    <p:sldId id="1379" r:id="rId6"/>
    <p:sldId id="1408" r:id="rId7"/>
    <p:sldId id="1382" r:id="rId8"/>
    <p:sldId id="1393" r:id="rId9"/>
    <p:sldId id="1383" r:id="rId10"/>
    <p:sldId id="1395" r:id="rId11"/>
    <p:sldId id="1396" r:id="rId12"/>
    <p:sldId id="1400" r:id="rId13"/>
    <p:sldId id="1406" r:id="rId14"/>
    <p:sldId id="1394" r:id="rId15"/>
    <p:sldId id="1405" r:id="rId16"/>
    <p:sldId id="1398" r:id="rId17"/>
    <p:sldId id="1392" r:id="rId18"/>
    <p:sldId id="13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or Pogorelsky" initials="ip" lastIdx="10" clrIdx="0"/>
  <p:cmAuthor id="2" name="Igor Pogorelsky" initials="IP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37B"/>
    <a:srgbClr val="FF6600"/>
    <a:srgbClr val="004EE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4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MIR pulses can directly drive the molecular and collective modes that play key roles in chemistry and solid-state phenomena.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MIR is a gateway for tabletop access to ultrashort pulses that span an extraordinary range of the spectrum.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Bahnschrift" panose="020B0502040204020203" pitchFamily="34" charset="0"/>
              </a:rPr>
              <a:t>MIR pulses are ideally suited for both up-conversion to far higher frequencies in the extreme ultraviolet (XUV) and X-ray ranges through high harmonic generation (HHG) and down-conversion to much lower frequencies in the THz range through difference frequency mixing or optical rectification.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uides.hostos.cuny.edu/che105/chapter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62" y="383493"/>
            <a:ext cx="10334625" cy="1947460"/>
          </a:xfrm>
        </p:spPr>
        <p:txBody>
          <a:bodyPr>
            <a:normAutofit/>
          </a:bodyPr>
          <a:lstStyle/>
          <a:p>
            <a:pPr fontAlgn="base">
              <a:spcBef>
                <a:spcPts val="2400"/>
              </a:spcBef>
              <a:spcAft>
                <a:spcPts val="2400"/>
              </a:spcAft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Arial"/>
              </a:rPr>
              <a:t>3</a:t>
            </a:r>
            <a:r>
              <a:rPr lang="en-US" sz="3200" baseline="30000" dirty="0">
                <a:solidFill>
                  <a:srgbClr val="FFFFFF"/>
                </a:solidFill>
                <a:latin typeface="Roboto"/>
                <a:ea typeface="Roboto"/>
                <a:cs typeface="Arial"/>
              </a:rPr>
              <a:t>rd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Arial"/>
              </a:rPr>
              <a:t> </a:t>
            </a:r>
            <a:r>
              <a:rPr lang="en-US" sz="2800" b="1" i="0" dirty="0">
                <a:effectLst/>
                <a:latin typeface="Roboto" panose="02000000000000000000" pitchFamily="2" charset="0"/>
              </a:rPr>
              <a:t>ATF Science Planning Workshop</a:t>
            </a:r>
            <a:endParaRPr lang="en-US" sz="28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887147"/>
            <a:ext cx="10334625" cy="3766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June 21,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362" y="3934625"/>
            <a:ext cx="10334625" cy="5546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  Igor Pogorelsky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54E3E0-BB9A-B8E8-8F90-84851C13CA56}"/>
              </a:ext>
            </a:extLst>
          </p:cNvPr>
          <p:cNvGrpSpPr/>
          <p:nvPr/>
        </p:nvGrpSpPr>
        <p:grpSpPr>
          <a:xfrm>
            <a:off x="849573" y="5437264"/>
            <a:ext cx="3758825" cy="789116"/>
            <a:chOff x="8355931" y="5045287"/>
            <a:chExt cx="3398922" cy="789116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F0E6CCC9-47BD-734F-6082-9AAD69F1C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5931" y="5045287"/>
              <a:ext cx="789116" cy="7891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DD432F-B884-62F3-478B-15BE5DD353AC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5DA489EF-66A9-3344-A434-82BA9E0D76CA}"/>
              </a:ext>
            </a:extLst>
          </p:cNvPr>
          <p:cNvSpPr txBox="1">
            <a:spLocks/>
          </p:cNvSpPr>
          <p:nvPr/>
        </p:nvSpPr>
        <p:spPr>
          <a:xfrm>
            <a:off x="688146" y="2534003"/>
            <a:ext cx="10053995" cy="19474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ts val="2400"/>
              </a:spcBef>
              <a:spcAft>
                <a:spcPts val="2400"/>
              </a:spcAft>
            </a:pPr>
            <a:r>
              <a:rPr lang="en-US" sz="3200" dirty="0"/>
              <a:t>Mid-IR Proposal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55363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42BF-9186-4E77-26CF-36B2B9F3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9" y="0"/>
            <a:ext cx="1162821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hnschrift" panose="020B0502040204020203" pitchFamily="34" charset="0"/>
              </a:rPr>
              <a:t>BRNW PRDs addressed by ATF Workshop talks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8A6A-04F2-74D5-F187-5B38BAB08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21" y="1134320"/>
            <a:ext cx="11049000" cy="5081286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</a:pPr>
            <a:r>
              <a:rPr lang="en-US" sz="44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PRD 2</a:t>
            </a:r>
            <a:r>
              <a:rPr lang="en-US" sz="44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Mid-IR Sources for Science from THz to X-Rays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0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Sergey Mirov -</a:t>
            </a:r>
            <a:r>
              <a:rPr lang="en-US" sz="4000" b="1" kern="0" dirty="0">
                <a:solidFill>
                  <a:srgbClr val="1A63A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High-power MWIR/LWIR ultrafast lasers for high-energy physics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</a:pPr>
            <a:r>
              <a:rPr lang="en-US" sz="40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 Riedel </a:t>
            </a:r>
            <a:r>
              <a:rPr lang="en-US" sz="4000" b="1" kern="0" dirty="0">
                <a:solidFill>
                  <a:srgbClr val="1A63A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High-power femtosecond lasers based on advanced nonlinear technologies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</a:pPr>
            <a:r>
              <a:rPr lang="en-US" sz="4000" kern="0" dirty="0">
                <a:solidFill>
                  <a:srgbClr val="777777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Mikhail Polyanskiy </a:t>
            </a:r>
            <a:r>
              <a:rPr lang="en-US" sz="4000" b="1" kern="0" dirty="0">
                <a:solidFill>
                  <a:srgbClr val="1A63A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Architecture for next generation LWIR laser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</a:pPr>
            <a:r>
              <a:rPr lang="en-US" sz="4000" kern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Sergei Tochitsky </a:t>
            </a:r>
            <a:r>
              <a:rPr lang="en-US" sz="4000" b="1" kern="0" dirty="0">
                <a:solidFill>
                  <a:srgbClr val="1A63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Novel high-power mid-IR sources based on optically pumped CO2 laser technology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</a:pPr>
            <a:r>
              <a:rPr lang="en-US" sz="4000" kern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Leon </a:t>
            </a:r>
            <a:r>
              <a:rPr lang="en-US" sz="4000" kern="0" dirty="0" err="1">
                <a:solidFill>
                  <a:srgbClr val="777777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Shterengas</a:t>
            </a:r>
            <a:r>
              <a:rPr lang="en-US" sz="4000" kern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kern="0" dirty="0">
                <a:solidFill>
                  <a:srgbClr val="1A63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High Peak Power 2.8 µm Diode Laser Arrays for Optical Pumping of CO2 Gas and </a:t>
            </a:r>
            <a:r>
              <a:rPr lang="en-US" sz="4000" b="1" kern="0" dirty="0" err="1">
                <a:solidFill>
                  <a:srgbClr val="1A63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Fe:ZnSe</a:t>
            </a:r>
            <a:br>
              <a:rPr lang="en-US" sz="1800" b="1" kern="0" dirty="0">
                <a:solidFill>
                  <a:srgbClr val="1A63A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4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PRD 3</a:t>
            </a:r>
            <a:r>
              <a:rPr lang="en-US" sz="44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Frequency Conversion and Field Control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000" dirty="0">
                <a:solidFill>
                  <a:srgbClr val="777777"/>
                </a:solidFill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Zenghu Chang</a:t>
            </a:r>
            <a:r>
              <a:rPr lang="en-US" sz="4000" dirty="0"/>
              <a:t>  - </a:t>
            </a:r>
            <a:r>
              <a:rPr lang="en-US" sz="4000" b="1" i="0" dirty="0">
                <a:solidFill>
                  <a:srgbClr val="1A63A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Enhancing keV high harmonic signals generated by long-wave infrared lasers</a:t>
            </a:r>
            <a:endParaRPr lang="en-US" sz="4000" b="1" dirty="0">
              <a:solidFill>
                <a:srgbClr val="004EE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000" kern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William Li </a:t>
            </a:r>
            <a:r>
              <a:rPr lang="en-US" sz="4000" b="1" kern="0" dirty="0">
                <a:solidFill>
                  <a:srgbClr val="1A63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LWIR front end Development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4500" kern="0" dirty="0">
                <a:solidFill>
                  <a:srgbClr val="777777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Konstantin Vodopyanov </a:t>
            </a:r>
            <a:r>
              <a:rPr lang="en-US" sz="4500" b="1" kern="0" dirty="0">
                <a:solidFill>
                  <a:srgbClr val="1A63A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Comb spectroscopy: from 1 THz to 1 </a:t>
            </a:r>
            <a:r>
              <a:rPr lang="en-US" sz="4500" b="1" kern="0" dirty="0" err="1">
                <a:solidFill>
                  <a:srgbClr val="1A63A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PHz</a:t>
            </a:r>
            <a:endParaRPr lang="en-US" sz="4500" b="1" kern="0" dirty="0">
              <a:solidFill>
                <a:srgbClr val="1A63A0"/>
              </a:solidFill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500" kern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 Corkum </a:t>
            </a:r>
            <a:r>
              <a:rPr lang="en-US" sz="4500" b="1" kern="0" dirty="0">
                <a:solidFill>
                  <a:srgbClr val="1A63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Producing and Measuring “Flying-Doughnut” Pulses</a:t>
            </a:r>
            <a:endParaRPr lang="en-US" sz="4500" b="1" kern="0" dirty="0">
              <a:solidFill>
                <a:srgbClr val="1A63A0"/>
              </a:solidFill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51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PRD 4</a:t>
            </a:r>
            <a:r>
              <a:rPr lang="en-US" sz="51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Materials and Optics</a:t>
            </a:r>
          </a:p>
          <a:p>
            <a:pPr>
              <a:spcAft>
                <a:spcPts val="1200"/>
              </a:spcAft>
            </a:pPr>
            <a:r>
              <a:rPr lang="en-US" sz="4500" kern="0" dirty="0">
                <a:solidFill>
                  <a:srgbClr val="777777"/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Kevin Zawilski - </a:t>
            </a:r>
            <a:r>
              <a:rPr lang="en-US" sz="4500" b="1" kern="0" dirty="0">
                <a:solidFill>
                  <a:srgbClr val="1A63A0"/>
                </a:solidFill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Non-linear Optical Materials and Systems for Generating Mid-IR Light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500" kern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Daniel Gordon </a:t>
            </a:r>
            <a:r>
              <a:rPr lang="en-US" sz="4500" b="1" kern="0" dirty="0">
                <a:solidFill>
                  <a:srgbClr val="1A63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Plasma optics &amp; Raman amplification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kern="0" dirty="0">
                <a:solidFill>
                  <a:srgbClr val="777777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Julia Mikhailova and Matthew Edwards </a:t>
            </a:r>
            <a:r>
              <a:rPr lang="en-US" sz="4500" b="1" kern="0" dirty="0">
                <a:solidFill>
                  <a:srgbClr val="1A63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Plasma Optics for Steering and Shaping LWIR Laser Pulses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57CE3-70B3-0146-2E21-E527ED371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5723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6FE7-7241-E21D-5831-0A257A91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2700"/>
            <a:ext cx="11049000" cy="1325563"/>
          </a:xfrm>
        </p:spPr>
        <p:txBody>
          <a:bodyPr>
            <a:normAutofit/>
          </a:bodyPr>
          <a:lstStyle/>
          <a:p>
            <a:r>
              <a:rPr lang="en-US" sz="3200"/>
              <a:t>Proposed Expansion of ATF MIR Research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86E1B-E4D3-E307-A1D3-6F377E38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30300"/>
            <a:ext cx="11049000" cy="495617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Extend the ATF Accelerator Stewardship mission to MIR Frontier Research</a:t>
            </a:r>
          </a:p>
          <a:p>
            <a:pPr marL="514350" indent="-514350">
              <a:buAutoNum type="arabicPeriod"/>
            </a:pPr>
            <a:r>
              <a:rPr lang="en-US" dirty="0"/>
              <a:t>Open a new multi-clean-room facility for user-driven and internal research in MIR laser technology and multidisciplinary applications</a:t>
            </a:r>
          </a:p>
          <a:p>
            <a:pPr marL="514350" indent="-514350">
              <a:buAutoNum type="arabicPeriod"/>
            </a:pPr>
            <a:r>
              <a:rPr lang="en-US" dirty="0"/>
              <a:t>Equip facility with a selection of MIR lasers, diagnostics, and workstations accessible to users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Establish close collaboration with business and university experts in supporting newly acquired MIR laser equipment and its updates  </a:t>
            </a:r>
          </a:p>
          <a:p>
            <a:pPr marL="514350" indent="-514350">
              <a:buAutoNum type="arabicPeriod"/>
            </a:pPr>
            <a:r>
              <a:rPr lang="en-US" dirty="0"/>
              <a:t>Hire new research and engineering staff and postdocs in support of new capabilities and expanded user programs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Integrate the MIR facility into the existing ATF operating format as a proposal-driven, peer reviewed National User Facility.</a:t>
            </a:r>
          </a:p>
          <a:p>
            <a:pPr marL="514350" indent="-514350">
              <a:buAutoNum type="arabicPeriod"/>
            </a:pPr>
            <a:r>
              <a:rPr lang="en-US" dirty="0"/>
              <a:t>Proceed with MIR capabilities and research directions updates by soliciting the input from stakeholders through User Meetings and Science Needs Workshops.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78B05-76BE-1603-1BCD-DEDE48FC2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9662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899D9D-9243-A4B2-3BDA-8F29324C0CCD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BDD2D51E-70DA-074B-8471-D58185D77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0542A6-CC9E-6F8A-A396-D8E6FE21064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ED55-3518-979B-D3DA-52C6B647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91647"/>
            <a:ext cx="11620500" cy="1325563"/>
          </a:xfrm>
        </p:spPr>
        <p:txBody>
          <a:bodyPr/>
          <a:lstStyle/>
          <a:p>
            <a:r>
              <a:rPr lang="en-US" dirty="0"/>
              <a:t>Recent ATF initiatives in MIR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3184F-F4FC-A98C-6FCC-690F6B896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1499054"/>
            <a:ext cx="11049000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mJ</a:t>
            </a:r>
            <a:r>
              <a:rPr lang="en-US" dirty="0"/>
              <a:t>-class OPCPA at 9 um to seed fs multi-TW CO</a:t>
            </a:r>
            <a:r>
              <a:rPr lang="en-US" baseline="-25000" dirty="0"/>
              <a:t>2</a:t>
            </a:r>
            <a:r>
              <a:rPr lang="en-US" dirty="0"/>
              <a:t> amplifiers (LWFA application).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Pulse-burst high-average-power CO</a:t>
            </a:r>
            <a:r>
              <a:rPr lang="en-US" baseline="-25000" dirty="0"/>
              <a:t>2</a:t>
            </a:r>
            <a:r>
              <a:rPr lang="en-US" dirty="0"/>
              <a:t> amplifiers (for HHG and ICS).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HHG at 10 um (record high harmonic numbers and wavelength optimization studies).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optical pumping with lasers and diodes.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Generating and application of exotic waveforms with record-high longitudinal electric and magnetic fields upon focusing.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23817-7EF7-776C-4D7E-C4BFE271F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3806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F88A-15C9-202E-BBF2-8609F330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-153299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MIR Sources Unlock Multiple Research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21424-6B4C-1B0E-CF50-088A25D51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2A9E8-9403-0781-81EF-71B7AEB7E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06" y="964777"/>
            <a:ext cx="10072394" cy="4711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BB39E7-1A5D-D7C0-95B7-2798DD44686B}"/>
              </a:ext>
            </a:extLst>
          </p:cNvPr>
          <p:cNvSpPr txBox="1"/>
          <p:nvPr/>
        </p:nvSpPr>
        <p:spPr>
          <a:xfrm>
            <a:off x="2161030" y="5587904"/>
            <a:ext cx="3740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Bahnschrift" panose="020B0502040204020203" pitchFamily="34" charset="0"/>
              </a:rPr>
              <a:t>Initiation and probing the fastest electron dynamics in complex molecules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C7FB0-57DD-AECB-4B15-4E5BD10512ED}"/>
              </a:ext>
            </a:extLst>
          </p:cNvPr>
          <p:cNvSpPr txBox="1"/>
          <p:nvPr/>
        </p:nvSpPr>
        <p:spPr>
          <a:xfrm>
            <a:off x="5313339" y="5524123"/>
            <a:ext cx="3440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latin typeface="Bahnschrift" panose="020B0502040204020203" pitchFamily="34" charset="0"/>
              </a:rPr>
              <a:t>Collective excitation of charge, lattice, and spin degrees of freedom in solids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7DF5E-E997-2D00-28F4-9DD56C5923C7}"/>
              </a:ext>
            </a:extLst>
          </p:cNvPr>
          <p:cNvSpPr txBox="1"/>
          <p:nvPr/>
        </p:nvSpPr>
        <p:spPr>
          <a:xfrm>
            <a:off x="8754134" y="5554669"/>
            <a:ext cx="304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>
                <a:latin typeface="Bahnschrift" panose="020B0502040204020203" pitchFamily="34" charset="0"/>
              </a:rPr>
              <a:t>High-intensity laser plasmas</a:t>
            </a:r>
            <a:endParaRPr 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1A21C-13CE-AEEA-6085-C6DBEA0A3B55}"/>
              </a:ext>
            </a:extLst>
          </p:cNvPr>
          <p:cNvSpPr txBox="1"/>
          <p:nvPr/>
        </p:nvSpPr>
        <p:spPr>
          <a:xfrm>
            <a:off x="269576" y="1853981"/>
            <a:ext cx="411677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i="0" u="none" strike="noStrike" baseline="0" dirty="0">
                <a:latin typeface="Bahnschrift" panose="020B0502040204020203" pitchFamily="34" charset="0"/>
              </a:rPr>
              <a:t>DFG</a:t>
            </a:r>
            <a:r>
              <a:rPr lang="en-US" sz="1100" b="0" i="0" u="none" strike="noStrike" baseline="0" dirty="0">
                <a:latin typeface="Bahnschrift" panose="020B0502040204020203" pitchFamily="34" charset="0"/>
              </a:rPr>
              <a:t>: difference frequency generation</a:t>
            </a:r>
          </a:p>
          <a:p>
            <a:pPr algn="l"/>
            <a:r>
              <a:rPr lang="en-US" sz="1100" b="1" i="0" u="none" strike="noStrike" baseline="0" dirty="0">
                <a:latin typeface="Bahnschrift" panose="020B0502040204020203" pitchFamily="34" charset="0"/>
              </a:rPr>
              <a:t>HHG</a:t>
            </a:r>
            <a:r>
              <a:rPr lang="en-US" sz="1100" b="0" i="0" u="none" strike="noStrike" baseline="0" dirty="0">
                <a:latin typeface="Bahnschrift" panose="020B0502040204020203" pitchFamily="34" charset="0"/>
              </a:rPr>
              <a:t>: high-harmonic generation </a:t>
            </a:r>
          </a:p>
          <a:p>
            <a:pPr algn="l"/>
            <a:r>
              <a:rPr lang="en-US" sz="1100" b="1" i="0" u="none" strike="noStrike" baseline="0" dirty="0">
                <a:latin typeface="Bahnschrift" panose="020B0502040204020203" pitchFamily="34" charset="0"/>
              </a:rPr>
              <a:t>OHG</a:t>
            </a:r>
            <a:r>
              <a:rPr lang="en-US" sz="1100" b="0" i="0" u="none" strike="noStrike" baseline="0" dirty="0">
                <a:latin typeface="Bahnschrift" panose="020B0502040204020203" pitchFamily="34" charset="0"/>
              </a:rPr>
              <a:t>: optical harmonic generation </a:t>
            </a:r>
          </a:p>
          <a:p>
            <a:pPr algn="l"/>
            <a:r>
              <a:rPr lang="en-US" sz="1100" b="1" i="0" u="none" strike="noStrike" baseline="0" dirty="0">
                <a:latin typeface="Bahnschrift" panose="020B0502040204020203" pitchFamily="34" charset="0"/>
              </a:rPr>
              <a:t>OR</a:t>
            </a:r>
            <a:r>
              <a:rPr lang="en-US" sz="1100" b="0" i="0" u="none" strike="noStrike" baseline="0" dirty="0">
                <a:latin typeface="Bahnschrift" panose="020B0502040204020203" pitchFamily="34" charset="0"/>
              </a:rPr>
              <a:t>: optical rectification </a:t>
            </a:r>
          </a:p>
          <a:p>
            <a:pPr algn="l"/>
            <a:r>
              <a:rPr lang="en-US" sz="1100" b="1" i="0" u="none" strike="noStrike" baseline="0" dirty="0">
                <a:latin typeface="Bahnschrift" panose="020B0502040204020203" pitchFamily="34" charset="0"/>
              </a:rPr>
              <a:t>RDW</a:t>
            </a:r>
            <a:r>
              <a:rPr lang="en-US" sz="1100" b="0" i="0" u="none" strike="noStrike" baseline="0" dirty="0">
                <a:latin typeface="Bahnschrift" panose="020B0502040204020203" pitchFamily="34" charset="0"/>
              </a:rPr>
              <a:t>: resonant dispersive wave generation </a:t>
            </a:r>
          </a:p>
          <a:p>
            <a:pPr algn="l"/>
            <a:r>
              <a:rPr lang="en-US" sz="1100" b="1" i="0" u="none" strike="noStrike" baseline="0" dirty="0" err="1">
                <a:latin typeface="Bahnschrift" panose="020B0502040204020203" pitchFamily="34" charset="0"/>
              </a:rPr>
              <a:t>sHHG</a:t>
            </a:r>
            <a:r>
              <a:rPr lang="en-US" sz="1100" b="0" i="0" u="none" strike="noStrike" baseline="0" dirty="0">
                <a:latin typeface="Bahnschrift" panose="020B0502040204020203" pitchFamily="34" charset="0"/>
              </a:rPr>
              <a:t>: solid-state HHG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831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C25F-5203-45F6-8F7E-8FC60CDC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8896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/>
              <a:t>Performance Targets for Laser  Classification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5E6FAC-4332-4F03-A3A6-26DCCA7AB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517" y="1000125"/>
            <a:ext cx="10435740" cy="51924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690BD-7C09-D786-2B76-B895EBE24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033C66-0D4E-DD60-D203-2E5E9C9608E7}"/>
              </a:ext>
            </a:extLst>
          </p:cNvPr>
          <p:cNvSpPr/>
          <p:nvPr/>
        </p:nvSpPr>
        <p:spPr>
          <a:xfrm>
            <a:off x="3133724" y="1076325"/>
            <a:ext cx="6143625" cy="5038725"/>
          </a:xfrm>
          <a:prstGeom prst="rect">
            <a:avLst/>
          </a:prstGeom>
          <a:solidFill>
            <a:schemeClr val="accent5">
              <a:lumMod val="75000"/>
              <a:alpha val="121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89D42-9EC4-4751-FED9-480BC2AD0A01}"/>
              </a:ext>
            </a:extLst>
          </p:cNvPr>
          <p:cNvSpPr txBox="1"/>
          <p:nvPr/>
        </p:nvSpPr>
        <p:spPr>
          <a:xfrm>
            <a:off x="4019550" y="6244709"/>
            <a:ext cx="415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Magenta – where ATF can be engaged</a:t>
            </a:r>
          </a:p>
        </p:txBody>
      </p:sp>
    </p:spTree>
    <p:extLst>
      <p:ext uri="{BB962C8B-B14F-4D97-AF65-F5344CB8AC3E}">
        <p14:creationId xmlns:p14="http://schemas.microsoft.com/office/powerpoint/2010/main" val="305629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E36D-27DB-A7B9-26DB-11618DC5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 advantages for accelerators, x-ray sources and energy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FD9A0-82AD-5F61-231D-9C7AE665A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Plasma accelerators: </a:t>
            </a:r>
          </a:p>
          <a:p>
            <a:r>
              <a:rPr lang="en-US" dirty="0"/>
              <a:t>				same ponderomotive effect at less intensity ~ </a:t>
            </a:r>
            <a:r>
              <a:rPr lang="en-US" dirty="0">
                <a:latin typeface="Symbol" panose="05050102010706020507" pitchFamily="18" charset="2"/>
              </a:rPr>
              <a:t>1/</a:t>
            </a:r>
            <a:r>
              <a:rPr lang="en-US" i="1" dirty="0">
                <a:latin typeface="Symbol" panose="05050102010706020507" pitchFamily="18" charset="2"/>
              </a:rPr>
              <a:t>l</a:t>
            </a:r>
            <a:r>
              <a:rPr lang="en-US" i="1" baseline="30000" dirty="0"/>
              <a:t>2</a:t>
            </a:r>
            <a:endParaRPr lang="en-US" dirty="0">
              <a:latin typeface="Symbol" panose="05050102010706020507" pitchFamily="18" charset="2"/>
            </a:endParaRPr>
          </a:p>
          <a:p>
            <a:r>
              <a:rPr lang="en-US" dirty="0">
                <a:latin typeface="Symbol" panose="05050102010706020507" pitchFamily="18" charset="2"/>
              </a:rPr>
              <a:t>				</a:t>
            </a:r>
            <a:r>
              <a:rPr lang="en-US" dirty="0"/>
              <a:t>critical plasma density  ~ </a:t>
            </a:r>
            <a:r>
              <a:rPr lang="en-US" dirty="0">
                <a:latin typeface="Symbol" panose="05050102010706020507" pitchFamily="18" charset="2"/>
              </a:rPr>
              <a:t>1/</a:t>
            </a:r>
            <a:r>
              <a:rPr lang="en-US" i="1" dirty="0">
                <a:latin typeface="Symbol" panose="05050102010706020507" pitchFamily="18" charset="2"/>
              </a:rPr>
              <a:t>l</a:t>
            </a:r>
            <a:r>
              <a:rPr lang="en-US" i="1" baseline="30000" dirty="0"/>
              <a:t>2</a:t>
            </a:r>
            <a:endParaRPr lang="en-US" dirty="0">
              <a:latin typeface="Symbol" panose="05050102010706020507" pitchFamily="18" charset="2"/>
            </a:endParaRPr>
          </a:p>
          <a:p>
            <a:r>
              <a:rPr lang="en-US" dirty="0"/>
              <a:t>Inverse Compton sources:</a:t>
            </a:r>
          </a:p>
          <a:p>
            <a:r>
              <a:rPr lang="en-US" dirty="0"/>
              <a:t>				number of laser photons ~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i="1" dirty="0">
                <a:latin typeface="Symbol" panose="05050102010706020507" pitchFamily="18" charset="2"/>
              </a:rPr>
              <a:t>l</a:t>
            </a:r>
            <a:r>
              <a:rPr lang="en-US" dirty="0"/>
              <a:t> </a:t>
            </a:r>
          </a:p>
          <a:p>
            <a:r>
              <a:rPr lang="en-US" dirty="0"/>
              <a:t>Directed energy:</a:t>
            </a:r>
          </a:p>
          <a:p>
            <a:r>
              <a:rPr lang="en-US" dirty="0"/>
              <a:t>				self-focusing power threshold </a:t>
            </a:r>
            <a:r>
              <a:rPr lang="en-US" sz="2800" i="1" u="none" strike="noStrike" baseline="0" dirty="0" err="1">
                <a:solidFill>
                  <a:srgbClr val="000000"/>
                </a:solidFill>
                <a:latin typeface="AGaramond-Regular"/>
              </a:rPr>
              <a:t>P</a:t>
            </a:r>
            <a:r>
              <a:rPr lang="en-US" sz="2800" i="1" u="none" strike="noStrike" baseline="-25000" dirty="0" err="1">
                <a:solidFill>
                  <a:srgbClr val="000000"/>
                </a:solidFill>
                <a:latin typeface="AGaramond-Regular"/>
              </a:rPr>
              <a:t>cr</a:t>
            </a:r>
            <a:r>
              <a:rPr lang="en-US" sz="2800" i="1" u="none" strike="noStrike" baseline="0" dirty="0">
                <a:solidFill>
                  <a:srgbClr val="000000"/>
                </a:solidFill>
                <a:latin typeface="AGaramond-Regular"/>
              </a:rPr>
              <a:t>~</a:t>
            </a:r>
            <a:r>
              <a:rPr lang="en-US" i="1" dirty="0">
                <a:latin typeface="Symbol" panose="05050102010706020507" pitchFamily="18" charset="2"/>
              </a:rPr>
              <a:t> l</a:t>
            </a:r>
            <a:r>
              <a:rPr lang="en-US" i="1" baseline="30000" dirty="0"/>
              <a:t>2</a:t>
            </a:r>
            <a:endParaRPr lang="en-US" dirty="0"/>
          </a:p>
          <a:p>
            <a:r>
              <a:rPr lang="en-US" dirty="0"/>
              <a:t>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A793-AF30-E66F-D07F-BCF6386E3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7783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1184F6-4B2A-D289-0158-49741C4F1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B20A5-4C7E-A72E-7746-6E0C680A0A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5074" y="974643"/>
            <a:ext cx="7328919" cy="5859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7547BC-3ABB-EC75-7A08-A24119376B7C}"/>
              </a:ext>
            </a:extLst>
          </p:cNvPr>
          <p:cNvSpPr txBox="1"/>
          <p:nvPr/>
        </p:nvSpPr>
        <p:spPr>
          <a:xfrm>
            <a:off x="408007" y="168758"/>
            <a:ext cx="113981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CO</a:t>
            </a:r>
            <a:r>
              <a:rPr lang="en-US" sz="4000" b="1" baseline="-25000" dirty="0"/>
              <a:t>2</a:t>
            </a:r>
            <a:r>
              <a:rPr lang="en-US" sz="4000" b="1" dirty="0"/>
              <a:t> lasers are the only choice for delivering TW power in MIR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801F7-AA6B-13D3-127B-E0A8A3F42328}"/>
              </a:ext>
            </a:extLst>
          </p:cNvPr>
          <p:cNvSpPr txBox="1"/>
          <p:nvPr/>
        </p:nvSpPr>
        <p:spPr>
          <a:xfrm>
            <a:off x="856526" y="2427068"/>
            <a:ext cx="37499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High-power CO2 laser technology is the primary focus of ATF's efforts in serving users from the AAC community and other research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C2E2C-BDF0-6F14-790A-264DB4A71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2F05D4-3BB0-1274-889C-0585C73769C4}"/>
              </a:ext>
            </a:extLst>
          </p:cNvPr>
          <p:cNvGrpSpPr/>
          <p:nvPr/>
        </p:nvGrpSpPr>
        <p:grpSpPr>
          <a:xfrm>
            <a:off x="655769" y="1598740"/>
            <a:ext cx="5539190" cy="4382671"/>
            <a:chOff x="1843625" y="291993"/>
            <a:chExt cx="8900160" cy="61200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3AEBFB-E46E-5305-6B70-1359829DD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-50670"/>
            <a:stretch/>
          </p:blipFill>
          <p:spPr>
            <a:xfrm>
              <a:off x="1843625" y="291993"/>
              <a:ext cx="8900160" cy="3504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8C6B5E-35B0-D992-0F49-69A75A6E8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7175" b="2"/>
            <a:stretch/>
          </p:blipFill>
          <p:spPr>
            <a:xfrm>
              <a:off x="1843625" y="2085467"/>
              <a:ext cx="8900160" cy="432659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1A9B67-007C-056A-7576-143DE45E30FB}"/>
              </a:ext>
            </a:extLst>
          </p:cNvPr>
          <p:cNvSpPr txBox="1"/>
          <p:nvPr/>
        </p:nvSpPr>
        <p:spPr>
          <a:xfrm>
            <a:off x="6445926" y="1598740"/>
            <a:ext cx="4958331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Recently raised interest in developing and applying broader MIR technologies highlighted by the BRNW on Laser Technology calls for dedicated user facilities.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We propose that BNL's unique expertise in MIR technology and applications makes it the ideal site for establishing such a facility, and we are now seeking community input and recommendations.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F09E71-0385-3037-0F99-517E973EF11E}"/>
              </a:ext>
            </a:extLst>
          </p:cNvPr>
          <p:cNvSpPr txBox="1"/>
          <p:nvPr/>
        </p:nvSpPr>
        <p:spPr>
          <a:xfrm>
            <a:off x="408007" y="168758"/>
            <a:ext cx="113981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Addressing priorities in the BRNW report</a:t>
            </a:r>
          </a:p>
        </p:txBody>
      </p:sp>
    </p:spTree>
    <p:extLst>
      <p:ext uri="{BB962C8B-B14F-4D97-AF65-F5344CB8AC3E}">
        <p14:creationId xmlns:p14="http://schemas.microsoft.com/office/powerpoint/2010/main" val="368046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21A1-15F5-B6F7-4100-DC18C40D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210065"/>
            <a:ext cx="110490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ATF Credentials and Current Engagements in broader LWIR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C53D4-DE0A-92BA-9751-8FDBEDD6A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4B7BF-762A-F327-EA08-BEC54D526EA8}"/>
              </a:ext>
            </a:extLst>
          </p:cNvPr>
          <p:cNvSpPr txBox="1"/>
          <p:nvPr/>
        </p:nvSpPr>
        <p:spPr>
          <a:xfrm>
            <a:off x="4406872" y="3072348"/>
            <a:ext cx="3447536" cy="3785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OPA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Proposed collaboration on OPCPA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LDRD on Roman conversion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Proposed faster switches for gas-discharge lasers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Research on optical pumping of CO</a:t>
            </a:r>
            <a:r>
              <a:rPr lang="en-US" baseline="-25000" dirty="0"/>
              <a:t>2</a:t>
            </a:r>
            <a:r>
              <a:rPr lang="en-US" dirty="0"/>
              <a:t> lasers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Proposed pulse train regime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730599-EA02-1996-607E-CD1DDD03EDED}"/>
              </a:ext>
            </a:extLst>
          </p:cNvPr>
          <p:cNvSpPr txBox="1"/>
          <p:nvPr/>
        </p:nvSpPr>
        <p:spPr>
          <a:xfrm>
            <a:off x="843352" y="3072348"/>
            <a:ext cx="3447536" cy="24929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Operational 5-TW, 2-ps CPA 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Ongoing studies of pulse compression below 1 </a:t>
            </a:r>
            <a:r>
              <a:rPr lang="en-US" dirty="0" err="1"/>
              <a:t>ps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Plans to reach 20 – 100 TW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Possibility to scale to       sub-PW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F4FC81-B9AA-0952-587E-FBDC66CBFC94}"/>
              </a:ext>
            </a:extLst>
          </p:cNvPr>
          <p:cNvSpPr txBox="1"/>
          <p:nvPr/>
        </p:nvSpPr>
        <p:spPr>
          <a:xfrm>
            <a:off x="7956721" y="3060873"/>
            <a:ext cx="3447536" cy="1631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Ongoing studies of pulse compression down to 100 fs (3 cycles)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Proposed collaboration on OPCPA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D472B56-DA7C-26B8-D482-6C10F4CB416C}"/>
              </a:ext>
            </a:extLst>
          </p:cNvPr>
          <p:cNvSpPr/>
          <p:nvPr/>
        </p:nvSpPr>
        <p:spPr>
          <a:xfrm rot="1509367">
            <a:off x="3222258" y="2197210"/>
            <a:ext cx="298800" cy="8146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DACA5E7-13F2-587D-DF71-1148E0E992B1}"/>
              </a:ext>
            </a:extLst>
          </p:cNvPr>
          <p:cNvSpPr/>
          <p:nvPr/>
        </p:nvSpPr>
        <p:spPr>
          <a:xfrm>
            <a:off x="5732738" y="2234014"/>
            <a:ext cx="298800" cy="8146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41778D6-4547-902D-85B0-6B4BE7D3AB2A}"/>
              </a:ext>
            </a:extLst>
          </p:cNvPr>
          <p:cNvSpPr/>
          <p:nvPr/>
        </p:nvSpPr>
        <p:spPr>
          <a:xfrm rot="20181518">
            <a:off x="8362575" y="2178802"/>
            <a:ext cx="298800" cy="8146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3A6081-9DDD-91A8-0197-0D83BF7E4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47836"/>
              </p:ext>
            </p:extLst>
          </p:nvPr>
        </p:nvGraphicFramePr>
        <p:xfrm>
          <a:off x="2810829" y="987014"/>
          <a:ext cx="6699270" cy="139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090">
                  <a:extLst>
                    <a:ext uri="{9D8B030D-6E8A-4147-A177-3AD203B41FA5}">
                      <a16:colId xmlns:a16="http://schemas.microsoft.com/office/drawing/2014/main" val="130358432"/>
                    </a:ext>
                  </a:extLst>
                </a:gridCol>
                <a:gridCol w="2233090">
                  <a:extLst>
                    <a:ext uri="{9D8B030D-6E8A-4147-A177-3AD203B41FA5}">
                      <a16:colId xmlns:a16="http://schemas.microsoft.com/office/drawing/2014/main" val="3362669697"/>
                    </a:ext>
                  </a:extLst>
                </a:gridCol>
                <a:gridCol w="2233090">
                  <a:extLst>
                    <a:ext uri="{9D8B030D-6E8A-4147-A177-3AD203B41FA5}">
                      <a16:colId xmlns:a16="http://schemas.microsoft.com/office/drawing/2014/main" val="2376581814"/>
                    </a:ext>
                  </a:extLst>
                </a:gridCol>
              </a:tblGrid>
              <a:tr h="1390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 Peak Power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 Repetition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Few-cycle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69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95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42BF-9186-4E77-26CF-36B2B9F3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87" y="205181"/>
            <a:ext cx="11767113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hnschrift" panose="020B0502040204020203" pitchFamily="34" charset="0"/>
              </a:rPr>
              <a:t>New facility can support following  BRNW PRDs: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8A6A-04F2-74D5-F187-5B38BAB0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en-US" b="1" i="0" u="none" strike="noStrike" baseline="0" dirty="0">
                <a:latin typeface="Bahnschrift" panose="020B0502040204020203" pitchFamily="34" charset="0"/>
              </a:rPr>
              <a:t>PRD 1 </a:t>
            </a:r>
            <a:r>
              <a:rPr lang="en-US" b="0" i="0" u="none" strike="noStrike" baseline="0" dirty="0">
                <a:latin typeface="Bahnschrift" panose="020B0502040204020203" pitchFamily="34" charset="0"/>
              </a:rPr>
              <a:t>Revolutionize Laser Power, Energy, and Precision Control</a:t>
            </a:r>
          </a:p>
          <a:p>
            <a:pPr algn="l">
              <a:spcAft>
                <a:spcPts val="1200"/>
              </a:spcAft>
            </a:pP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PRD 2</a:t>
            </a:r>
            <a:r>
              <a:rPr lang="en-US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Transform Mid-IR Sources for Science from THz to X-Rays</a:t>
            </a:r>
          </a:p>
          <a:p>
            <a:pPr algn="l">
              <a:spcAft>
                <a:spcPts val="1200"/>
              </a:spcAft>
            </a:pP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PRD 3</a:t>
            </a:r>
            <a:r>
              <a:rPr lang="en-US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Revolutionize Approaches to Frequency Conversion and Field    	 Control Science and Technology Impact</a:t>
            </a:r>
          </a:p>
          <a:p>
            <a:pPr algn="l">
              <a:spcAft>
                <a:spcPts val="1200"/>
              </a:spcAft>
            </a:pP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PRD 4</a:t>
            </a:r>
            <a:r>
              <a:rPr lang="en-US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Reinvent Materials and Optics for Intense Laser Science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57CE3-70B3-0146-2E21-E527ED371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F9D39-0506-F61F-B014-6F09B67B6496}"/>
              </a:ext>
            </a:extLst>
          </p:cNvPr>
          <p:cNvSpPr txBox="1"/>
          <p:nvPr/>
        </p:nvSpPr>
        <p:spPr>
          <a:xfrm>
            <a:off x="3218770" y="5620705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1" u="sng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in magenta - where ATF can be actively engaged</a:t>
            </a:r>
          </a:p>
        </p:txBody>
      </p:sp>
    </p:spTree>
    <p:extLst>
      <p:ext uri="{BB962C8B-B14F-4D97-AF65-F5344CB8AC3E}">
        <p14:creationId xmlns:p14="http://schemas.microsoft.com/office/powerpoint/2010/main" val="228180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6A82-7690-8B60-2594-6DCD3126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0"/>
            <a:ext cx="11049000" cy="1325563"/>
          </a:xfrm>
        </p:spPr>
        <p:txBody>
          <a:bodyPr/>
          <a:lstStyle/>
          <a:p>
            <a:r>
              <a:rPr lang="en-US" dirty="0"/>
              <a:t>Proposed MIR Frontier User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08A48-F458-A26D-06B6-2B43B7E6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EA368-AB23-5379-A71F-F93340168178}"/>
              </a:ext>
            </a:extLst>
          </p:cNvPr>
          <p:cNvSpPr/>
          <p:nvPr/>
        </p:nvSpPr>
        <p:spPr>
          <a:xfrm>
            <a:off x="4352925" y="1457325"/>
            <a:ext cx="3362325" cy="47163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F9272-0D70-22CF-66A7-59A27E16F143}"/>
              </a:ext>
            </a:extLst>
          </p:cNvPr>
          <p:cNvSpPr/>
          <p:nvPr/>
        </p:nvSpPr>
        <p:spPr>
          <a:xfrm>
            <a:off x="447675" y="1457325"/>
            <a:ext cx="3362325" cy="47163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4271D-C822-7686-E068-0B9F26A22CB1}"/>
              </a:ext>
            </a:extLst>
          </p:cNvPr>
          <p:cNvSpPr/>
          <p:nvPr/>
        </p:nvSpPr>
        <p:spPr>
          <a:xfrm>
            <a:off x="8258175" y="1457324"/>
            <a:ext cx="3362325" cy="47163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4E3D5-743F-AA0D-1D96-2958457DE403}"/>
              </a:ext>
            </a:extLst>
          </p:cNvPr>
          <p:cNvSpPr txBox="1"/>
          <p:nvPr/>
        </p:nvSpPr>
        <p:spPr>
          <a:xfrm>
            <a:off x="4401251" y="1585913"/>
            <a:ext cx="328542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Laser Facility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u="sng" dirty="0">
                <a:solidFill>
                  <a:schemeClr val="bg1"/>
                </a:solidFill>
              </a:rPr>
              <a:t>Enables user research in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Source Development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and Applications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Equipped with state-of-the-art MIR (2-10 </a:t>
            </a:r>
            <a:r>
              <a:rPr lang="en-US" sz="1400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400" dirty="0">
                <a:solidFill>
                  <a:schemeClr val="bg1"/>
                </a:solidFill>
              </a:rPr>
              <a:t>m) sources: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Ho-, Cr-dopped lasers ~ 2.-3 </a:t>
            </a:r>
            <a:r>
              <a:rPr lang="en-US" sz="1800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Fe-dopped laser~ 4.1 </a:t>
            </a:r>
            <a:r>
              <a:rPr lang="en-US" sz="1400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40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High-rep CO2 laser ~ 10 </a:t>
            </a:r>
            <a:r>
              <a:rPr lang="en-US" sz="1400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40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OPCPA and other R&amp;D products from “Source Development”  ~ 2-10 </a:t>
            </a:r>
            <a:r>
              <a:rPr lang="en-US" sz="1400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400" dirty="0">
                <a:solidFill>
                  <a:schemeClr val="bg1"/>
                </a:solidFill>
              </a:rPr>
              <a:t>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1DB10-5148-7B1E-E55D-98E84F187E7A}"/>
              </a:ext>
            </a:extLst>
          </p:cNvPr>
          <p:cNvSpPr txBox="1"/>
          <p:nvPr/>
        </p:nvSpPr>
        <p:spPr>
          <a:xfrm>
            <a:off x="447675" y="1576002"/>
            <a:ext cx="33623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Source Development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u="sng" dirty="0">
                <a:solidFill>
                  <a:schemeClr val="bg1"/>
                </a:solidFill>
              </a:rPr>
              <a:t>Addresses: PRD 2 and PRD 3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Equipped with workstations and beam transports for user experiments in frequency conversion 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Develops novel MIR radiation sources (OPCPA, Raman scattering, optically pumped CO</a:t>
            </a:r>
            <a:r>
              <a:rPr lang="en-US" sz="1400" baseline="-25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, etc.) 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May add new capabilities to Laser Facility “toolbox”, consequently used for Material Research, or to improve high-power ATF CO</a:t>
            </a:r>
            <a:r>
              <a:rPr lang="en-US" sz="1400" baseline="-25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 laser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52E7C-CF25-B7E5-AE8E-12B812CC4297}"/>
              </a:ext>
            </a:extLst>
          </p:cNvPr>
          <p:cNvSpPr txBox="1"/>
          <p:nvPr/>
        </p:nvSpPr>
        <p:spPr>
          <a:xfrm>
            <a:off x="8258175" y="1585913"/>
            <a:ext cx="33623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Material Research, Field Control, Other Applications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u="sng" dirty="0">
                <a:solidFill>
                  <a:schemeClr val="bg1"/>
                </a:solidFill>
              </a:rPr>
              <a:t>Addresses: PRD 3 and PRD 4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Equipped with workstations and beam transports for user experiments in testing new materials, optical components and coatings,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fields control and other science and technology applications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5F3B2D-D283-0789-5400-F9CE99006999}"/>
              </a:ext>
            </a:extLst>
          </p:cNvPr>
          <p:cNvSpPr/>
          <p:nvPr/>
        </p:nvSpPr>
        <p:spPr>
          <a:xfrm>
            <a:off x="4360594" y="3037316"/>
            <a:ext cx="2896248" cy="2419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A038DC9-85D6-F02F-CC99-B8D06001B11E}"/>
              </a:ext>
            </a:extLst>
          </p:cNvPr>
          <p:cNvSpPr/>
          <p:nvPr/>
        </p:nvSpPr>
        <p:spPr>
          <a:xfrm flipH="1">
            <a:off x="3952175" y="2925753"/>
            <a:ext cx="440708" cy="49058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191C86-4996-2105-AE6A-5CB59A742DFA}"/>
              </a:ext>
            </a:extLst>
          </p:cNvPr>
          <p:cNvSpPr/>
          <p:nvPr/>
        </p:nvSpPr>
        <p:spPr>
          <a:xfrm flipH="1">
            <a:off x="4904674" y="3268587"/>
            <a:ext cx="2896300" cy="2757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89979FA-431A-BC74-5B35-3D5D22CD51D0}"/>
              </a:ext>
            </a:extLst>
          </p:cNvPr>
          <p:cNvSpPr/>
          <p:nvPr/>
        </p:nvSpPr>
        <p:spPr>
          <a:xfrm>
            <a:off x="7256842" y="3153210"/>
            <a:ext cx="887033" cy="508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14052C9C-A6F7-B812-0B5A-A2EDA741D1C5}"/>
              </a:ext>
            </a:extLst>
          </p:cNvPr>
          <p:cNvSpPr/>
          <p:nvPr/>
        </p:nvSpPr>
        <p:spPr>
          <a:xfrm>
            <a:off x="2552700" y="6183631"/>
            <a:ext cx="3876675" cy="27993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0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B8A5-1430-B8FB-0278-0A5B5C84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0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Proposed engagement to broader MIR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28AE1-24F0-138D-8FBC-29E5AA6B2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966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E82FF-EBA2-283F-F78B-367E23B40BD3}"/>
              </a:ext>
            </a:extLst>
          </p:cNvPr>
          <p:cNvSpPr txBox="1"/>
          <p:nvPr/>
        </p:nvSpPr>
        <p:spPr>
          <a:xfrm>
            <a:off x="2396067" y="1829527"/>
            <a:ext cx="1752602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4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LINAC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F942D-F536-A859-0F10-E19E194AB310}"/>
              </a:ext>
            </a:extLst>
          </p:cNvPr>
          <p:cNvSpPr txBox="1"/>
          <p:nvPr/>
        </p:nvSpPr>
        <p:spPr>
          <a:xfrm rot="16200000">
            <a:off x="453704" y="3726765"/>
            <a:ext cx="1752602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4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NIR Lasers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CCBE8-E52A-7553-0F06-6EBBF823C24F}"/>
              </a:ext>
            </a:extLst>
          </p:cNvPr>
          <p:cNvSpPr txBox="1"/>
          <p:nvPr/>
        </p:nvSpPr>
        <p:spPr>
          <a:xfrm>
            <a:off x="1638911" y="1065541"/>
            <a:ext cx="2976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>
                <a:solidFill>
                  <a:srgbClr val="002060"/>
                </a:solidFill>
                <a:effectLst>
                  <a:reflection blurRad="6350" stA="25000" endPos="45500" dir="5400000" sy="-100000" algn="bl" rotWithShape="0"/>
                </a:effectLst>
              </a:rPr>
              <a:t>Present ATF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FA9CC-9D62-DCCC-CDE7-D2F888838096}"/>
              </a:ext>
            </a:extLst>
          </p:cNvPr>
          <p:cNvSpPr txBox="1"/>
          <p:nvPr/>
        </p:nvSpPr>
        <p:spPr>
          <a:xfrm>
            <a:off x="6168315" y="1001774"/>
            <a:ext cx="5272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>
                <a:solidFill>
                  <a:srgbClr val="002060"/>
                </a:solidFill>
                <a:effectLst>
                  <a:reflection blurRad="6350" stA="25000" endPos="45500" dir="5400000" sy="-100000" algn="bl" rotWithShape="0"/>
                </a:effectLst>
              </a:rPr>
              <a:t>Proposed MIR Facility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E8F1B8-E1A2-DBFF-2101-80418F5E1958}"/>
              </a:ext>
            </a:extLst>
          </p:cNvPr>
          <p:cNvGrpSpPr/>
          <p:nvPr/>
        </p:nvGrpSpPr>
        <p:grpSpPr>
          <a:xfrm>
            <a:off x="2044702" y="2556546"/>
            <a:ext cx="2630311" cy="2709771"/>
            <a:chOff x="2044703" y="2951132"/>
            <a:chExt cx="1752602" cy="1770228"/>
          </a:xfrm>
        </p:grpSpPr>
        <p:pic>
          <p:nvPicPr>
            <p:cNvPr id="5" name="Picture 2" descr="C:\Users\igor\AppData\Local\Microsoft\Windows\Temporary Internet Files\Content.Outlook\2PPR990T\Future experiements_Slide3 (2).jpg">
              <a:extLst>
                <a:ext uri="{FF2B5EF4-FFF2-40B4-BE49-F238E27FC236}">
                  <a16:creationId xmlns:a16="http://schemas.microsoft.com/office/drawing/2014/main" id="{CEA4AAD8-BFB5-32CA-0C74-09652BA941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41" r="37620" b="60410"/>
            <a:stretch/>
          </p:blipFill>
          <p:spPr bwMode="auto">
            <a:xfrm>
              <a:off x="2044703" y="2951132"/>
              <a:ext cx="1752602" cy="17702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7F290C4-3A89-D483-4E51-F589636E846A}"/>
                    </a:ext>
                  </a:extLst>
                </p:cNvPr>
                <p:cNvSpPr txBox="1"/>
                <p:nvPr/>
              </p:nvSpPr>
              <p:spPr>
                <a:xfrm>
                  <a:off x="2457492" y="3197086"/>
                  <a:ext cx="484837" cy="422232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softEdge rad="127000"/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h</a:t>
                  </a:r>
                  <a14:m>
                    <m:oMath xmlns:m="http://schemas.openxmlformats.org/officeDocument/2006/math">
                      <m:r>
                        <a:rPr lang="el-GR" sz="3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a14:m>
                  <a:endParaRPr lang="en-US" sz="3600" i="1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7F290C4-3A89-D483-4E51-F589636E8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492" y="3197086"/>
                  <a:ext cx="484837" cy="422232"/>
                </a:xfrm>
                <a:prstGeom prst="rect">
                  <a:avLst/>
                </a:prstGeom>
                <a:blipFill>
                  <a:blip r:embed="rId3"/>
                  <a:stretch>
                    <a:fillRect l="-25210" t="-14151" b="-34906"/>
                  </a:stretch>
                </a:blipFill>
                <a:effectLst>
                  <a:softEdge rad="1270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032D41D-7E90-BF67-FD9C-98AE15ACDBEC}"/>
              </a:ext>
            </a:extLst>
          </p:cNvPr>
          <p:cNvSpPr/>
          <p:nvPr/>
        </p:nvSpPr>
        <p:spPr>
          <a:xfrm>
            <a:off x="2972507" y="2268186"/>
            <a:ext cx="599721" cy="3693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5A5D841-7DAA-542B-F1AB-D5EFD9239068}"/>
              </a:ext>
            </a:extLst>
          </p:cNvPr>
          <p:cNvSpPr/>
          <p:nvPr/>
        </p:nvSpPr>
        <p:spPr>
          <a:xfrm rot="10800000">
            <a:off x="2972506" y="5186612"/>
            <a:ext cx="599721" cy="36933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E4F4781-CF46-7D7B-1686-1C77DE14B29C}"/>
              </a:ext>
            </a:extLst>
          </p:cNvPr>
          <p:cNvSpPr/>
          <p:nvPr/>
        </p:nvSpPr>
        <p:spPr>
          <a:xfrm rot="16200000">
            <a:off x="1523716" y="3675554"/>
            <a:ext cx="599721" cy="3693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506A65-003E-B3FF-7AFE-3C748B8C6EE7}"/>
              </a:ext>
            </a:extLst>
          </p:cNvPr>
          <p:cNvGrpSpPr/>
          <p:nvPr/>
        </p:nvGrpSpPr>
        <p:grpSpPr>
          <a:xfrm>
            <a:off x="5213760" y="1936104"/>
            <a:ext cx="6155269" cy="3677410"/>
            <a:chOff x="5213760" y="1936104"/>
            <a:chExt cx="6155269" cy="36774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5302A3-57C0-A924-54AA-FE1ECB2E3FF5}"/>
                </a:ext>
              </a:extLst>
            </p:cNvPr>
            <p:cNvSpPr txBox="1"/>
            <p:nvPr/>
          </p:nvSpPr>
          <p:spPr>
            <a:xfrm>
              <a:off x="7404237" y="1936104"/>
              <a:ext cx="1752602" cy="64633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rgbClr val="C00000">
                    <a:alpha val="20000"/>
                  </a:srgbClr>
                </a:gs>
                <a:gs pos="54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99000">
                  <a:srgbClr val="C00000">
                    <a:alpha val="20000"/>
                  </a:srgbClr>
                </a:gs>
              </a:gsLst>
              <a:lin ang="0" scaled="0"/>
            </a:gradFill>
            <a:ln>
              <a:solidFill>
                <a:srgbClr val="FF6600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MIR Laser Facility</a:t>
              </a: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64DF1858-052A-BA72-DCDE-7C55AFE7F84F}"/>
                </a:ext>
              </a:extLst>
            </p:cNvPr>
            <p:cNvSpPr/>
            <p:nvPr/>
          </p:nvSpPr>
          <p:spPr>
            <a:xfrm>
              <a:off x="5213760" y="3088102"/>
              <a:ext cx="2153358" cy="2184554"/>
            </a:xfrm>
            <a:prstGeom prst="flowChartConnector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rgbClr val="C00000">
                    <a:alpha val="20000"/>
                  </a:srgbClr>
                </a:gs>
                <a:gs pos="3000">
                  <a:srgbClr val="F3FBFE"/>
                </a:gs>
                <a:gs pos="0">
                  <a:srgbClr val="F7FCFE"/>
                </a:gs>
                <a:gs pos="100000">
                  <a:srgbClr val="DA6A6A"/>
                </a:gs>
                <a:gs pos="61000">
                  <a:srgbClr val="EABFC0"/>
                </a:gs>
                <a:gs pos="8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C00000">
                    <a:alpha val="20000"/>
                  </a:srgbClr>
                </a:gs>
              </a:gsLst>
              <a:lin ang="2700000" scaled="0"/>
            </a:gradFill>
            <a:ln>
              <a:solidFill>
                <a:srgbClr val="C00000"/>
              </a:solidFill>
            </a:ln>
            <a:effectLst>
              <a:outerShdw blurRad="50800" dist="1143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59EB71C1-9122-BBFF-25C1-7C1646906678}"/>
                </a:ext>
              </a:extLst>
            </p:cNvPr>
            <p:cNvSpPr/>
            <p:nvPr/>
          </p:nvSpPr>
          <p:spPr>
            <a:xfrm>
              <a:off x="9215671" y="3054808"/>
              <a:ext cx="2153358" cy="2184554"/>
            </a:xfrm>
            <a:prstGeom prst="flowChartConnector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rgbClr val="C00000">
                    <a:alpha val="20000"/>
                  </a:srgbClr>
                </a:gs>
                <a:gs pos="3000">
                  <a:srgbClr val="F3FBFE"/>
                </a:gs>
                <a:gs pos="0">
                  <a:srgbClr val="F7FCFE"/>
                </a:gs>
                <a:gs pos="100000">
                  <a:srgbClr val="DA6A6A"/>
                </a:gs>
                <a:gs pos="61000">
                  <a:srgbClr val="EABFC0"/>
                </a:gs>
                <a:gs pos="8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C00000">
                    <a:alpha val="20000"/>
                  </a:srgbClr>
                </a:gs>
              </a:gsLst>
              <a:lin ang="2700000" scaled="0"/>
            </a:gradFill>
            <a:ln>
              <a:solidFill>
                <a:srgbClr val="C00000"/>
              </a:solidFill>
            </a:ln>
            <a:effectLst>
              <a:outerShdw blurRad="50800" dist="1143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3372A6D9-A5F4-9E10-340A-5D7C88791E6C}"/>
                </a:ext>
              </a:extLst>
            </p:cNvPr>
            <p:cNvSpPr/>
            <p:nvPr/>
          </p:nvSpPr>
          <p:spPr>
            <a:xfrm rot="2799680">
              <a:off x="6947813" y="2684505"/>
              <a:ext cx="599721" cy="739716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68F0AEEA-A8F8-8326-DE38-E52AF6EA6412}"/>
                </a:ext>
              </a:extLst>
            </p:cNvPr>
            <p:cNvSpPr/>
            <p:nvPr/>
          </p:nvSpPr>
          <p:spPr>
            <a:xfrm rot="18750152">
              <a:off x="8933593" y="2639695"/>
              <a:ext cx="599721" cy="739716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D6562535-6570-9F0E-A0D2-DE532CA3F2D7}"/>
                </a:ext>
              </a:extLst>
            </p:cNvPr>
            <p:cNvSpPr/>
            <p:nvPr/>
          </p:nvSpPr>
          <p:spPr>
            <a:xfrm rot="16200000">
              <a:off x="5990578" y="3975414"/>
              <a:ext cx="599721" cy="369331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46D4C1-795D-9F3C-441E-D87C0F4C46FF}"/>
                </a:ext>
              </a:extLst>
            </p:cNvPr>
            <p:cNvSpPr txBox="1"/>
            <p:nvPr/>
          </p:nvSpPr>
          <p:spPr>
            <a:xfrm>
              <a:off x="5569339" y="3781280"/>
              <a:ext cx="594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i="1">
                  <a:solidFill>
                    <a:srgbClr val="FF0000"/>
                  </a:solidFill>
                </a:rPr>
                <a:t>λ</a:t>
              </a:r>
              <a:endParaRPr lang="en-US" sz="4000" i="1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620D2D-1E37-A971-16BC-06E0D3B0EE41}"/>
                </a:ext>
              </a:extLst>
            </p:cNvPr>
            <p:cNvSpPr txBox="1"/>
            <p:nvPr/>
          </p:nvSpPr>
          <p:spPr>
            <a:xfrm>
              <a:off x="6391030" y="3492061"/>
              <a:ext cx="5942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200" i="1">
                  <a:solidFill>
                    <a:srgbClr val="C00000"/>
                  </a:solidFill>
                </a:rPr>
                <a:t>λ</a:t>
              </a:r>
              <a:endParaRPr lang="en-US" sz="7200" i="1">
                <a:solidFill>
                  <a:srgbClr val="C00000"/>
                </a:solidFill>
              </a:endParaRPr>
            </a:p>
          </p:txBody>
        </p:sp>
        <p:sp>
          <p:nvSpPr>
            <p:cNvPr id="26" name="Arrow: Curved Up 25">
              <a:extLst>
                <a:ext uri="{FF2B5EF4-FFF2-40B4-BE49-F238E27FC236}">
                  <a16:creationId xmlns:a16="http://schemas.microsoft.com/office/drawing/2014/main" id="{F1E31C98-800E-993B-9874-635D869B875D}"/>
                </a:ext>
              </a:extLst>
            </p:cNvPr>
            <p:cNvSpPr/>
            <p:nvPr/>
          </p:nvSpPr>
          <p:spPr>
            <a:xfrm rot="8851146" flipH="1">
              <a:off x="5548286" y="2352653"/>
              <a:ext cx="1886308" cy="372408"/>
            </a:xfrm>
            <a:prstGeom prst="curvedUpArrow">
              <a:avLst/>
            </a:prstGeom>
            <a:solidFill>
              <a:srgbClr val="FF66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129E7B9-32E4-0A8C-138C-6103A780DE4A}"/>
                    </a:ext>
                  </a:extLst>
                </p:cNvPr>
                <p:cNvSpPr txBox="1"/>
                <p:nvPr/>
              </p:nvSpPr>
              <p:spPr>
                <a:xfrm>
                  <a:off x="9564705" y="3548910"/>
                  <a:ext cx="727645" cy="64633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softEdge rad="127000"/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h</a:t>
                  </a:r>
                  <a14:m>
                    <m:oMath xmlns:m="http://schemas.openxmlformats.org/officeDocument/2006/math">
                      <m:r>
                        <a:rPr lang="el-GR" sz="3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a14:m>
                  <a:endParaRPr lang="en-US" sz="3600" i="1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129E7B9-32E4-0A8C-138C-6103A780D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4705" y="3548910"/>
                  <a:ext cx="727645" cy="646330"/>
                </a:xfrm>
                <a:prstGeom prst="rect">
                  <a:avLst/>
                </a:prstGeom>
                <a:blipFill>
                  <a:blip r:embed="rId4"/>
                  <a:stretch>
                    <a:fillRect l="-25210" t="-14151" b="-34906"/>
                  </a:stretch>
                </a:blipFill>
                <a:effectLst>
                  <a:softEdge rad="1270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17489E19-E8CA-6B97-BDF4-BEB34F065123}"/>
                </a:ext>
              </a:extLst>
            </p:cNvPr>
            <p:cNvSpPr/>
            <p:nvPr/>
          </p:nvSpPr>
          <p:spPr>
            <a:xfrm rot="17902192">
              <a:off x="10083800" y="4010574"/>
              <a:ext cx="417100" cy="369331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B4A5C9C-2989-4998-E66F-69A4646ED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2847" r="26318"/>
            <a:stretch/>
          </p:blipFill>
          <p:spPr>
            <a:xfrm flipH="1">
              <a:off x="10495570" y="4115697"/>
              <a:ext cx="650502" cy="66199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7124C9-B0EA-26DB-D641-5B1D865F7E2F}"/>
                </a:ext>
              </a:extLst>
            </p:cNvPr>
            <p:cNvSpPr txBox="1"/>
            <p:nvPr/>
          </p:nvSpPr>
          <p:spPr>
            <a:xfrm>
              <a:off x="7402818" y="4017165"/>
              <a:ext cx="1782431" cy="369332"/>
            </a:xfrm>
            <a:prstGeom prst="rect">
              <a:avLst/>
            </a:prstGeom>
            <a:noFill/>
          </p:spPr>
          <p:txBody>
            <a:bodyPr wrap="square" rtlCol="0">
              <a:prstTxWarp prst="textStop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User Research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9811D7-8992-21A1-B192-DF496FB020BD}"/>
                </a:ext>
              </a:extLst>
            </p:cNvPr>
            <p:cNvSpPr txBox="1"/>
            <p:nvPr/>
          </p:nvSpPr>
          <p:spPr>
            <a:xfrm rot="20402568">
              <a:off x="5370775" y="4063177"/>
              <a:ext cx="2153358" cy="146642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Source Development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38F0CB-B527-28EC-0EA4-7CEB114FDD7C}"/>
                </a:ext>
              </a:extLst>
            </p:cNvPr>
            <p:cNvSpPr txBox="1"/>
            <p:nvPr/>
          </p:nvSpPr>
          <p:spPr>
            <a:xfrm>
              <a:off x="9202261" y="4147085"/>
              <a:ext cx="2083027" cy="146642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Applied Studies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0CCA6B-FC26-D1D9-28FF-B2772251BF97}"/>
              </a:ext>
            </a:extLst>
          </p:cNvPr>
          <p:cNvSpPr txBox="1"/>
          <p:nvPr/>
        </p:nvSpPr>
        <p:spPr>
          <a:xfrm rot="20827811">
            <a:off x="2336975" y="4157709"/>
            <a:ext cx="2153358" cy="11964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User</a:t>
            </a:r>
            <a:r>
              <a:rPr lang="en-US" sz="2400" dirty="0">
                <a:solidFill>
                  <a:srgbClr val="C00000"/>
                </a:solidFill>
              </a:rPr>
              <a:t>          </a:t>
            </a:r>
            <a:r>
              <a:rPr lang="en-US" sz="2400" dirty="0">
                <a:solidFill>
                  <a:srgbClr val="0070C0"/>
                </a:solidFill>
              </a:rPr>
              <a:t>Research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A3A8BB-B94E-08D6-CC11-14869BB39928}"/>
              </a:ext>
            </a:extLst>
          </p:cNvPr>
          <p:cNvCxnSpPr>
            <a:cxnSpLocks/>
          </p:cNvCxnSpPr>
          <p:nvPr/>
        </p:nvCxnSpPr>
        <p:spPr>
          <a:xfrm flipH="1">
            <a:off x="4881554" y="1065541"/>
            <a:ext cx="4771" cy="541992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BAF7A1-5164-EDF9-4CFD-A0724A6C83BA}"/>
              </a:ext>
            </a:extLst>
          </p:cNvPr>
          <p:cNvSpPr txBox="1"/>
          <p:nvPr/>
        </p:nvSpPr>
        <p:spPr>
          <a:xfrm>
            <a:off x="2360669" y="5584773"/>
            <a:ext cx="1621866" cy="6875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4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03EB9A-49C9-6DC2-9E6E-9E0309673D22}"/>
              </a:ext>
            </a:extLst>
          </p:cNvPr>
          <p:cNvSpPr txBox="1"/>
          <p:nvPr/>
        </p:nvSpPr>
        <p:spPr>
          <a:xfrm>
            <a:off x="2360669" y="5616572"/>
            <a:ext cx="1631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High-Power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Laser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37A896-C974-4337-E226-E50EBAE08D11}"/>
              </a:ext>
            </a:extLst>
          </p:cNvPr>
          <p:cNvGrpSpPr/>
          <p:nvPr/>
        </p:nvGrpSpPr>
        <p:grpSpPr>
          <a:xfrm>
            <a:off x="3566450" y="5587992"/>
            <a:ext cx="3167771" cy="1047220"/>
            <a:chOff x="3566450" y="5587992"/>
            <a:chExt cx="3167771" cy="1047220"/>
          </a:xfrm>
        </p:grpSpPr>
        <p:sp>
          <p:nvSpPr>
            <p:cNvPr id="36" name="Arrow: Curved Up 35">
              <a:extLst>
                <a:ext uri="{FF2B5EF4-FFF2-40B4-BE49-F238E27FC236}">
                  <a16:creationId xmlns:a16="http://schemas.microsoft.com/office/drawing/2014/main" id="{9D78AC00-FFDE-9C25-56E4-33C66E2E885B}"/>
                </a:ext>
              </a:extLst>
            </p:cNvPr>
            <p:cNvSpPr/>
            <p:nvPr/>
          </p:nvSpPr>
          <p:spPr>
            <a:xfrm rot="20772908" flipH="1">
              <a:off x="3566450" y="6034786"/>
              <a:ext cx="3167771" cy="600426"/>
            </a:xfrm>
            <a:prstGeom prst="curvedUpArrow">
              <a:avLst/>
            </a:prstGeom>
            <a:solidFill>
              <a:srgbClr val="FF66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7A17722D-F744-FCBA-02EF-D5A52F7E2E65}"/>
                </a:ext>
              </a:extLst>
            </p:cNvPr>
            <p:cNvSpPr/>
            <p:nvPr/>
          </p:nvSpPr>
          <p:spPr>
            <a:xfrm rot="4700214" flipH="1">
              <a:off x="6471803" y="5488942"/>
              <a:ext cx="132504" cy="330604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875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91A8-D9B2-B28A-6CD7-41C9B09E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130663"/>
            <a:ext cx="11049000" cy="1325563"/>
          </a:xfrm>
        </p:spPr>
        <p:txBody>
          <a:bodyPr/>
          <a:lstStyle/>
          <a:p>
            <a:r>
              <a:rPr lang="en-US" dirty="0"/>
              <a:t>Clean Rooms in bldg. 912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9F0FD-9C19-6ADF-F668-7505CA06C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B1CF7-7CA8-0547-DF84-5F4F5316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176" y="1506851"/>
            <a:ext cx="6477000" cy="4986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D3C3A-8215-F5B9-5A52-36042438DB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0" b="492"/>
          <a:stretch/>
        </p:blipFill>
        <p:spPr>
          <a:xfrm>
            <a:off x="571501" y="2501413"/>
            <a:ext cx="4514849" cy="272809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31BEE6-ECBD-0AF6-21EB-DA4CA410DF8E}"/>
              </a:ext>
            </a:extLst>
          </p:cNvPr>
          <p:cNvSpPr txBox="1"/>
          <p:nvPr/>
        </p:nvSpPr>
        <p:spPr>
          <a:xfrm>
            <a:off x="7529513" y="1862138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38’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17524-6AA7-43A2-EB43-559B3F196D7D}"/>
              </a:ext>
            </a:extLst>
          </p:cNvPr>
          <p:cNvSpPr txBox="1"/>
          <p:nvPr/>
        </p:nvSpPr>
        <p:spPr>
          <a:xfrm>
            <a:off x="6064870" y="2876551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30’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7B1DB-559F-5693-351D-51E0DE315346}"/>
              </a:ext>
            </a:extLst>
          </p:cNvPr>
          <p:cNvSpPr txBox="1"/>
          <p:nvPr/>
        </p:nvSpPr>
        <p:spPr>
          <a:xfrm>
            <a:off x="8369919" y="1571626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71’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34128-FFCF-1C87-453A-DB1FD52895D7}"/>
              </a:ext>
            </a:extLst>
          </p:cNvPr>
          <p:cNvSpPr txBox="1"/>
          <p:nvPr/>
        </p:nvSpPr>
        <p:spPr>
          <a:xfrm>
            <a:off x="10764500" y="3173114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A8072-4668-BC60-8AAF-B5877B29E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62" t="33589" b="14016"/>
          <a:stretch/>
        </p:blipFill>
        <p:spPr>
          <a:xfrm>
            <a:off x="8889303" y="2794314"/>
            <a:ext cx="1937445" cy="16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7539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3C50077B73F4081A727CE26F7297D" ma:contentTypeVersion="6" ma:contentTypeDescription="Create a new document." ma:contentTypeScope="" ma:versionID="ce2ab869d570454136a84e6039e27d07">
  <xsd:schema xmlns:xsd="http://www.w3.org/2001/XMLSchema" xmlns:xs="http://www.w3.org/2001/XMLSchema" xmlns:p="http://schemas.microsoft.com/office/2006/metadata/properties" xmlns:ns3="d198decf-2ff7-46b8-bd1c-477e40bd1f45" targetNamespace="http://schemas.microsoft.com/office/2006/metadata/properties" ma:root="true" ma:fieldsID="d3bdf515886715b0ecb96a863b351da8" ns3:_="">
    <xsd:import namespace="d198decf-2ff7-46b8-bd1c-477e40bd1f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8decf-2ff7-46b8-bd1c-477e40bd1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C1A695-144F-4403-B492-7263DCD8C48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198decf-2ff7-46b8-bd1c-477e40bd1f4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25515C-AD7A-4B4E-9DC7-3B4A5A53E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6C11A7-B4F5-497B-874C-A2DA79ED2990}">
  <ds:schemaRefs>
    <ds:schemaRef ds:uri="d198decf-2ff7-46b8-bd1c-477e40bd1f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16263</TotalTime>
  <Words>1096</Words>
  <Application>Microsoft Office PowerPoint</Application>
  <PresentationFormat>Widescreen</PresentationFormat>
  <Paragraphs>157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AGaramond-Regular</vt:lpstr>
      <vt:lpstr>Aptos</vt:lpstr>
      <vt:lpstr>Arial</vt:lpstr>
      <vt:lpstr>Arial Narrow</vt:lpstr>
      <vt:lpstr>Bahnschrift</vt:lpstr>
      <vt:lpstr>Calibri</vt:lpstr>
      <vt:lpstr>Cambria Math</vt:lpstr>
      <vt:lpstr>Roboto</vt:lpstr>
      <vt:lpstr>Symbol</vt:lpstr>
      <vt:lpstr>Wingdings</vt:lpstr>
      <vt:lpstr>BNL</vt:lpstr>
      <vt:lpstr>3rd ATF Science Planning Workshop</vt:lpstr>
      <vt:lpstr>MIR advantages for accelerators, x-ray sources and energy transport</vt:lpstr>
      <vt:lpstr>PowerPoint Presentation</vt:lpstr>
      <vt:lpstr>PowerPoint Presentation</vt:lpstr>
      <vt:lpstr>ATF Credentials and Current Engagements in broader LWIR research</vt:lpstr>
      <vt:lpstr>New facility can support following  BRNW PRDs:</vt:lpstr>
      <vt:lpstr>Proposed MIR Frontier User Facility</vt:lpstr>
      <vt:lpstr>Proposed engagement to broader MIR research</vt:lpstr>
      <vt:lpstr>Clean Rooms in bldg. 912</vt:lpstr>
      <vt:lpstr>BRNW PRDs addressed by ATF Workshop talks</vt:lpstr>
      <vt:lpstr>Proposed Expansion of ATF MIR Research Capabilities</vt:lpstr>
      <vt:lpstr>Questions?</vt:lpstr>
      <vt:lpstr>Recent ATF initiatives in MIR research</vt:lpstr>
      <vt:lpstr>MIR Sources Unlock Multiple Research Directions</vt:lpstr>
      <vt:lpstr>Performance Targets for Laser  Classification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Print-friendly Title Slide</dc:title>
  <dc:subject/>
  <dc:creator>Pogorelsky, Igor</dc:creator>
  <cp:keywords/>
  <dc:description/>
  <cp:lastModifiedBy>Pogorelsky, Igor</cp:lastModifiedBy>
  <cp:revision>9</cp:revision>
  <dcterms:created xsi:type="dcterms:W3CDTF">2021-07-26T16:48:20Z</dcterms:created>
  <dcterms:modified xsi:type="dcterms:W3CDTF">2024-06-21T00:54:26Z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0x010100AE93C50077B73F4081A727CE26F7297D</vt:lpwstr>
  </property>
</Properties>
</file>