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1884" r:id="rId3"/>
    <p:sldId id="1886" r:id="rId4"/>
    <p:sldId id="1859" r:id="rId5"/>
    <p:sldId id="304" r:id="rId6"/>
    <p:sldId id="284" r:id="rId7"/>
    <p:sldId id="1881" r:id="rId8"/>
    <p:sldId id="1887" r:id="rId9"/>
    <p:sldId id="1880" r:id="rId10"/>
    <p:sldId id="1882" r:id="rId11"/>
    <p:sldId id="668" r:id="rId12"/>
    <p:sldId id="1890" r:id="rId13"/>
    <p:sldId id="1888" r:id="rId14"/>
    <p:sldId id="473" r:id="rId15"/>
    <p:sldId id="389" r:id="rId16"/>
    <p:sldId id="435" r:id="rId17"/>
    <p:sldId id="1889" r:id="rId18"/>
    <p:sldId id="18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70E839-44A8-174E-8FDF-7F87210F19DB}">
          <p14:sldIdLst>
            <p14:sldId id="256"/>
            <p14:sldId id="1884"/>
            <p14:sldId id="1886"/>
            <p14:sldId id="1859"/>
            <p14:sldId id="304"/>
            <p14:sldId id="284"/>
            <p14:sldId id="1881"/>
            <p14:sldId id="1887"/>
            <p14:sldId id="1880"/>
            <p14:sldId id="1882"/>
            <p14:sldId id="668"/>
            <p14:sldId id="1890"/>
            <p14:sldId id="1888"/>
            <p14:sldId id="473"/>
            <p14:sldId id="389"/>
            <p14:sldId id="435"/>
            <p14:sldId id="1889"/>
            <p14:sldId id="18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16D969-E789-5C4D-84FF-E6E0E8EFC7B5}" v="35" dt="2024-06-19T21:10:32.5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97"/>
    <p:restoredTop sz="86816"/>
  </p:normalViewPr>
  <p:slideViewPr>
    <p:cSldViewPr snapToGrid="0" snapToObjects="1">
      <p:cViewPr varScale="1">
        <p:scale>
          <a:sx n="93" d="100"/>
          <a:sy n="93" d="100"/>
        </p:scale>
        <p:origin x="23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faei-Najafabadi, Navid" userId="dc85bcff-8370-4fc2-9ea1-83cd0b04c005" providerId="ADAL" clId="{5E16D969-E789-5C4D-84FF-E6E0E8EFC7B5}"/>
    <pc:docChg chg="undo custSel addSld delSld modSld sldOrd modSection">
      <pc:chgData name="Vafaei-Najafabadi, Navid" userId="dc85bcff-8370-4fc2-9ea1-83cd0b04c005" providerId="ADAL" clId="{5E16D969-E789-5C4D-84FF-E6E0E8EFC7B5}" dt="2024-06-19T21:11:35.649" v="700" actId="1076"/>
      <pc:docMkLst>
        <pc:docMk/>
      </pc:docMkLst>
      <pc:sldChg chg="modSp add mod">
        <pc:chgData name="Vafaei-Najafabadi, Navid" userId="dc85bcff-8370-4fc2-9ea1-83cd0b04c005" providerId="ADAL" clId="{5E16D969-E789-5C4D-84FF-E6E0E8EFC7B5}" dt="2024-06-19T00:42:20.637" v="18" actId="1076"/>
        <pc:sldMkLst>
          <pc:docMk/>
          <pc:sldMk cId="1722573927" sldId="389"/>
        </pc:sldMkLst>
        <pc:picChg chg="mod">
          <ac:chgData name="Vafaei-Najafabadi, Navid" userId="dc85bcff-8370-4fc2-9ea1-83cd0b04c005" providerId="ADAL" clId="{5E16D969-E789-5C4D-84FF-E6E0E8EFC7B5}" dt="2024-06-19T00:42:20.637" v="18" actId="1076"/>
          <ac:picMkLst>
            <pc:docMk/>
            <pc:sldMk cId="1722573927" sldId="389"/>
            <ac:picMk id="4" creationId="{02AAD260-D907-EF88-D3BD-0EE339FDC007}"/>
          </ac:picMkLst>
        </pc:picChg>
      </pc:sldChg>
      <pc:sldChg chg="modSp add mod">
        <pc:chgData name="Vafaei-Najafabadi, Navid" userId="dc85bcff-8370-4fc2-9ea1-83cd0b04c005" providerId="ADAL" clId="{5E16D969-E789-5C4D-84FF-E6E0E8EFC7B5}" dt="2024-06-19T21:11:35.649" v="700" actId="1076"/>
        <pc:sldMkLst>
          <pc:docMk/>
          <pc:sldMk cId="131177763" sldId="435"/>
        </pc:sldMkLst>
        <pc:spChg chg="mod">
          <ac:chgData name="Vafaei-Najafabadi, Navid" userId="dc85bcff-8370-4fc2-9ea1-83cd0b04c005" providerId="ADAL" clId="{5E16D969-E789-5C4D-84FF-E6E0E8EFC7B5}" dt="2024-06-19T21:11:35.649" v="700" actId="1076"/>
          <ac:spMkLst>
            <pc:docMk/>
            <pc:sldMk cId="131177763" sldId="435"/>
            <ac:spMk id="7" creationId="{38E2EC92-CD73-3711-A879-EBB4AF39007D}"/>
          </ac:spMkLst>
        </pc:spChg>
        <pc:spChg chg="mod">
          <ac:chgData name="Vafaei-Najafabadi, Navid" userId="dc85bcff-8370-4fc2-9ea1-83cd0b04c005" providerId="ADAL" clId="{5E16D969-E789-5C4D-84FF-E6E0E8EFC7B5}" dt="2024-06-19T21:11:35.649" v="700" actId="1076"/>
          <ac:spMkLst>
            <pc:docMk/>
            <pc:sldMk cId="131177763" sldId="435"/>
            <ac:spMk id="8" creationId="{8DB1B759-70B4-AB56-8841-71E2D1F80F96}"/>
          </ac:spMkLst>
        </pc:spChg>
        <pc:spChg chg="mod">
          <ac:chgData name="Vafaei-Najafabadi, Navid" userId="dc85bcff-8370-4fc2-9ea1-83cd0b04c005" providerId="ADAL" clId="{5E16D969-E789-5C4D-84FF-E6E0E8EFC7B5}" dt="2024-06-19T21:11:31.927" v="699" actId="1076"/>
          <ac:spMkLst>
            <pc:docMk/>
            <pc:sldMk cId="131177763" sldId="435"/>
            <ac:spMk id="9" creationId="{E378A075-3DE4-C971-4FBC-3FC0C78A473F}"/>
          </ac:spMkLst>
        </pc:spChg>
        <pc:picChg chg="mod">
          <ac:chgData name="Vafaei-Najafabadi, Navid" userId="dc85bcff-8370-4fc2-9ea1-83cd0b04c005" providerId="ADAL" clId="{5E16D969-E789-5C4D-84FF-E6E0E8EFC7B5}" dt="2024-06-19T21:11:35.649" v="700" actId="1076"/>
          <ac:picMkLst>
            <pc:docMk/>
            <pc:sldMk cId="131177763" sldId="435"/>
            <ac:picMk id="4" creationId="{DF0D9164-094B-8EBD-4A18-C1840D8A8F30}"/>
          </ac:picMkLst>
        </pc:picChg>
        <pc:picChg chg="mod">
          <ac:chgData name="Vafaei-Najafabadi, Navid" userId="dc85bcff-8370-4fc2-9ea1-83cd0b04c005" providerId="ADAL" clId="{5E16D969-E789-5C4D-84FF-E6E0E8EFC7B5}" dt="2024-06-19T21:11:35.649" v="700" actId="1076"/>
          <ac:picMkLst>
            <pc:docMk/>
            <pc:sldMk cId="131177763" sldId="435"/>
            <ac:picMk id="6" creationId="{7B705EF3-1D63-C9F2-5971-78038687E61A}"/>
          </ac:picMkLst>
        </pc:picChg>
      </pc:sldChg>
      <pc:sldChg chg="add ord">
        <pc:chgData name="Vafaei-Najafabadi, Navid" userId="dc85bcff-8370-4fc2-9ea1-83cd0b04c005" providerId="ADAL" clId="{5E16D969-E789-5C4D-84FF-E6E0E8EFC7B5}" dt="2024-06-19T11:58:09.947" v="599" actId="20578"/>
        <pc:sldMkLst>
          <pc:docMk/>
          <pc:sldMk cId="3388931046" sldId="473"/>
        </pc:sldMkLst>
      </pc:sldChg>
      <pc:sldChg chg="modSp mod">
        <pc:chgData name="Vafaei-Najafabadi, Navid" userId="dc85bcff-8370-4fc2-9ea1-83cd0b04c005" providerId="ADAL" clId="{5E16D969-E789-5C4D-84FF-E6E0E8EFC7B5}" dt="2024-06-17T18:12:02.274" v="5" actId="20577"/>
        <pc:sldMkLst>
          <pc:docMk/>
          <pc:sldMk cId="829639536" sldId="668"/>
        </pc:sldMkLst>
        <pc:graphicFrameChg chg="modGraphic">
          <ac:chgData name="Vafaei-Najafabadi, Navid" userId="dc85bcff-8370-4fc2-9ea1-83cd0b04c005" providerId="ADAL" clId="{5E16D969-E789-5C4D-84FF-E6E0E8EFC7B5}" dt="2024-06-17T18:12:02.274" v="5" actId="20577"/>
          <ac:graphicFrameMkLst>
            <pc:docMk/>
            <pc:sldMk cId="829639536" sldId="668"/>
            <ac:graphicFrameMk id="4" creationId="{00000000-0000-0000-0000-000000000000}"/>
          </ac:graphicFrameMkLst>
        </pc:graphicFrameChg>
      </pc:sldChg>
      <pc:sldChg chg="modSp mod">
        <pc:chgData name="Vafaei-Najafabadi, Navid" userId="dc85bcff-8370-4fc2-9ea1-83cd0b04c005" providerId="ADAL" clId="{5E16D969-E789-5C4D-84FF-E6E0E8EFC7B5}" dt="2024-06-19T11:54:26.545" v="585" actId="1076"/>
        <pc:sldMkLst>
          <pc:docMk/>
          <pc:sldMk cId="2731266371" sldId="1859"/>
        </pc:sldMkLst>
        <pc:spChg chg="mod">
          <ac:chgData name="Vafaei-Najafabadi, Navid" userId="dc85bcff-8370-4fc2-9ea1-83cd0b04c005" providerId="ADAL" clId="{5E16D969-E789-5C4D-84FF-E6E0E8EFC7B5}" dt="2024-06-19T11:54:26.545" v="585" actId="1076"/>
          <ac:spMkLst>
            <pc:docMk/>
            <pc:sldMk cId="2731266371" sldId="1859"/>
            <ac:spMk id="4" creationId="{CDA65E72-44F2-A64F-BFFA-55CC5F71117C}"/>
          </ac:spMkLst>
        </pc:spChg>
        <pc:spChg chg="mod">
          <ac:chgData name="Vafaei-Najafabadi, Navid" userId="dc85bcff-8370-4fc2-9ea1-83cd0b04c005" providerId="ADAL" clId="{5E16D969-E789-5C4D-84FF-E6E0E8EFC7B5}" dt="2024-06-19T11:52:17.139" v="566" actId="20577"/>
          <ac:spMkLst>
            <pc:docMk/>
            <pc:sldMk cId="2731266371" sldId="1859"/>
            <ac:spMk id="15" creationId="{6812CE5E-9058-2C45-89BC-046C4A80A7AE}"/>
          </ac:spMkLst>
        </pc:spChg>
        <pc:spChg chg="mod">
          <ac:chgData name="Vafaei-Najafabadi, Navid" userId="dc85bcff-8370-4fc2-9ea1-83cd0b04c005" providerId="ADAL" clId="{5E16D969-E789-5C4D-84FF-E6E0E8EFC7B5}" dt="2024-06-19T11:52:32.455" v="569" actId="20577"/>
          <ac:spMkLst>
            <pc:docMk/>
            <pc:sldMk cId="2731266371" sldId="1859"/>
            <ac:spMk id="18" creationId="{262B54A7-3DF5-CD42-B0C3-F63214378CDB}"/>
          </ac:spMkLst>
        </pc:spChg>
        <pc:spChg chg="mod">
          <ac:chgData name="Vafaei-Najafabadi, Navid" userId="dc85bcff-8370-4fc2-9ea1-83cd0b04c005" providerId="ADAL" clId="{5E16D969-E789-5C4D-84FF-E6E0E8EFC7B5}" dt="2024-06-19T11:53:34.869" v="579" actId="20577"/>
          <ac:spMkLst>
            <pc:docMk/>
            <pc:sldMk cId="2731266371" sldId="1859"/>
            <ac:spMk id="19" creationId="{7796534F-0482-ED40-964F-C5E588E09D66}"/>
          </ac:spMkLst>
        </pc:spChg>
        <pc:grpChg chg="mod">
          <ac:chgData name="Vafaei-Najafabadi, Navid" userId="dc85bcff-8370-4fc2-9ea1-83cd0b04c005" providerId="ADAL" clId="{5E16D969-E789-5C4D-84FF-E6E0E8EFC7B5}" dt="2024-06-19T11:52:17.139" v="566" actId="20577"/>
          <ac:grpSpMkLst>
            <pc:docMk/>
            <pc:sldMk cId="2731266371" sldId="1859"/>
            <ac:grpSpMk id="20" creationId="{9EA9249E-FCC6-BE46-9D03-9142EA1D4A80}"/>
          </ac:grpSpMkLst>
        </pc:grpChg>
      </pc:sldChg>
      <pc:sldChg chg="modSp mod">
        <pc:chgData name="Vafaei-Najafabadi, Navid" userId="dc85bcff-8370-4fc2-9ea1-83cd0b04c005" providerId="ADAL" clId="{5E16D969-E789-5C4D-84FF-E6E0E8EFC7B5}" dt="2024-06-19T11:46:17.570" v="547" actId="20577"/>
        <pc:sldMkLst>
          <pc:docMk/>
          <pc:sldMk cId="3867803727" sldId="1884"/>
        </pc:sldMkLst>
        <pc:spChg chg="mod">
          <ac:chgData name="Vafaei-Najafabadi, Navid" userId="dc85bcff-8370-4fc2-9ea1-83cd0b04c005" providerId="ADAL" clId="{5E16D969-E789-5C4D-84FF-E6E0E8EFC7B5}" dt="2024-06-19T11:46:17.570" v="547" actId="20577"/>
          <ac:spMkLst>
            <pc:docMk/>
            <pc:sldMk cId="3867803727" sldId="1884"/>
            <ac:spMk id="3" creationId="{00000000-0000-0000-0000-000000000000}"/>
          </ac:spMkLst>
        </pc:spChg>
      </pc:sldChg>
      <pc:sldChg chg="addSp delSp modSp new add del mod modClrScheme chgLayout">
        <pc:chgData name="Vafaei-Najafabadi, Navid" userId="dc85bcff-8370-4fc2-9ea1-83cd0b04c005" providerId="ADAL" clId="{5E16D969-E789-5C4D-84FF-E6E0E8EFC7B5}" dt="2024-06-19T11:55:55.297" v="596" actId="20577"/>
        <pc:sldMkLst>
          <pc:docMk/>
          <pc:sldMk cId="3925678856" sldId="1888"/>
        </pc:sldMkLst>
        <pc:spChg chg="del mod ord">
          <ac:chgData name="Vafaei-Najafabadi, Navid" userId="dc85bcff-8370-4fc2-9ea1-83cd0b04c005" providerId="ADAL" clId="{5E16D969-E789-5C4D-84FF-E6E0E8EFC7B5}" dt="2024-06-19T11:55:50.719" v="589" actId="700"/>
          <ac:spMkLst>
            <pc:docMk/>
            <pc:sldMk cId="3925678856" sldId="1888"/>
            <ac:spMk id="2" creationId="{29977567-2EAE-66D6-26B0-8C965D48D496}"/>
          </ac:spMkLst>
        </pc:spChg>
        <pc:spChg chg="add mod ord">
          <ac:chgData name="Vafaei-Najafabadi, Navid" userId="dc85bcff-8370-4fc2-9ea1-83cd0b04c005" providerId="ADAL" clId="{5E16D969-E789-5C4D-84FF-E6E0E8EFC7B5}" dt="2024-06-19T11:55:55.297" v="596" actId="20577"/>
          <ac:spMkLst>
            <pc:docMk/>
            <pc:sldMk cId="3925678856" sldId="1888"/>
            <ac:spMk id="3" creationId="{4E80CE47-C4D6-9CDC-D035-34866B56C942}"/>
          </ac:spMkLst>
        </pc:spChg>
        <pc:spChg chg="add mod ord">
          <ac:chgData name="Vafaei-Najafabadi, Navid" userId="dc85bcff-8370-4fc2-9ea1-83cd0b04c005" providerId="ADAL" clId="{5E16D969-E789-5C4D-84FF-E6E0E8EFC7B5}" dt="2024-06-19T11:55:50.719" v="589" actId="700"/>
          <ac:spMkLst>
            <pc:docMk/>
            <pc:sldMk cId="3925678856" sldId="1888"/>
            <ac:spMk id="4" creationId="{94100CE1-3C65-9102-FE2B-D4D565BA4D7C}"/>
          </ac:spMkLst>
        </pc:spChg>
      </pc:sldChg>
      <pc:sldChg chg="addSp delSp modSp new mod modClrScheme chgLayout">
        <pc:chgData name="Vafaei-Najafabadi, Navid" userId="dc85bcff-8370-4fc2-9ea1-83cd0b04c005" providerId="ADAL" clId="{5E16D969-E789-5C4D-84FF-E6E0E8EFC7B5}" dt="2024-06-19T21:11:26.187" v="698" actId="20577"/>
        <pc:sldMkLst>
          <pc:docMk/>
          <pc:sldMk cId="355870584" sldId="1889"/>
        </pc:sldMkLst>
        <pc:spChg chg="del mod ord">
          <ac:chgData name="Vafaei-Najafabadi, Navid" userId="dc85bcff-8370-4fc2-9ea1-83cd0b04c005" providerId="ADAL" clId="{5E16D969-E789-5C4D-84FF-E6E0E8EFC7B5}" dt="2024-06-19T21:11:01.264" v="674" actId="700"/>
          <ac:spMkLst>
            <pc:docMk/>
            <pc:sldMk cId="355870584" sldId="1889"/>
            <ac:spMk id="2" creationId="{C0FC73C9-1621-5F10-4874-CE147329BD04}"/>
          </ac:spMkLst>
        </pc:spChg>
        <pc:spChg chg="add mod ord">
          <ac:chgData name="Vafaei-Najafabadi, Navid" userId="dc85bcff-8370-4fc2-9ea1-83cd0b04c005" providerId="ADAL" clId="{5E16D969-E789-5C4D-84FF-E6E0E8EFC7B5}" dt="2024-06-19T21:11:26.187" v="698" actId="20577"/>
          <ac:spMkLst>
            <pc:docMk/>
            <pc:sldMk cId="355870584" sldId="1889"/>
            <ac:spMk id="5" creationId="{2F72CB97-C66B-9749-7011-2BC949CF1D12}"/>
          </ac:spMkLst>
        </pc:spChg>
        <pc:spChg chg="add mod ord">
          <ac:chgData name="Vafaei-Najafabadi, Navid" userId="dc85bcff-8370-4fc2-9ea1-83cd0b04c005" providerId="ADAL" clId="{5E16D969-E789-5C4D-84FF-E6E0E8EFC7B5}" dt="2024-06-19T21:11:01.264" v="674" actId="700"/>
          <ac:spMkLst>
            <pc:docMk/>
            <pc:sldMk cId="355870584" sldId="1889"/>
            <ac:spMk id="6" creationId="{84C1BFBD-E9D4-6575-9EA2-EFBE5C23406D}"/>
          </ac:spMkLst>
        </pc:spChg>
        <pc:picChg chg="add mod">
          <ac:chgData name="Vafaei-Najafabadi, Navid" userId="dc85bcff-8370-4fc2-9ea1-83cd0b04c005" providerId="ADAL" clId="{5E16D969-E789-5C4D-84FF-E6E0E8EFC7B5}" dt="2024-06-19T21:11:10.704" v="675" actId="1076"/>
          <ac:picMkLst>
            <pc:docMk/>
            <pc:sldMk cId="355870584" sldId="1889"/>
            <ac:picMk id="3" creationId="{DDC9B702-6DB4-252B-96E4-627FEA24AD4F}"/>
          </ac:picMkLst>
        </pc:picChg>
        <pc:picChg chg="add mod">
          <ac:chgData name="Vafaei-Najafabadi, Navid" userId="dc85bcff-8370-4fc2-9ea1-83cd0b04c005" providerId="ADAL" clId="{5E16D969-E789-5C4D-84FF-E6E0E8EFC7B5}" dt="2024-06-19T21:11:10.704" v="675" actId="1076"/>
          <ac:picMkLst>
            <pc:docMk/>
            <pc:sldMk cId="355870584" sldId="1889"/>
            <ac:picMk id="4" creationId="{F3F9B1D6-6B88-8F3B-4885-5D77B96865DD}"/>
          </ac:picMkLst>
        </pc:picChg>
      </pc:sldChg>
      <pc:sldChg chg="new del">
        <pc:chgData name="Vafaei-Najafabadi, Navid" userId="dc85bcff-8370-4fc2-9ea1-83cd0b04c005" providerId="ADAL" clId="{5E16D969-E789-5C4D-84FF-E6E0E8EFC7B5}" dt="2024-06-19T11:58:08.099" v="598" actId="2696"/>
        <pc:sldMkLst>
          <pc:docMk/>
          <pc:sldMk cId="510260138" sldId="1890"/>
        </pc:sldMkLst>
      </pc:sldChg>
      <pc:sldChg chg="modSp add mod">
        <pc:chgData name="Vafaei-Najafabadi, Navid" userId="dc85bcff-8370-4fc2-9ea1-83cd0b04c005" providerId="ADAL" clId="{5E16D969-E789-5C4D-84FF-E6E0E8EFC7B5}" dt="2024-06-19T12:00:29.581" v="607" actId="20577"/>
        <pc:sldMkLst>
          <pc:docMk/>
          <pc:sldMk cId="1192520398" sldId="1890"/>
        </pc:sldMkLst>
        <pc:spChg chg="mod">
          <ac:chgData name="Vafaei-Najafabadi, Navid" userId="dc85bcff-8370-4fc2-9ea1-83cd0b04c005" providerId="ADAL" clId="{5E16D969-E789-5C4D-84FF-E6E0E8EFC7B5}" dt="2024-06-19T12:00:29.581" v="607" actId="20577"/>
          <ac:spMkLst>
            <pc:docMk/>
            <pc:sldMk cId="1192520398" sldId="1890"/>
            <ac:spMk id="2" creationId="{00000000-0000-0000-0000-000000000000}"/>
          </ac:spMkLst>
        </pc:spChg>
      </pc:sldChg>
      <pc:sldChg chg="new del">
        <pc:chgData name="Vafaei-Najafabadi, Navid" userId="dc85bcff-8370-4fc2-9ea1-83cd0b04c005" providerId="ADAL" clId="{5E16D969-E789-5C4D-84FF-E6E0E8EFC7B5}" dt="2024-06-19T00:41:39.964" v="17" actId="2696"/>
        <pc:sldMkLst>
          <pc:docMk/>
          <pc:sldMk cId="1828337874" sldId="1890"/>
        </pc:sldMkLst>
      </pc:sldChg>
      <pc:sldChg chg="addSp delSp modSp new mod modClrScheme chgLayout">
        <pc:chgData name="Vafaei-Najafabadi, Navid" userId="dc85bcff-8370-4fc2-9ea1-83cd0b04c005" providerId="ADAL" clId="{5E16D969-E789-5C4D-84FF-E6E0E8EFC7B5}" dt="2024-06-19T21:10:48.897" v="673" actId="478"/>
        <pc:sldMkLst>
          <pc:docMk/>
          <pc:sldMk cId="1887074788" sldId="1891"/>
        </pc:sldMkLst>
        <pc:spChg chg="del mod">
          <ac:chgData name="Vafaei-Najafabadi, Navid" userId="dc85bcff-8370-4fc2-9ea1-83cd0b04c005" providerId="ADAL" clId="{5E16D969-E789-5C4D-84FF-E6E0E8EFC7B5}" dt="2024-06-19T21:09:55.446" v="633" actId="478"/>
          <ac:spMkLst>
            <pc:docMk/>
            <pc:sldMk cId="1887074788" sldId="1891"/>
            <ac:spMk id="2" creationId="{815AD87A-FA92-FC6B-E711-2F0048FB5E8D}"/>
          </ac:spMkLst>
        </pc:spChg>
        <pc:spChg chg="add del mod ord">
          <ac:chgData name="Vafaei-Najafabadi, Navid" userId="dc85bcff-8370-4fc2-9ea1-83cd0b04c005" providerId="ADAL" clId="{5E16D969-E789-5C4D-84FF-E6E0E8EFC7B5}" dt="2024-06-19T21:10:42.177" v="671" actId="700"/>
          <ac:spMkLst>
            <pc:docMk/>
            <pc:sldMk cId="1887074788" sldId="1891"/>
            <ac:spMk id="4" creationId="{02CA115F-2462-B784-B3B5-92D956A05167}"/>
          </ac:spMkLst>
        </pc:spChg>
        <pc:spChg chg="add mod">
          <ac:chgData name="Vafaei-Najafabadi, Navid" userId="dc85bcff-8370-4fc2-9ea1-83cd0b04c005" providerId="ADAL" clId="{5E16D969-E789-5C4D-84FF-E6E0E8EFC7B5}" dt="2024-06-19T21:10:11.713" v="664" actId="1076"/>
          <ac:spMkLst>
            <pc:docMk/>
            <pc:sldMk cId="1887074788" sldId="1891"/>
            <ac:spMk id="5" creationId="{0A45BC0D-638F-B141-F12A-C1DFE4262674}"/>
          </ac:spMkLst>
        </pc:spChg>
        <pc:spChg chg="add del mod ord">
          <ac:chgData name="Vafaei-Najafabadi, Navid" userId="dc85bcff-8370-4fc2-9ea1-83cd0b04c005" providerId="ADAL" clId="{5E16D969-E789-5C4D-84FF-E6E0E8EFC7B5}" dt="2024-06-19T21:10:47.775" v="672" actId="478"/>
          <ac:spMkLst>
            <pc:docMk/>
            <pc:sldMk cId="1887074788" sldId="1891"/>
            <ac:spMk id="8" creationId="{E36E23B8-20B3-60FD-DB52-02169C1C1D13}"/>
          </ac:spMkLst>
        </pc:spChg>
        <pc:spChg chg="add del mod ord">
          <ac:chgData name="Vafaei-Najafabadi, Navid" userId="dc85bcff-8370-4fc2-9ea1-83cd0b04c005" providerId="ADAL" clId="{5E16D969-E789-5C4D-84FF-E6E0E8EFC7B5}" dt="2024-06-19T21:10:48.897" v="673" actId="478"/>
          <ac:spMkLst>
            <pc:docMk/>
            <pc:sldMk cId="1887074788" sldId="1891"/>
            <ac:spMk id="9" creationId="{8E861238-8D16-23BD-DFC9-147985DAE5CA}"/>
          </ac:spMkLst>
        </pc:spChg>
        <pc:picChg chg="add del mod">
          <ac:chgData name="Vafaei-Najafabadi, Navid" userId="dc85bcff-8370-4fc2-9ea1-83cd0b04c005" providerId="ADAL" clId="{5E16D969-E789-5C4D-84FF-E6E0E8EFC7B5}" dt="2024-06-19T21:10:18.060" v="669" actId="478"/>
          <ac:picMkLst>
            <pc:docMk/>
            <pc:sldMk cId="1887074788" sldId="1891"/>
            <ac:picMk id="6" creationId="{5AEB9255-17A5-7765-27E1-8ABBBA6C2701}"/>
          </ac:picMkLst>
        </pc:picChg>
        <pc:picChg chg="add mod">
          <ac:chgData name="Vafaei-Najafabadi, Navid" userId="dc85bcff-8370-4fc2-9ea1-83cd0b04c005" providerId="ADAL" clId="{5E16D969-E789-5C4D-84FF-E6E0E8EFC7B5}" dt="2024-06-19T21:10:32.579" v="670"/>
          <ac:picMkLst>
            <pc:docMk/>
            <pc:sldMk cId="1887074788" sldId="1891"/>
            <ac:picMk id="7" creationId="{7FFB19DF-7428-D9F8-8D81-E63478E336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79FC3-8731-C34E-9239-9D45BAFA00D1}" type="datetimeFigureOut">
              <a:rPr lang="en-US" smtClean="0"/>
              <a:t>6/19/24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405C6-44E8-BC4D-AD71-5E6B7A64F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15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6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9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Talking Point:</a:t>
            </a:r>
          </a:p>
          <a:p>
            <a:pPr marL="0" indent="0">
              <a:buNone/>
            </a:pPr>
            <a:r>
              <a:rPr lang="en-US" dirty="0"/>
              <a:t>-My work has focused on improving the electron beam and x-rays</a:t>
            </a:r>
            <a:r>
              <a:rPr lang="en-US" baseline="0" dirty="0"/>
              <a:t> from LWFA.  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endParaRPr lang="en-US" baseline="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02119-E20A-452C-93CA-43AC30DF418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734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Having a high acceleration gradient is not enough, you also need a high quality beam</a:t>
            </a:r>
          </a:p>
          <a:p>
            <a:r>
              <a:rPr lang="en-US" dirty="0"/>
              <a:t>Luminosity determines number of events (collisions) per second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31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C1FB7-B00A-1F46-8CAA-1A5AAC9956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43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09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9" y="268"/>
            <a:ext cx="12218220" cy="687221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359741" y="4657198"/>
            <a:ext cx="9832259" cy="181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36" y="1272797"/>
            <a:ext cx="5341648" cy="685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1" y="2356161"/>
            <a:ext cx="7463287" cy="2091640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249128" y="4860051"/>
            <a:ext cx="8524568" cy="818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>
              <a:defRPr sz="1800">
                <a:solidFill>
                  <a:srgbClr val="C0C0C0"/>
                </a:solidFill>
                <a:latin typeface="Museo Slab 500" charset="0"/>
                <a:ea typeface="Museo Slab 500" charset="0"/>
                <a:cs typeface="Museo Slab 500" charset="0"/>
              </a:defRPr>
            </a:lvl2pPr>
            <a:lvl3pPr>
              <a:defRPr sz="1800">
                <a:solidFill>
                  <a:srgbClr val="C0C0C0"/>
                </a:solidFill>
                <a:latin typeface="Museo Slab 500" charset="0"/>
                <a:ea typeface="Museo Slab 500" charset="0"/>
                <a:cs typeface="Museo Slab 500" charset="0"/>
              </a:defRPr>
            </a:lvl3pPr>
            <a:lvl4pPr>
              <a:defRPr sz="1800">
                <a:solidFill>
                  <a:srgbClr val="C0C0C0"/>
                </a:solidFill>
                <a:latin typeface="Museo Slab 500" charset="0"/>
                <a:ea typeface="Museo Slab 500" charset="0"/>
                <a:cs typeface="Museo Slab 500" charset="0"/>
              </a:defRPr>
            </a:lvl4pPr>
            <a:lvl5pPr>
              <a:defRPr sz="1800">
                <a:solidFill>
                  <a:srgbClr val="C0C0C0"/>
                </a:solidFill>
                <a:latin typeface="Museo Slab 500" charset="0"/>
                <a:ea typeface="Museo Slab 500" charset="0"/>
                <a:cs typeface="Museo Slab 500" charset="0"/>
              </a:defRPr>
            </a:lvl5pPr>
          </a:lstStyle>
          <a:p>
            <a:pPr lvl="0"/>
            <a:r>
              <a:rPr lang="en-US" dirty="0"/>
              <a:t>SUBTITLE OR NAME OF PRESENTATION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ext-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431735" y="962913"/>
            <a:ext cx="2926548" cy="2271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431735" y="3321427"/>
            <a:ext cx="2926548" cy="22658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34821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4821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convallis</a:t>
            </a:r>
            <a:r>
              <a:rPr lang="en-US" dirty="0"/>
              <a:t> nisi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a, </a:t>
            </a:r>
            <a:r>
              <a:rPr lang="en-US" dirty="0" err="1"/>
              <a:t>convallis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tempus lacus.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in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et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405717" y="961467"/>
            <a:ext cx="2882335" cy="4625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644021" y="908553"/>
            <a:ext cx="8817283" cy="113423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644021" y="2385579"/>
            <a:ext cx="2794124" cy="30002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48281" y="2385580"/>
            <a:ext cx="2812111" cy="30007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4646259" y="2385697"/>
            <a:ext cx="2794015" cy="30001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1644021" y="5457462"/>
            <a:ext cx="2794124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4646259" y="5457462"/>
            <a:ext cx="2794015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7648279" y="5457462"/>
            <a:ext cx="2812112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in.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ext 1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4820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4820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convallis</a:t>
            </a:r>
            <a:r>
              <a:rPr lang="en-US" dirty="0"/>
              <a:t> nisi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a, </a:t>
            </a:r>
            <a:r>
              <a:rPr lang="en-US" dirty="0" err="1"/>
              <a:t>convallis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tempus lacus.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in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et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6" hasCustomPrompt="1"/>
          </p:nvPr>
        </p:nvSpPr>
        <p:spPr>
          <a:xfrm>
            <a:off x="5396753" y="962025"/>
            <a:ext cx="5959991" cy="4625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Drag picture to placeholder or click icon to add graph</a:t>
            </a:r>
          </a:p>
          <a:p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9" y="268"/>
            <a:ext cx="12218220" cy="6872211"/>
          </a:xfrm>
          <a:prstGeom prst="rect">
            <a:avLst/>
          </a:prstGeom>
        </p:spPr>
      </p:pic>
      <p:sp>
        <p:nvSpPr>
          <p:cNvPr id="14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38200" y="723919"/>
            <a:ext cx="10515600" cy="4681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5F4044-894B-B74C-BA70-A76DFBF02618}" type="slidenum">
              <a:rPr lang="en-US" sz="100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pPr/>
              <a:t>‹#›</a:t>
            </a:fld>
            <a:endParaRPr lang="en-US" sz="10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360394"/>
            <a:ext cx="1040967" cy="2920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97985"/>
            <a:ext cx="2490639" cy="31943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838201" y="6241200"/>
            <a:ext cx="105209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7445191" y="5720773"/>
            <a:ext cx="3913917" cy="319541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in.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7D0D0-89B7-5145-9484-983BF630B55C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34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81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7D0D0-89B7-5145-9484-983BF630B55C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6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ARDAP FY 2023 Principal Investigator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70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1E1F7-A9E9-66A4-D43B-9112F7BF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B92F6-62B1-4D98-AB48-6664BBE660C8}" type="datetimeFigureOut">
              <a:rPr lang="en-US" smtClean="0"/>
              <a:t>6/19/24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FF8B13-4F33-C3E0-225E-01C4FB82F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6C0DC-935E-7066-3465-2070839A9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0DFE-7BC1-4333-9B79-A0C3DC1F4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4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4C64-5B1F-F273-6DCF-6624A536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C9506-873C-6AF8-36F9-0E3D228A4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4074-4DC8-4B0B-B0B9-56A0A2150682}" type="datetimeFigureOut">
              <a:rPr lang="en-US" smtClean="0"/>
              <a:t>6/19/24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9E7A5-5D91-80C0-7993-D20EF4C86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A525B-16C8-0D1A-06F7-42F452A86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9644-3093-4508-BFBC-5EBE8DCC3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3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9" y="268"/>
            <a:ext cx="12218220" cy="6872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7783" y="1904962"/>
            <a:ext cx="10515600" cy="305278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70000"/>
              </a:lnSpc>
              <a:defRPr sz="6000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CHANGING</a:t>
            </a:r>
            <a:br>
              <a:rPr lang="en-US" dirty="0"/>
            </a:br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GREAT,</a:t>
            </a:r>
            <a:br>
              <a:rPr lang="en-US" dirty="0"/>
            </a:br>
            <a:r>
              <a:rPr lang="en-US" dirty="0"/>
              <a:t>BIG</a:t>
            </a:r>
            <a:br>
              <a:rPr lang="en-US" dirty="0"/>
            </a:br>
            <a:r>
              <a:rPr lang="en-US" dirty="0"/>
              <a:t>WORLD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02365" y="642921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360394"/>
            <a:ext cx="1040967" cy="2920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97985"/>
            <a:ext cx="2490639" cy="31943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838201" y="6241200"/>
            <a:ext cx="105209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BU 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51820" y="908553"/>
            <a:ext cx="8817283" cy="11317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Examining A Single</a:t>
            </a:r>
            <a:br>
              <a:rPr lang="en-US" dirty="0"/>
            </a:br>
            <a:r>
              <a:rPr lang="en-US" dirty="0"/>
              <a:t>Molecule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51820" y="2141908"/>
            <a:ext cx="8817283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</a:t>
            </a:r>
            <a:r>
              <a:rPr lang="en-US" dirty="0"/>
              <a:t>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endParaRPr lang="en-US" dirty="0"/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is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r>
              <a:rPr lang="en-US" dirty="0"/>
              <a:t> </a:t>
            </a:r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</a:t>
            </a:r>
            <a:r>
              <a:rPr lang="en-US" dirty="0"/>
              <a:t> se </a:t>
            </a:r>
            <a:r>
              <a:rPr lang="en-US" dirty="0" err="1"/>
              <a:t>eosaerum</a:t>
            </a:r>
            <a:r>
              <a:rPr lang="en-US" dirty="0"/>
              <a:t> qui </a:t>
            </a:r>
            <a:r>
              <a:rPr lang="en-US" dirty="0" err="1"/>
              <a:t>offictius</a:t>
            </a:r>
            <a:r>
              <a:rPr lang="en-US" dirty="0"/>
              <a:t> </a:t>
            </a:r>
            <a:r>
              <a:rPr lang="en-US" dirty="0" err="1"/>
              <a:t>nobit</a:t>
            </a:r>
            <a:r>
              <a:rPr lang="en-US" dirty="0"/>
              <a:t> </a:t>
            </a:r>
            <a:r>
              <a:rPr lang="en-US" dirty="0" err="1"/>
              <a:t>alique</a:t>
            </a:r>
            <a:r>
              <a:rPr lang="en-US" dirty="0"/>
              <a:t> non </a:t>
            </a:r>
            <a:r>
              <a:rPr lang="en-US" dirty="0" err="1"/>
              <a:t>nonsenis</a:t>
            </a:r>
            <a:r>
              <a:rPr lang="en-US" dirty="0"/>
              <a:t> rem </a:t>
            </a:r>
            <a:r>
              <a:rPr lang="en-US" dirty="0" err="1"/>
              <a:t>saecus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Fugiam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apellorum</a:t>
            </a:r>
            <a:r>
              <a:rPr lang="en-US" dirty="0"/>
              <a:t> re </a:t>
            </a:r>
            <a:r>
              <a:rPr lang="en-US" dirty="0" err="1"/>
              <a:t>occatet</a:t>
            </a:r>
            <a:r>
              <a:rPr lang="en-US" dirty="0"/>
              <a:t> </a:t>
            </a:r>
            <a:r>
              <a:rPr lang="en-US" dirty="0" err="1"/>
              <a:t>evento</a:t>
            </a:r>
            <a:r>
              <a:rPr lang="en-US" dirty="0"/>
              <a:t> </a:t>
            </a:r>
            <a:r>
              <a:rPr lang="en-US" dirty="0" err="1"/>
              <a:t>consequas</a:t>
            </a:r>
            <a:r>
              <a:rPr lang="en-US" dirty="0"/>
              <a:t> nit </a:t>
            </a:r>
            <a:r>
              <a:rPr lang="en-US" dirty="0" err="1"/>
              <a:t>eatur</a:t>
            </a:r>
            <a:r>
              <a:rPr lang="en-US" dirty="0"/>
              <a:t>? Bea </a:t>
            </a:r>
            <a:r>
              <a:rPr lang="en-US" dirty="0" err="1"/>
              <a:t>dolorpo</a:t>
            </a:r>
            <a:r>
              <a:rPr lang="en-US" dirty="0"/>
              <a:t> </a:t>
            </a:r>
            <a:r>
              <a:rPr lang="en-US" dirty="0" err="1"/>
              <a:t>rrorrum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</a:t>
            </a:r>
            <a:r>
              <a:rPr lang="en-US" dirty="0" err="1"/>
              <a:t>Pictam</a:t>
            </a:r>
            <a:r>
              <a:rPr lang="en-US" dirty="0"/>
              <a:t> </a:t>
            </a:r>
            <a:r>
              <a:rPr lang="en-US" dirty="0" err="1"/>
              <a:t>ent</a:t>
            </a:r>
            <a:r>
              <a:rPr lang="en-US" dirty="0"/>
              <a:t> </a:t>
            </a:r>
            <a:r>
              <a:rPr lang="en-US" dirty="0" err="1"/>
              <a:t>anis</a:t>
            </a:r>
            <a:r>
              <a:rPr lang="en-US" dirty="0"/>
              <a:t> </a:t>
            </a:r>
            <a:r>
              <a:rPr lang="en-US" dirty="0" err="1"/>
              <a:t>dolutem</a:t>
            </a:r>
            <a:r>
              <a:rPr lang="en-US" dirty="0"/>
              <a:t> </a:t>
            </a:r>
            <a:r>
              <a:rPr lang="en-US" dirty="0" err="1"/>
              <a:t>audis</a:t>
            </a:r>
            <a:r>
              <a:rPr lang="en-US" dirty="0"/>
              <a:t> </a:t>
            </a:r>
            <a:r>
              <a:rPr lang="en-US" dirty="0" err="1"/>
              <a:t>doluptas</a:t>
            </a:r>
            <a:r>
              <a:rPr lang="en-US" dirty="0"/>
              <a:t> quo </a:t>
            </a:r>
            <a:r>
              <a:rPr lang="en-US" dirty="0" err="1"/>
              <a:t>cusdam</a:t>
            </a:r>
            <a:r>
              <a:rPr lang="en-US" dirty="0"/>
              <a:t> </a:t>
            </a:r>
            <a:r>
              <a:rPr lang="en-US" dirty="0" err="1"/>
              <a:t>arcit</a:t>
            </a:r>
            <a:r>
              <a:rPr lang="en-US" dirty="0"/>
              <a:t> </a:t>
            </a:r>
            <a:r>
              <a:rPr lang="en-US" dirty="0" err="1"/>
              <a:t>pos</a:t>
            </a:r>
            <a:r>
              <a:rPr lang="en-US" dirty="0"/>
              <a:t> </a:t>
            </a:r>
            <a:r>
              <a:rPr lang="en-US" dirty="0" err="1"/>
              <a:t>alibusam</a:t>
            </a:r>
            <a:r>
              <a:rPr lang="en-US" dirty="0"/>
              <a:t> as </a:t>
            </a:r>
            <a:r>
              <a:rPr lang="en-US" dirty="0" err="1"/>
              <a:t>estiunt</a:t>
            </a:r>
            <a:r>
              <a:rPr lang="en-US" dirty="0"/>
              <a:t>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et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porta </a:t>
            </a:r>
            <a:r>
              <a:rPr lang="en-US" dirty="0" err="1"/>
              <a:t>orci</a:t>
            </a:r>
            <a:r>
              <a:rPr lang="en-US" dirty="0"/>
              <a:t> magna, at </a:t>
            </a:r>
            <a:r>
              <a:rPr lang="en-US" dirty="0" err="1"/>
              <a:t>varius</a:t>
            </a:r>
            <a:r>
              <a:rPr lang="en-US" dirty="0"/>
              <a:t> dolor </a:t>
            </a:r>
            <a:r>
              <a:rPr lang="en-US" dirty="0" err="1"/>
              <a:t>viverra</a:t>
            </a:r>
            <a:r>
              <a:rPr lang="en-US" dirty="0"/>
              <a:t> id. </a:t>
            </a:r>
            <a:r>
              <a:rPr lang="en-US" dirty="0" err="1"/>
              <a:t>Vestibulum</a:t>
            </a:r>
            <a:r>
              <a:rPr lang="en-US" dirty="0"/>
              <a:t> ac semper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nisi,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in. Nam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ac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quam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et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Nam at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ac,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in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vitae, </a:t>
            </a:r>
            <a:r>
              <a:rPr lang="en-US" dirty="0" err="1"/>
              <a:t>varius</a:t>
            </a:r>
            <a:r>
              <a:rPr lang="en-US" dirty="0"/>
              <a:t> ante.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non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at quam. Nam </a:t>
            </a:r>
            <a:r>
              <a:rPr lang="en-US" dirty="0" err="1"/>
              <a:t>vulputate</a:t>
            </a:r>
            <a:r>
              <a:rPr lang="en-US" dirty="0"/>
              <a:t> ante </a:t>
            </a:r>
            <a:r>
              <a:rPr lang="en-US" dirty="0" err="1"/>
              <a:t>eu</a:t>
            </a:r>
            <a:r>
              <a:rPr lang="en-US" dirty="0"/>
              <a:t> dui </a:t>
            </a:r>
            <a:r>
              <a:rPr lang="en-US" dirty="0" err="1"/>
              <a:t>accumsan</a:t>
            </a:r>
            <a:r>
              <a:rPr lang="en-US" dirty="0"/>
              <a:t>, et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quam et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Centered Text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44021" y="908553"/>
            <a:ext cx="8817283" cy="113423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44021" y="2141907"/>
            <a:ext cx="4289104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quam, </a:t>
            </a:r>
            <a:r>
              <a:rPr lang="en-US" dirty="0" err="1"/>
              <a:t>pulvinar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dui. </a:t>
            </a:r>
            <a:r>
              <a:rPr lang="en-US" dirty="0" err="1"/>
              <a:t>Phasellus</a:t>
            </a:r>
            <a:r>
              <a:rPr lang="en-US" dirty="0"/>
              <a:t> maximus id </a:t>
            </a:r>
            <a:r>
              <a:rPr lang="en-US" dirty="0" err="1"/>
              <a:t>neque</a:t>
            </a:r>
            <a:r>
              <a:rPr lang="en-US" dirty="0"/>
              <a:t> et convallis.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Ut</a:t>
            </a:r>
            <a:r>
              <a:rPr lang="en-US" dirty="0"/>
              <a:t> at mi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magna, et </a:t>
            </a:r>
            <a:r>
              <a:rPr lang="en-US" dirty="0" err="1"/>
              <a:t>alqiquam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tempus sed.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ac nisi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porta </a:t>
            </a:r>
            <a:r>
              <a:rPr lang="en-US" dirty="0" err="1"/>
              <a:t>eget</a:t>
            </a:r>
            <a:r>
              <a:rPr lang="en-US" dirty="0"/>
              <a:t> ipsum.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ac </a:t>
            </a:r>
            <a:r>
              <a:rPr lang="en-US" dirty="0" err="1"/>
              <a:t>porttitor</a:t>
            </a:r>
            <a:r>
              <a:rPr lang="en-US" dirty="0"/>
              <a:t> dolor, a </a:t>
            </a:r>
            <a:r>
              <a:rPr lang="en-US" dirty="0" err="1"/>
              <a:t>euismod</a:t>
            </a:r>
            <a:r>
              <a:rPr lang="en-US" dirty="0"/>
              <a:t> ante.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 Nam </a:t>
            </a:r>
            <a:r>
              <a:rPr lang="en-US" dirty="0" err="1"/>
              <a:t>porttitor</a:t>
            </a:r>
            <a:r>
              <a:rPr lang="en-US" dirty="0"/>
              <a:t> ligula </a:t>
            </a:r>
            <a:r>
              <a:rPr lang="en-US" dirty="0" err="1"/>
              <a:t>ornare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ipsum at,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72200" y="2141907"/>
            <a:ext cx="4289104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non lorem vitae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. Nam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omare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dictum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ac.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ac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in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id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Nunc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gravida.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,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vitae,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vitae. 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57791"/>
            <a:ext cx="2949523" cy="245776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More</a:t>
            </a:r>
            <a:br>
              <a:rPr lang="en-US" dirty="0"/>
            </a:br>
            <a:r>
              <a:rPr lang="en-US" dirty="0"/>
              <a:t>Than </a:t>
            </a:r>
            <a:br>
              <a:rPr lang="en-US" dirty="0"/>
            </a:br>
            <a:r>
              <a:rPr lang="en-US" dirty="0"/>
              <a:t>A Quick</a:t>
            </a:r>
            <a:br>
              <a:rPr lang="en-US" dirty="0"/>
            </a:br>
            <a:r>
              <a:rPr lang="en-US" dirty="0"/>
              <a:t>Fix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44471" y="957786"/>
            <a:ext cx="7409331" cy="481723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sim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endParaRPr lang="en-US" dirty="0"/>
          </a:p>
          <a:p>
            <a:pPr lvl="0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endParaRPr lang="en-US" dirty="0"/>
          </a:p>
          <a:p>
            <a:pPr lvl="0"/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estorise</a:t>
            </a:r>
            <a:r>
              <a:rPr lang="en-US" dirty="0"/>
              <a:t> </a:t>
            </a:r>
            <a:r>
              <a:rPr lang="en-US" dirty="0" err="1"/>
              <a:t>saerum</a:t>
            </a:r>
            <a:r>
              <a:rPr lang="en-US" dirty="0"/>
              <a:t> qui </a:t>
            </a:r>
            <a:r>
              <a:rPr lang="en-US" dirty="0" err="1"/>
              <a:t>offic</a:t>
            </a:r>
            <a:endParaRPr lang="en-US" dirty="0"/>
          </a:p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ipsum </a:t>
            </a:r>
            <a:r>
              <a:rPr lang="en-US" dirty="0" err="1"/>
              <a:t>iaculis</a:t>
            </a:r>
            <a:r>
              <a:rPr lang="en-US" dirty="0"/>
              <a:t> porta.</a:t>
            </a:r>
          </a:p>
          <a:p>
            <a:r>
              <a:rPr lang="en-US" dirty="0" err="1"/>
              <a:t>Sed</a:t>
            </a:r>
            <a:r>
              <a:rPr lang="en-US" dirty="0"/>
              <a:t> id ex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id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.</a:t>
            </a:r>
          </a:p>
          <a:p>
            <a:r>
              <a:rPr lang="en-US" dirty="0"/>
              <a:t>Integer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  <a:p>
            <a:r>
              <a:rPr lang="en-US" dirty="0" err="1"/>
              <a:t>Aliquam</a:t>
            </a:r>
            <a:r>
              <a:rPr lang="en-US" dirty="0"/>
              <a:t>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dui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  <a:p>
            <a:r>
              <a:rPr lang="en-US" dirty="0" err="1"/>
              <a:t>Nulla</a:t>
            </a:r>
            <a:r>
              <a:rPr lang="en-US" dirty="0"/>
              <a:t> semper libero non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r>
              <a:rPr lang="en-US" dirty="0"/>
              <a:t>In et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gravida </a:t>
            </a:r>
            <a:r>
              <a:rPr lang="en-US" dirty="0" err="1"/>
              <a:t>pulvinar</a:t>
            </a:r>
            <a:r>
              <a:rPr lang="en-US" dirty="0"/>
              <a:t>.</a:t>
            </a:r>
          </a:p>
          <a:p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maximus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dolor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.</a:t>
            </a:r>
          </a:p>
          <a:p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vitae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  <a:p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Centere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44021" y="908553"/>
            <a:ext cx="8817283" cy="113423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More Than A Quick Fix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48840" y="2141906"/>
            <a:ext cx="8812464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sim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endParaRPr lang="en-US" dirty="0"/>
          </a:p>
          <a:p>
            <a:pPr lvl="0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endParaRPr lang="en-US" dirty="0"/>
          </a:p>
          <a:p>
            <a:pPr lvl="0"/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estorise</a:t>
            </a:r>
            <a:r>
              <a:rPr lang="en-US" dirty="0"/>
              <a:t> </a:t>
            </a:r>
            <a:r>
              <a:rPr lang="en-US" dirty="0" err="1"/>
              <a:t>saerum</a:t>
            </a:r>
            <a:r>
              <a:rPr lang="en-US" dirty="0"/>
              <a:t> qui </a:t>
            </a:r>
            <a:r>
              <a:rPr lang="en-US" dirty="0" err="1"/>
              <a:t>offic</a:t>
            </a:r>
            <a:endParaRPr lang="en-US" dirty="0"/>
          </a:p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ipsum </a:t>
            </a:r>
            <a:r>
              <a:rPr lang="en-US" dirty="0" err="1"/>
              <a:t>iaculis</a:t>
            </a:r>
            <a:r>
              <a:rPr lang="en-US" dirty="0"/>
              <a:t> porta.</a:t>
            </a:r>
          </a:p>
          <a:p>
            <a:r>
              <a:rPr lang="en-US" dirty="0" err="1"/>
              <a:t>Sed</a:t>
            </a:r>
            <a:r>
              <a:rPr lang="en-US" dirty="0"/>
              <a:t> id ex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id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.</a:t>
            </a:r>
          </a:p>
          <a:p>
            <a:r>
              <a:rPr lang="en-US" dirty="0"/>
              <a:t>Integer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  <a:p>
            <a:r>
              <a:rPr lang="en-US" dirty="0" err="1"/>
              <a:t>Aliquam</a:t>
            </a:r>
            <a:r>
              <a:rPr lang="en-US" dirty="0"/>
              <a:t>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dui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  <a:p>
            <a:r>
              <a:rPr lang="en-US" dirty="0" err="1"/>
              <a:t>Nulla</a:t>
            </a:r>
            <a:r>
              <a:rPr lang="en-US" dirty="0"/>
              <a:t> semper libero non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4820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4820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convallis</a:t>
            </a:r>
            <a:r>
              <a:rPr lang="en-US" dirty="0"/>
              <a:t> nisi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a, </a:t>
            </a:r>
            <a:r>
              <a:rPr lang="en-US" dirty="0" err="1"/>
              <a:t>convallis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tempus lacus.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in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et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5717" y="961467"/>
            <a:ext cx="5953391" cy="4625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4819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405717" y="961467"/>
            <a:ext cx="5953391" cy="4625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4819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Font typeface="Arial" charset="0"/>
              <a:buChar char="•"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sim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endParaRPr lang="en-US" dirty="0"/>
          </a:p>
          <a:p>
            <a:pPr lvl="0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endParaRPr lang="en-US" dirty="0"/>
          </a:p>
          <a:p>
            <a:pPr lvl="0"/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estorise</a:t>
            </a:r>
            <a:r>
              <a:rPr lang="en-US" dirty="0"/>
              <a:t> </a:t>
            </a:r>
            <a:r>
              <a:rPr lang="en-US" dirty="0" err="1"/>
              <a:t>saerum</a:t>
            </a:r>
            <a:r>
              <a:rPr lang="en-US" dirty="0"/>
              <a:t> qui </a:t>
            </a:r>
            <a:r>
              <a:rPr lang="en-US" dirty="0" err="1"/>
              <a:t>offic</a:t>
            </a:r>
            <a:endParaRPr lang="en-US" dirty="0"/>
          </a:p>
          <a:p>
            <a:r>
              <a:rPr lang="en-US" dirty="0" err="1"/>
              <a:t>Sed</a:t>
            </a:r>
            <a:r>
              <a:rPr lang="en-US" dirty="0"/>
              <a:t> id ex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ext-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405718" y="961467"/>
            <a:ext cx="2873665" cy="46240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429304" y="962913"/>
            <a:ext cx="2928979" cy="46226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32265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2265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convallis</a:t>
            </a:r>
            <a:r>
              <a:rPr lang="en-US" dirty="0"/>
              <a:t> nisi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a, </a:t>
            </a:r>
            <a:r>
              <a:rPr lang="en-US" dirty="0" err="1"/>
              <a:t>convallis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tempus lacus.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in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et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405718" y="5735336"/>
            <a:ext cx="2873665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8429304" y="5735336"/>
            <a:ext cx="2928979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0" y="268"/>
            <a:ext cx="12218220" cy="68722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8638" y="0"/>
            <a:ext cx="11696055" cy="6872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1800" dirty="0"/>
              <a:t>‘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04427"/>
            <a:ext cx="2254350" cy="347365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0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9.png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4.png"/><Relationship Id="rId7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NULL"/><Relationship Id="rId11" Type="http://schemas.openxmlformats.org/officeDocument/2006/relationships/image" Target="../media/image17.png"/><Relationship Id="rId5" Type="http://schemas.openxmlformats.org/officeDocument/2006/relationships/image" Target="NULL"/><Relationship Id="rId10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NUL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NUL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3504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Two-color Ionization injection of high-quality electrons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1999" y="3514722"/>
            <a:ext cx="10668001" cy="1655762"/>
          </a:xfrm>
        </p:spPr>
        <p:txBody>
          <a:bodyPr/>
          <a:lstStyle/>
          <a:p>
            <a:r>
              <a:rPr lang="en-US" dirty="0"/>
              <a:t>Navid Vafaei-Najafabadi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CB6E9-49E1-0946-9645-8D03A75E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7251" y="0"/>
            <a:ext cx="2286572" cy="680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444D9F-46C9-1B43-B489-348587CE1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77" y="5822953"/>
            <a:ext cx="2293208" cy="104088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F4ED6D9-9878-F54A-A34C-578BD6B28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95" y="56648"/>
            <a:ext cx="3977675" cy="749417"/>
          </a:xfrm>
          <a:prstGeom prst="rect">
            <a:avLst/>
          </a:prstGeom>
        </p:spPr>
      </p:pic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707AF0-58FF-7746-B99A-E4A629678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8898" y="6003133"/>
            <a:ext cx="4054202" cy="680527"/>
          </a:xfrm>
          <a:prstGeom prst="rect">
            <a:avLst/>
          </a:prstGeom>
        </p:spPr>
      </p:pic>
      <p:pic>
        <p:nvPicPr>
          <p:cNvPr id="9" name="Picture 8" descr="A logo of a globe with a gold ring&#10;&#10;Description automatically generated">
            <a:extLst>
              <a:ext uri="{FF2B5EF4-FFF2-40B4-BE49-F238E27FC236}">
                <a16:creationId xmlns:a16="http://schemas.microsoft.com/office/drawing/2014/main" id="{B49BEB66-DFE9-E819-AA37-1450DFA414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2837" y="5647242"/>
            <a:ext cx="12954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1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3D5E7F0-DB38-9D2F-5163-23EEF1F5B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49" y="865214"/>
            <a:ext cx="7772400" cy="3642678"/>
          </a:xfrm>
          <a:prstGeom prst="rect">
            <a:avLst/>
          </a:prstGeom>
        </p:spPr>
      </p:pic>
      <p:pic>
        <p:nvPicPr>
          <p:cNvPr id="11" name="Picture 10" descr="A diagram of a graph&#10;&#10;Description automatically generated">
            <a:extLst>
              <a:ext uri="{FF2B5EF4-FFF2-40B4-BE49-F238E27FC236}">
                <a16:creationId xmlns:a16="http://schemas.microsoft.com/office/drawing/2014/main" id="{4798F1BB-0195-4258-563B-DD0BD1EF8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906" y="4691884"/>
            <a:ext cx="7772400" cy="1949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9FDC2A-46A8-71A1-755D-A72C8AAE6D0A}"/>
              </a:ext>
            </a:extLst>
          </p:cNvPr>
          <p:cNvSpPr txBox="1"/>
          <p:nvPr/>
        </p:nvSpPr>
        <p:spPr>
          <a:xfrm>
            <a:off x="8415580" y="965787"/>
            <a:ext cx="3316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“Photoinjector” produces an e-beam that is perfectly suited for acceleration in subsequent plasma wakefield “stages”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9B4A33-DB9B-EC7B-52CA-7A195D64A063}"/>
              </a:ext>
            </a:extLst>
          </p:cNvPr>
          <p:cNvSpPr txBox="1"/>
          <p:nvPr/>
        </p:nvSpPr>
        <p:spPr>
          <a:xfrm>
            <a:off x="347249" y="4879812"/>
            <a:ext cx="3316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luminosity value attributed to such a beam would be compatible with all proposed plasma wakefield collider schemes and competitive with conventional collider beams</a:t>
            </a:r>
          </a:p>
        </p:txBody>
      </p:sp>
    </p:spTree>
    <p:extLst>
      <p:ext uri="{BB962C8B-B14F-4D97-AF65-F5344CB8AC3E}">
        <p14:creationId xmlns:p14="http://schemas.microsoft.com/office/powerpoint/2010/main" val="40073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3E32CA8-F4B0-40F8-1EE6-CDC2C9FA49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E20ACA-97D0-8D4C-B4AE-2FD813102D70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68010517"/>
              </p:ext>
            </p:extLst>
          </p:nvPr>
        </p:nvGraphicFramePr>
        <p:xfrm>
          <a:off x="358775" y="1003509"/>
          <a:ext cx="11567754" cy="5224789"/>
        </p:xfrm>
        <a:graphic>
          <a:graphicData uri="http://schemas.openxmlformats.org/drawingml/2006/table">
            <a:tbl>
              <a:tblPr firstRow="1" bandRow="1">
                <a:effectLst/>
                <a:tableStyleId>{F5AB1C69-6EDB-4FF4-983F-18BD219EF322}</a:tableStyleId>
              </a:tblPr>
              <a:tblGrid>
                <a:gridCol w="5460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07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10706">
                <a:tc>
                  <a:txBody>
                    <a:bodyPr/>
                    <a:lstStyle/>
                    <a:p>
                      <a:pPr marL="227013" indent="-227013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Wingdings" pitchFamily="2" charset="2"/>
                        <a:buNone/>
                      </a:pPr>
                      <a:r>
                        <a:rPr lang="en-US" sz="2000" b="1" u="sng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Scientific/Technical Outcomes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Outcomes: Very bright, high-charge electron beams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20000"/>
                        </a:spcAft>
                        <a:buClr>
                          <a:srgbClr val="124A9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Approach: Spatiotemporal control over NIR laser to initiate ionization injection in a plasma wakefield driven by a CO</a:t>
                      </a:r>
                      <a:r>
                        <a:rPr lang="en-US" sz="2000" b="0" u="none" kern="1200" baseline="-250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laser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2000" b="0" u="non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Wingdings" pitchFamily="-106" charset="2"/>
                        <a:buNone/>
                      </a:pPr>
                      <a:r>
                        <a:rPr lang="en-US" sz="2000" b="1" u="sng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Lasers/e-beam Parameters Required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 TW CO</a:t>
                      </a:r>
                      <a:r>
                        <a:rPr lang="en-US" sz="2000" b="0" u="none" kern="1200" baseline="-250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laser pulse 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 25 </a:t>
                      </a:r>
                      <a:r>
                        <a:rPr lang="en-US" sz="2000" b="0" u="none" kern="12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mJ</a:t>
                      </a: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of (second harmonic of) </a:t>
                      </a:r>
                      <a:r>
                        <a:rPr lang="en-US" sz="2000" b="0" u="none" kern="12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Ti:Sapphire</a:t>
                      </a:r>
                      <a:endParaRPr lang="en-US" sz="2000" b="0" u="none" kern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Need stable synchronization 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e-beam for alignment capability (transverse probe)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6869">
                <a:tc>
                  <a:txBody>
                    <a:bodyPr/>
                    <a:lstStyle/>
                    <a:p>
                      <a:pPr marL="226695" marR="0" indent="-22669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20000"/>
                        </a:spcAft>
                        <a:buClr>
                          <a:srgbClr val="124A91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lang="en-US" sz="2000" b="1" u="sng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Facilities Upgrade Roadmap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4A9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u="none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Upgrade CO</a:t>
                      </a:r>
                      <a:r>
                        <a:rPr lang="en-US" sz="2000" b="0" u="none" baseline="-250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0" u="none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laser to </a:t>
                      </a:r>
                      <a:r>
                        <a:rPr lang="en-US" sz="2000" b="0" u="none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enable 20 </a:t>
                      </a:r>
                      <a:r>
                        <a:rPr lang="en-US" sz="2000" b="0" u="none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 with pulse length &lt;0.5 </a:t>
                      </a:r>
                      <a:r>
                        <a:rPr lang="en-US" sz="2000" b="0" u="none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</a:t>
                      </a:r>
                      <a:endParaRPr lang="en-US" sz="2000" b="0" u="none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4A9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000" b="0" u="none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Wingdings" pitchFamily="2" charset="2"/>
                        <a:buNone/>
                      </a:pPr>
                      <a:r>
                        <a:rPr lang="en-US" sz="2000" b="1" u="sng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Beyond the Current Roadmap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20000"/>
                        </a:spcAft>
                        <a:buClr>
                          <a:srgbClr val="124A9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N/A</a:t>
                      </a:r>
                      <a:endParaRPr kumimoji="0" lang="en-US" sz="2000" b="1" u="none" kern="1200" baseline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20000"/>
                        </a:spcAft>
                        <a:buClr>
                          <a:srgbClr val="124A9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2000" b="0" u="none" kern="1200" baseline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985703" y="826916"/>
            <a:ext cx="4513635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0E4F97"/>
              </a:buClr>
              <a:buFont typeface="Wingdings" pitchFamily="2" charset="2"/>
              <a:buChar char="§"/>
            </a:pPr>
            <a:endParaRPr lang="en-US" sz="1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300"/>
              </a:spcBef>
              <a:buClr>
                <a:srgbClr val="0E4F97"/>
              </a:buClr>
              <a:buFont typeface="Wingdings" pitchFamily="2" charset="2"/>
              <a:buChar char="§"/>
            </a:pPr>
            <a:endParaRPr lang="en-US" sz="10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CEC2AE-CDD1-B3A4-C9D0-1F0FCD23DDF6}"/>
              </a:ext>
            </a:extLst>
          </p:cNvPr>
          <p:cNvSpPr/>
          <p:nvPr/>
        </p:nvSpPr>
        <p:spPr>
          <a:xfrm>
            <a:off x="573437" y="54458"/>
            <a:ext cx="3363132" cy="856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136525"/>
            <a:ext cx="10515600" cy="856297"/>
          </a:xfr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Quad Chart</a:t>
            </a:r>
          </a:p>
        </p:txBody>
      </p:sp>
    </p:spTree>
    <p:extLst>
      <p:ext uri="{BB962C8B-B14F-4D97-AF65-F5344CB8AC3E}">
        <p14:creationId xmlns:p14="http://schemas.microsoft.com/office/powerpoint/2010/main" val="829639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59417"/>
            <a:ext cx="10515600" cy="93127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84840" cy="4351338"/>
          </a:xfrm>
        </p:spPr>
        <p:txBody>
          <a:bodyPr/>
          <a:lstStyle/>
          <a:p>
            <a:r>
              <a:rPr lang="en-US" dirty="0"/>
              <a:t>Plasma accelerators create accelerating gradients that are hundreds of times higher than conventional accelerators</a:t>
            </a:r>
          </a:p>
          <a:p>
            <a:r>
              <a:rPr lang="en-US" dirty="0"/>
              <a:t>A “plasma photoinjector” for a collider application needs to create </a:t>
            </a:r>
          </a:p>
          <a:p>
            <a:pPr lvl="1"/>
            <a:r>
              <a:rPr lang="en-US" dirty="0"/>
              <a:t>Low emittance (&lt;100 nm) </a:t>
            </a:r>
          </a:p>
          <a:p>
            <a:pPr lvl="1"/>
            <a:r>
              <a:rPr lang="en-US" dirty="0"/>
              <a:t>High charge (order of </a:t>
            </a:r>
            <a:r>
              <a:rPr lang="en-US" dirty="0" err="1"/>
              <a:t>nC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Trapezoidal shape for low energy spread in subsequent accelerating plasma stages</a:t>
            </a:r>
          </a:p>
          <a:p>
            <a:r>
              <a:rPr lang="en-US" dirty="0"/>
              <a:t>By applying the spatiotemporal pulse shaping to two-color ionization injection, such plasma photoinjector can be demonstrated at ATF</a:t>
            </a:r>
          </a:p>
        </p:txBody>
      </p:sp>
    </p:spTree>
    <p:extLst>
      <p:ext uri="{BB962C8B-B14F-4D97-AF65-F5344CB8AC3E}">
        <p14:creationId xmlns:p14="http://schemas.microsoft.com/office/powerpoint/2010/main" val="1192520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80CE47-C4D6-9CDC-D035-34866B56C9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4100CE1-3C65-9102-FE2B-D4D565BA4D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78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94BB789-0F4F-18F7-9EF8-135DED074F8E}"/>
              </a:ext>
            </a:extLst>
          </p:cNvPr>
          <p:cNvGrpSpPr/>
          <p:nvPr/>
        </p:nvGrpSpPr>
        <p:grpSpPr>
          <a:xfrm>
            <a:off x="1360119" y="18188"/>
            <a:ext cx="7378623" cy="6787489"/>
            <a:chOff x="1360119" y="18188"/>
            <a:chExt cx="7378623" cy="678748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5D9005C-6E9B-0EDC-997B-30B28FF051C4}"/>
                </a:ext>
              </a:extLst>
            </p:cNvPr>
            <p:cNvGrpSpPr/>
            <p:nvPr/>
          </p:nvGrpSpPr>
          <p:grpSpPr>
            <a:xfrm>
              <a:off x="1360119" y="18188"/>
              <a:ext cx="3729771" cy="6777294"/>
              <a:chOff x="1360119" y="18188"/>
              <a:chExt cx="3729771" cy="677729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CD6639B-6F18-A071-9D89-2FEB3FF82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60119" y="18188"/>
                <a:ext cx="3446453" cy="295909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B5E1824-8040-72D5-ED97-9A875FDB2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60119" y="2743661"/>
                <a:ext cx="3729771" cy="200454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C074562-E8C0-9B1C-EF34-FAC0ECA7F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41038" y="4701778"/>
                <a:ext cx="3648852" cy="209370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084D45-BC31-C7EA-CE90-CB289ACA3E35}"/>
                  </a:ext>
                </a:extLst>
              </p:cNvPr>
              <p:cNvSpPr txBox="1"/>
              <p:nvPr/>
            </p:nvSpPr>
            <p:spPr>
              <a:xfrm>
                <a:off x="1948151" y="228680"/>
                <a:ext cx="323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CD4A62C-79A5-DBC0-BFFB-20D4663480F2}"/>
                  </a:ext>
                </a:extLst>
              </p:cNvPr>
              <p:cNvSpPr txBox="1"/>
              <p:nvPr/>
            </p:nvSpPr>
            <p:spPr>
              <a:xfrm>
                <a:off x="1948151" y="1579937"/>
                <a:ext cx="323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DAB2E4-2C18-DB98-7FE0-CD00AC81B26C}"/>
                  </a:ext>
                </a:extLst>
              </p:cNvPr>
              <p:cNvSpPr txBox="1"/>
              <p:nvPr/>
            </p:nvSpPr>
            <p:spPr>
              <a:xfrm>
                <a:off x="1948151" y="2818444"/>
                <a:ext cx="323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EE7286-2FEC-31B7-E41D-2CE4F19CF084}"/>
                  </a:ext>
                </a:extLst>
              </p:cNvPr>
              <p:cNvSpPr txBox="1"/>
              <p:nvPr/>
            </p:nvSpPr>
            <p:spPr>
              <a:xfrm>
                <a:off x="1948151" y="5093397"/>
                <a:ext cx="323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56F736F-9F3D-3BD5-6479-C2DEBE788442}"/>
                </a:ext>
              </a:extLst>
            </p:cNvPr>
            <p:cNvGrpSpPr/>
            <p:nvPr/>
          </p:nvGrpSpPr>
          <p:grpSpPr>
            <a:xfrm>
              <a:off x="5089890" y="85612"/>
              <a:ext cx="3648852" cy="6720065"/>
              <a:chOff x="1562518" y="12899"/>
              <a:chExt cx="3648852" cy="672006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6F1631D-D898-ACEC-741B-388CA43E3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62518" y="12899"/>
                <a:ext cx="3244054" cy="289167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5BEC86D-0B21-69C6-10F1-6034D8C89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62518" y="2681143"/>
                <a:ext cx="3648852" cy="200454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2C7F566-345E-045E-8ED4-3856BE723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62518" y="4639260"/>
                <a:ext cx="3530813" cy="2093704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F37AA99-9E2D-7D6D-4580-BFB05C8D363C}"/>
                  </a:ext>
                </a:extLst>
              </p:cNvPr>
              <p:cNvSpPr txBox="1"/>
              <p:nvPr/>
            </p:nvSpPr>
            <p:spPr>
              <a:xfrm>
                <a:off x="2061046" y="245736"/>
                <a:ext cx="323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55A42B-B47A-BA8E-2C04-53C8DA7BF57E}"/>
                  </a:ext>
                </a:extLst>
              </p:cNvPr>
              <p:cNvSpPr txBox="1"/>
              <p:nvPr/>
            </p:nvSpPr>
            <p:spPr>
              <a:xfrm>
                <a:off x="2053446" y="1503227"/>
                <a:ext cx="323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5004AD-0A5D-43CA-136A-B1959E746338}"/>
                  </a:ext>
                </a:extLst>
              </p:cNvPr>
              <p:cNvSpPr txBox="1"/>
              <p:nvPr/>
            </p:nvSpPr>
            <p:spPr>
              <a:xfrm>
                <a:off x="2007579" y="2773946"/>
                <a:ext cx="2642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D44A56-6AB4-F5C1-9C8C-6C8C5EBE9386}"/>
                  </a:ext>
                </a:extLst>
              </p:cNvPr>
              <p:cNvSpPr txBox="1"/>
              <p:nvPr/>
            </p:nvSpPr>
            <p:spPr>
              <a:xfrm>
                <a:off x="2053446" y="5025309"/>
                <a:ext cx="323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D915E92-721A-0D60-C3B7-9C2B6912FA3C}"/>
                  </a:ext>
                </a:extLst>
              </p:cNvPr>
              <p:cNvSpPr txBox="1"/>
              <p:nvPr/>
            </p:nvSpPr>
            <p:spPr>
              <a:xfrm>
                <a:off x="3439115" y="187644"/>
                <a:ext cx="13674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220 </m:t>
                    </m:r>
                  </m:oMath>
                </a14:m>
                <a:r>
                  <a:rPr lang="en-US" sz="16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pC</a:t>
                </a:r>
                <a:endParaRPr lang="en-US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D915E92-721A-0D60-C3B7-9C2B6912F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115" y="187644"/>
                <a:ext cx="1367457" cy="338554"/>
              </a:xfrm>
              <a:prstGeom prst="rect">
                <a:avLst/>
              </a:prstGeom>
              <a:blipFill>
                <a:blip r:embed="rId8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5ED130-5DFC-A035-84E6-91482FE4D2D7}"/>
                  </a:ext>
                </a:extLst>
              </p:cNvPr>
              <p:cNvSpPr txBox="1"/>
              <p:nvPr/>
            </p:nvSpPr>
            <p:spPr>
              <a:xfrm>
                <a:off x="7176783" y="149172"/>
                <a:ext cx="11571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1 </m:t>
                    </m:r>
                  </m:oMath>
                </a14:m>
                <a:r>
                  <a:rPr lang="en-US" sz="1600" dirty="0" err="1">
                    <a:solidFill>
                      <a:srgbClr val="FF0000"/>
                    </a:solidFill>
                  </a:rPr>
                  <a:t>nC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5ED130-5DFC-A035-84E6-91482FE4D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783" y="149172"/>
                <a:ext cx="1157161" cy="338554"/>
              </a:xfrm>
              <a:prstGeom prst="rect">
                <a:avLst/>
              </a:prstGeom>
              <a:blipFill>
                <a:blip r:embed="rId9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8931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AD0C9A2-EBE4-0A79-246F-3712B07DAC5A}"/>
              </a:ext>
            </a:extLst>
          </p:cNvPr>
          <p:cNvSpPr txBox="1"/>
          <p:nvPr/>
        </p:nvSpPr>
        <p:spPr>
          <a:xfrm>
            <a:off x="1224952" y="621101"/>
            <a:ext cx="4511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Injected Charge Evolution due to Flying Focus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3BBA229-94ED-311E-B108-479668B3E26B}"/>
                  </a:ext>
                </a:extLst>
              </p:cNvPr>
              <p:cNvSpPr txBox="1"/>
              <p:nvPr/>
            </p:nvSpPr>
            <p:spPr>
              <a:xfrm>
                <a:off x="440765" y="6236899"/>
                <a:ext cx="9454552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ff</a:t>
                </a:r>
                <a:r>
                  <a:rPr lang="en-US" b="0" dirty="0"/>
                  <a:t> laser-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=1.04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=6.8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/ 0.18,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=0. 4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=0.17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3BBA229-94ED-311E-B108-479668B3E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65" y="6236899"/>
                <a:ext cx="9454552" cy="391582"/>
              </a:xfrm>
              <a:prstGeom prst="rect">
                <a:avLst/>
              </a:prstGeom>
              <a:blipFill>
                <a:blip r:embed="rId6"/>
                <a:stretch>
                  <a:fillRect l="-516" t="-4688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E574C7-26B7-C9B0-2704-F971C9E55E4A}"/>
                  </a:ext>
                </a:extLst>
              </p:cNvPr>
              <p:cNvSpPr txBox="1"/>
              <p:nvPr/>
            </p:nvSpPr>
            <p:spPr>
              <a:xfrm>
                <a:off x="440765" y="5710346"/>
                <a:ext cx="10854906" cy="546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CO2 laser-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=2.7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=105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=350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=9.2 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=37.6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E574C7-26B7-C9B0-2704-F971C9E55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65" y="5710346"/>
                <a:ext cx="10854906" cy="546496"/>
              </a:xfrm>
              <a:prstGeom prst="rect">
                <a:avLst/>
              </a:prstGeom>
              <a:blipFill>
                <a:blip r:embed="rId9"/>
                <a:stretch>
                  <a:fillRect l="-449"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rho-plots30octr6">
            <a:hlinkClick r:id="" action="ppaction://media"/>
            <a:extLst>
              <a:ext uri="{FF2B5EF4-FFF2-40B4-BE49-F238E27FC236}">
                <a16:creationId xmlns:a16="http://schemas.microsoft.com/office/drawing/2014/main" id="{02AAD260-D907-EF88-D3BD-0EE339FDC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36567" y="990433"/>
            <a:ext cx="5298973" cy="4636736"/>
          </a:xfrm>
          <a:prstGeom prst="rect">
            <a:avLst/>
          </a:prstGeom>
        </p:spPr>
      </p:pic>
      <p:pic>
        <p:nvPicPr>
          <p:cNvPr id="10" name="rhoAr8-plots30octr6">
            <a:hlinkClick r:id="" action="ppaction://media"/>
            <a:extLst>
              <a:ext uri="{FF2B5EF4-FFF2-40B4-BE49-F238E27FC236}">
                <a16:creationId xmlns:a16="http://schemas.microsoft.com/office/drawing/2014/main" id="{C5A39FBF-2D10-D664-55B6-8FE80C9B440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8977" y="1221898"/>
            <a:ext cx="4984988" cy="43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7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D9164-094B-8EBD-4A18-C1840D8A8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713" y="1377861"/>
            <a:ext cx="4684785" cy="4349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05EF3-1D63-C9F2-5971-78038687E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2240" y="1691528"/>
            <a:ext cx="5354110" cy="40139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2EC92-CD73-3711-A879-EBB4AF39007D}"/>
              </a:ext>
            </a:extLst>
          </p:cNvPr>
          <p:cNvSpPr txBox="1"/>
          <p:nvPr/>
        </p:nvSpPr>
        <p:spPr>
          <a:xfrm>
            <a:off x="7630790" y="6016039"/>
            <a:ext cx="248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Slope= 0.22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B1B759-70B4-AB56-8841-71E2D1F80F96}"/>
                  </a:ext>
                </a:extLst>
              </p:cNvPr>
              <p:cNvSpPr txBox="1"/>
              <p:nvPr/>
            </p:nvSpPr>
            <p:spPr>
              <a:xfrm>
                <a:off x="274481" y="5912741"/>
                <a:ext cx="5331250" cy="945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=2.58∗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=0.6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𝑛𝐶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B1B759-70B4-AB56-8841-71E2D1F80F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81" y="5912741"/>
                <a:ext cx="5331250" cy="945259"/>
              </a:xfrm>
              <a:prstGeom prst="rect">
                <a:avLst/>
              </a:prstGeom>
              <a:blipFill>
                <a:blip r:embed="rId4"/>
                <a:stretch>
                  <a:fillRect t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E378A075-3DE4-C971-4FBC-3FC0C78A473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31135" y="688212"/>
                <a:ext cx="10329729" cy="641357"/>
              </a:xfrm>
            </p:spPr>
            <p:txBody>
              <a:bodyPr>
                <a:normAutofit fontScale="9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=1.35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E378A075-3DE4-C971-4FBC-3FC0C78A47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31135" y="688212"/>
                <a:ext cx="10329729" cy="641357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177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72CB97-C66B-9749-7011-2BC949CF1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Loading Physics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C1BFBD-E9D4-6575-9EA2-EFBE5C234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graph with a line and a line&#10;&#10;Description automatically generated">
            <a:extLst>
              <a:ext uri="{FF2B5EF4-FFF2-40B4-BE49-F238E27FC236}">
                <a16:creationId xmlns:a16="http://schemas.microsoft.com/office/drawing/2014/main" id="{DDC9B702-6DB4-252B-96E4-627FEA24A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0" y="2039234"/>
            <a:ext cx="5268322" cy="4023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F9B1D6-6B88-8F3B-4885-5D77B9686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2403" y="1912802"/>
            <a:ext cx="5971044" cy="426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0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45BC0D-638F-B141-F12A-C1DFE4262674}"/>
              </a:ext>
            </a:extLst>
          </p:cNvPr>
          <p:cNvSpPr txBox="1"/>
          <p:nvPr/>
        </p:nvSpPr>
        <p:spPr>
          <a:xfrm>
            <a:off x="498763" y="845127"/>
            <a:ext cx="4248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Krypton Ionization Rates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FB19DF-7428-D9F8-8D81-E63478E33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467235"/>
            <a:ext cx="7772400" cy="192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74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59417"/>
            <a:ext cx="10515600" cy="931271"/>
          </a:xfrm>
        </p:spPr>
        <p:txBody>
          <a:bodyPr/>
          <a:lstStyle/>
          <a:p>
            <a:r>
              <a:rPr lang="en-US"/>
              <a:t>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84840" cy="4351338"/>
          </a:xfrm>
        </p:spPr>
        <p:txBody>
          <a:bodyPr/>
          <a:lstStyle/>
          <a:p>
            <a:r>
              <a:rPr lang="en-US" dirty="0"/>
              <a:t>Plasma accelerators create accelerating gradients that are hundreds of times higher than conventional accelerators</a:t>
            </a:r>
          </a:p>
          <a:p>
            <a:r>
              <a:rPr lang="en-US" dirty="0"/>
              <a:t>A “plasma photoinjector” for a collider application needs to create </a:t>
            </a:r>
          </a:p>
          <a:p>
            <a:pPr lvl="1"/>
            <a:r>
              <a:rPr lang="en-US" dirty="0"/>
              <a:t>Low emittance (&lt;100 nm) </a:t>
            </a:r>
          </a:p>
          <a:p>
            <a:pPr lvl="1"/>
            <a:r>
              <a:rPr lang="en-US" dirty="0"/>
              <a:t>High charge (order of </a:t>
            </a:r>
            <a:r>
              <a:rPr lang="en-US" dirty="0" err="1"/>
              <a:t>nC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Trapezoidal shape for low energy spread in subsequent accelerating plasma stages</a:t>
            </a:r>
          </a:p>
          <a:p>
            <a:r>
              <a:rPr lang="en-US" dirty="0"/>
              <a:t>By applying the spatiotemporal pulse shaping to two-color ionization injection, such plasma photoinjector can be demonstrated at ATF</a:t>
            </a:r>
          </a:p>
        </p:txBody>
      </p:sp>
    </p:spTree>
    <p:extLst>
      <p:ext uri="{BB962C8B-B14F-4D97-AF65-F5344CB8AC3E}">
        <p14:creationId xmlns:p14="http://schemas.microsoft.com/office/powerpoint/2010/main" val="3867803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950" y="592978"/>
            <a:ext cx="9944100" cy="835750"/>
          </a:xfrm>
        </p:spPr>
        <p:txBody>
          <a:bodyPr>
            <a:normAutofit fontScale="90000"/>
          </a:bodyPr>
          <a:lstStyle/>
          <a:p>
            <a:r>
              <a:rPr lang="en-US" dirty="0"/>
              <a:t>Dream of Compact &amp; Efficient Plasma Collider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40033" y="13219737"/>
            <a:ext cx="4966923" cy="8357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hangingPunct="0">
              <a:defRPr/>
            </a:pPr>
            <a:r>
              <a:rPr lang="en-US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  <a:ea typeface="+mj-ea"/>
                <a:cs typeface="Arial" pitchFamily="34" charset="0"/>
              </a:rPr>
              <a:t>Plasma-Based Acceleration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  <a:ea typeface="+mj-ea"/>
                <a:cs typeface="Arial" pitchFamily="34" charset="0"/>
              </a:rPr>
              <a:t>Gradient: 20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  <a:ea typeface="+mj-ea"/>
                <a:cs typeface="Arial" pitchFamily="34" charset="0"/>
              </a:rPr>
              <a:t>GV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  <a:ea typeface="+mj-ea"/>
                <a:cs typeface="Arial" pitchFamily="34" charset="0"/>
              </a:rPr>
              <a:t>/m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6031" y="6077917"/>
            <a:ext cx="2295468" cy="65390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>
            <a:noAutofit/>
          </a:bodyPr>
          <a:lstStyle/>
          <a:p>
            <a:pPr algn="ctr" eaLnBrk="0" hangingPunct="0">
              <a:defRPr/>
            </a:pPr>
            <a:r>
              <a:rPr lang="en-US" sz="2000" u="sng" dirty="0"/>
              <a:t>Plasma</a:t>
            </a:r>
          </a:p>
          <a:p>
            <a:pPr algn="ctr" eaLnBrk="0" hangingPunct="0">
              <a:defRPr/>
            </a:pPr>
            <a:r>
              <a:rPr lang="en-US" dirty="0"/>
              <a:t>Gradient: 10+ GV/m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95231" y="6073271"/>
            <a:ext cx="2514600" cy="6539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eaLnBrk="0" hangingPunct="0">
              <a:defRPr/>
            </a:pPr>
            <a:r>
              <a:rPr lang="en-US" sz="2000" u="sng" dirty="0" err="1"/>
              <a:t>SLAC</a:t>
            </a:r>
            <a:endParaRPr lang="en-US" sz="2000" u="sng" dirty="0"/>
          </a:p>
          <a:p>
            <a:pPr algn="ctr" eaLnBrk="0" hangingPunct="0">
              <a:defRPr/>
            </a:pPr>
            <a:r>
              <a:rPr lang="en-US" dirty="0"/>
              <a:t>Gradient: 10-20 MV/m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ADACF-957E-FD10-CA4D-9E3DA48A0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85656"/>
            <a:ext cx="6178940" cy="40274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CA444-56B9-7991-B907-6829A3090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255" y="1541696"/>
            <a:ext cx="4908945" cy="37746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2FD785-D5B6-83A2-B1B1-75CF9A690F72}"/>
              </a:ext>
            </a:extLst>
          </p:cNvPr>
          <p:cNvSpPr/>
          <p:nvPr/>
        </p:nvSpPr>
        <p:spPr>
          <a:xfrm>
            <a:off x="247650" y="4678021"/>
            <a:ext cx="39821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Slide Courtesy of Dr. J. L. Shaw, LLE, Rochester</a:t>
            </a:r>
          </a:p>
        </p:txBody>
      </p:sp>
    </p:spTree>
    <p:extLst>
      <p:ext uri="{BB962C8B-B14F-4D97-AF65-F5344CB8AC3E}">
        <p14:creationId xmlns:p14="http://schemas.microsoft.com/office/powerpoint/2010/main" val="416300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"/>
    </mc:Choice>
    <mc:Fallback xmlns="">
      <p:transition spd="slow" advTm="12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2783-9C3A-434A-8B21-9EAEBC97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97" y="683298"/>
            <a:ext cx="10515600" cy="1015663"/>
          </a:xfrm>
        </p:spPr>
        <p:txBody>
          <a:bodyPr/>
          <a:lstStyle/>
          <a:p>
            <a:r>
              <a:rPr lang="en-US" dirty="0"/>
              <a:t>Luminosity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220087-81BF-1A40-8DB1-058F18489C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3485"/>
                <a:ext cx="10515600" cy="3846971"/>
              </a:xfrm>
            </p:spPr>
            <p:txBody>
              <a:bodyPr/>
              <a:lstStyle/>
              <a:p>
                <a:r>
                  <a:rPr lang="en-US" dirty="0"/>
                  <a:t>In addition to energy, beam quality is a critical consideration </a:t>
                </a:r>
              </a:p>
              <a:p>
                <a:r>
                  <a:rPr lang="en-US" dirty="0"/>
                  <a:t>In colliders, quality is measured by Luminosity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220087-81BF-1A40-8DB1-058F18489C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3485"/>
                <a:ext cx="10515600" cy="3846971"/>
              </a:xfrm>
              <a:blipFill>
                <a:blip r:embed="rId3"/>
                <a:stretch>
                  <a:fillRect l="-1086" t="-2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DA65E72-44F2-A64F-BFFA-55CC5F71117C}"/>
              </a:ext>
            </a:extLst>
          </p:cNvPr>
          <p:cNvSpPr txBox="1"/>
          <p:nvPr/>
        </p:nvSpPr>
        <p:spPr>
          <a:xfrm>
            <a:off x="9103898" y="6438317"/>
            <a:ext cx="2817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C.B. Schroeder </a:t>
            </a:r>
            <a:r>
              <a:rPr lang="en-US" sz="1200" b="0" i="1" u="none" strike="noStrike" dirty="0">
                <a:solidFill>
                  <a:srgbClr val="333333"/>
                </a:solidFill>
                <a:effectLst/>
                <a:latin typeface="inherit"/>
              </a:rPr>
              <a:t>et al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2023 </a:t>
            </a:r>
            <a:r>
              <a:rPr lang="en-US" sz="1200" b="0" i="1" u="none" strike="noStrike" dirty="0">
                <a:solidFill>
                  <a:srgbClr val="333333"/>
                </a:solidFill>
                <a:effectLst/>
                <a:latin typeface="inherit"/>
              </a:rPr>
              <a:t>JINST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1200" b="1" i="0" u="none" strike="noStrike" dirty="0">
                <a:solidFill>
                  <a:srgbClr val="333333"/>
                </a:solidFill>
                <a:effectLst/>
                <a:latin typeface="inherit"/>
              </a:rPr>
              <a:t>18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T06001</a:t>
            </a:r>
          </a:p>
          <a:p>
            <a:r>
              <a:rPr lang="en-US" sz="1200" b="1" i="0" u="none" strike="noStrike" dirty="0">
                <a:solidFill>
                  <a:srgbClr val="333333"/>
                </a:solidFill>
                <a:effectLst/>
                <a:latin typeface="inherit"/>
              </a:rPr>
              <a:t>DOI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10.1088/1748-0221/18/06/T06001</a:t>
            </a:r>
          </a:p>
          <a:p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9D268C-DDD1-0E42-BCDC-F2CB2204F7F4}"/>
              </a:ext>
            </a:extLst>
          </p:cNvPr>
          <p:cNvGrpSpPr/>
          <p:nvPr/>
        </p:nvGrpSpPr>
        <p:grpSpPr>
          <a:xfrm>
            <a:off x="6709720" y="2827646"/>
            <a:ext cx="3611829" cy="665711"/>
            <a:chOff x="6652570" y="2884796"/>
            <a:chExt cx="3611829" cy="66571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4A1D138-489E-114E-A567-B29DB767E9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2570" y="3284837"/>
              <a:ext cx="308920" cy="26567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0BCB3F4-EE50-864B-960A-B9E5E715C57E}"/>
                    </a:ext>
                  </a:extLst>
                </p:cNvPr>
                <p:cNvSpPr txBox="1"/>
                <p:nvPr/>
              </p:nvSpPr>
              <p:spPr>
                <a:xfrm>
                  <a:off x="7077373" y="2884796"/>
                  <a:ext cx="31870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Beam charge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</m:oMath>
                  </a14:m>
                  <a:r>
                    <a:rPr lang="en-US" sz="2000" dirty="0"/>
                    <a:t>High charge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0BCB3F4-EE50-864B-960A-B9E5E715C5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7373" y="2884796"/>
                  <a:ext cx="3187026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1984" t="-9375" r="-794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77DAAD-969F-134C-A7CF-CF974D9C33A8}"/>
              </a:ext>
            </a:extLst>
          </p:cNvPr>
          <p:cNvGrpSpPr/>
          <p:nvPr/>
        </p:nvGrpSpPr>
        <p:grpSpPr>
          <a:xfrm>
            <a:off x="6448684" y="4314887"/>
            <a:ext cx="5310428" cy="807361"/>
            <a:chOff x="6505834" y="4448237"/>
            <a:chExt cx="5310428" cy="80736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10178B8-F85F-E147-B552-E1FBCA7AFA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3955" y="4448237"/>
              <a:ext cx="191530" cy="396447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C764B71-C722-8546-8CD4-CBE67145C0C3}"/>
                    </a:ext>
                  </a:extLst>
                </p:cNvPr>
                <p:cNvSpPr txBox="1"/>
                <p:nvPr/>
              </p:nvSpPr>
              <p:spPr>
                <a:xfrm>
                  <a:off x="6505834" y="4855488"/>
                  <a:ext cx="531042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Focusability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a14:m>
                  <a:r>
                    <a:rPr lang="en-US" sz="2000" dirty="0"/>
                    <a:t> low emittance and energy spread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C764B71-C722-8546-8CD4-CBE67145C0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5834" y="4855488"/>
                  <a:ext cx="5310428" cy="400110"/>
                </a:xfrm>
                <a:prstGeom prst="rect">
                  <a:avLst/>
                </a:prstGeom>
                <a:blipFill>
                  <a:blip r:embed="rId6"/>
                  <a:stretch>
                    <a:fillRect l="-1193" t="-9375" r="-239" b="-28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64A007E-8169-3C4D-8B16-7BCA445FA348}"/>
                  </a:ext>
                </a:extLst>
              </p:cNvPr>
              <p:cNvSpPr/>
              <p:nvPr/>
            </p:nvSpPr>
            <p:spPr>
              <a:xfrm>
                <a:off x="4167251" y="6103428"/>
                <a:ext cx="3077424" cy="35614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  ⟹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dirty="0"/>
                  <a:t>  &amp;</a:t>
                </a:r>
                <a:r>
                  <a:rPr lang="en-US" dirty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dirty="0"/>
                  <a:t> &amp; Q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64A007E-8169-3C4D-8B16-7BCA445FA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251" y="6103428"/>
                <a:ext cx="3077424" cy="356145"/>
              </a:xfrm>
              <a:prstGeom prst="round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B9C96BA-A5EC-CB4F-A79B-5BB77BDE6D31}"/>
              </a:ext>
            </a:extLst>
          </p:cNvPr>
          <p:cNvGrpSpPr/>
          <p:nvPr/>
        </p:nvGrpSpPr>
        <p:grpSpPr>
          <a:xfrm>
            <a:off x="2827757" y="2857958"/>
            <a:ext cx="3529684" cy="640333"/>
            <a:chOff x="2865857" y="2896058"/>
            <a:chExt cx="3529684" cy="6403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CC0294E-5D29-8F4A-AF11-41B8D0465185}"/>
                    </a:ext>
                  </a:extLst>
                </p:cNvPr>
                <p:cNvSpPr txBox="1"/>
                <p:nvPr/>
              </p:nvSpPr>
              <p:spPr>
                <a:xfrm>
                  <a:off x="2865857" y="2896058"/>
                  <a:ext cx="352968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Beam collision rate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</m:oMath>
                  </a14:m>
                  <a:r>
                    <a:rPr lang="en-US" sz="2000" dirty="0"/>
                    <a:t>High rate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CC0294E-5D29-8F4A-AF11-41B8D04651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5857" y="2896058"/>
                  <a:ext cx="3529684" cy="400110"/>
                </a:xfrm>
                <a:prstGeom prst="rect">
                  <a:avLst/>
                </a:prstGeom>
                <a:blipFill>
                  <a:blip r:embed="rId8"/>
                  <a:stretch>
                    <a:fillRect l="-1792" t="-9375" r="-717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D76B80C-FDC0-9C41-90CE-E98FB9208C76}"/>
                </a:ext>
              </a:extLst>
            </p:cNvPr>
            <p:cNvCxnSpPr>
              <a:cxnSpLocks/>
            </p:cNvCxnSpPr>
            <p:nvPr/>
          </p:nvCxnSpPr>
          <p:spPr>
            <a:xfrm>
              <a:off x="5661747" y="3270721"/>
              <a:ext cx="248165" cy="26567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A9249E-FCC6-BE46-9D03-9142EA1D4A80}"/>
              </a:ext>
            </a:extLst>
          </p:cNvPr>
          <p:cNvGrpSpPr/>
          <p:nvPr/>
        </p:nvGrpSpPr>
        <p:grpSpPr>
          <a:xfrm>
            <a:off x="2882188" y="3204119"/>
            <a:ext cx="9209896" cy="2808387"/>
            <a:chOff x="2882188" y="3204119"/>
            <a:chExt cx="9209896" cy="280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812CE5E-9058-2C45-89BC-046C4A80A7AE}"/>
                    </a:ext>
                  </a:extLst>
                </p:cNvPr>
                <p:cNvSpPr txBox="1"/>
                <p:nvPr/>
              </p:nvSpPr>
              <p:spPr>
                <a:xfrm>
                  <a:off x="2882188" y="3256990"/>
                  <a:ext cx="26872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Plasma Collider: </a:t>
                  </a:r>
                  <a14:m>
                    <m:oMath xmlns:m="http://schemas.openxmlformats.org/officeDocument/2006/math">
                      <m:r>
                        <a:rPr lang="en-US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~50 </m:t>
                      </m:r>
                    </m:oMath>
                  </a14:m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kHz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812CE5E-9058-2C45-89BC-046C4A80A7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188" y="3256990"/>
                  <a:ext cx="2687274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358" t="-6667" r="-943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62B54A7-3DF5-CD42-B0C3-F63214378CDB}"/>
                    </a:ext>
                  </a:extLst>
                </p:cNvPr>
                <p:cNvSpPr txBox="1"/>
                <p:nvPr/>
              </p:nvSpPr>
              <p:spPr>
                <a:xfrm>
                  <a:off x="7077282" y="3204119"/>
                  <a:ext cx="37201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Plasma Collider:</a:t>
                  </a:r>
                  <a14:m>
                    <m:oMath xmlns:m="http://schemas.openxmlformats.org/officeDocument/2006/math">
                      <m:r>
                        <a:rPr lang="en-US" b="0" i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en-US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~200</m:t>
                      </m:r>
                    </m:oMath>
                  </a14:m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pC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62B54A7-3DF5-CD42-B0C3-F63214378C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7282" y="3204119"/>
                  <a:ext cx="3720186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361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796534F-0482-ED40-964F-C5E588E09D66}"/>
                    </a:ext>
                  </a:extLst>
                </p:cNvPr>
                <p:cNvSpPr txBox="1"/>
                <p:nvPr/>
              </p:nvSpPr>
              <p:spPr>
                <a:xfrm>
                  <a:off x="6558917" y="5089176"/>
                  <a:ext cx="5533167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Plasma Collider: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800" b="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Emittance,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&lt;100</m:t>
                      </m:r>
                    </m:oMath>
                  </a14:m>
                  <a:r>
                    <a:rPr lang="en-US" sz="18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nm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800" b="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Energy spread,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</m:oMath>
                  </a14:m>
                  <a:r>
                    <a:rPr lang="en-US" sz="18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1% </a:t>
                  </a:r>
                  <a:endParaRPr lang="en-US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796534F-0482-ED40-964F-C5E588E09D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917" y="5089176"/>
                  <a:ext cx="5533167" cy="923330"/>
                </a:xfrm>
                <a:prstGeom prst="rect">
                  <a:avLst/>
                </a:prstGeom>
                <a:blipFill>
                  <a:blip r:embed="rId11"/>
                  <a:stretch>
                    <a:fillRect l="-915" t="-2703" b="-94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3126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F542A4-60F6-8B86-BA9C-62F4C88EC7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59"/>
          <a:stretch/>
        </p:blipFill>
        <p:spPr>
          <a:xfrm>
            <a:off x="8078680" y="321239"/>
            <a:ext cx="3858458" cy="5918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4B46FC-2989-94BB-0677-9CE299C0B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6013"/>
            <a:ext cx="6733190" cy="1325563"/>
          </a:xfrm>
        </p:spPr>
        <p:txBody>
          <a:bodyPr/>
          <a:lstStyle/>
          <a:p>
            <a:r>
              <a:rPr lang="en-US" dirty="0"/>
              <a:t>LWIR-driven laser </a:t>
            </a:r>
            <a:r>
              <a:rPr lang="en-US" dirty="0" err="1"/>
              <a:t>wakefield</a:t>
            </a:r>
            <a:r>
              <a:rPr lang="en-US" dirty="0"/>
              <a:t> acceleration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F3D9B8-0E94-5F6B-B131-1F057D3347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500" y="2514600"/>
                <a:ext cx="6362700" cy="4343400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Strength of ponderomotive force scales with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400" dirty="0"/>
                  <a:t>, so LWIR drivers can reach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~4</m:t>
                    </m:r>
                  </m:oMath>
                </a14:m>
                <a:r>
                  <a:rPr lang="en-US" sz="2400" dirty="0"/>
                  <a:t> with modest intensities (at ~20 TW power)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~4</m:t>
                    </m:r>
                  </m:oMath>
                </a14:m>
                <a:r>
                  <a:rPr lang="en-US" sz="2400" dirty="0"/>
                  <a:t> can be reached by and LWIR laser without triggering self-injection in LWFA</a:t>
                </a:r>
                <a:r>
                  <a:rPr lang="en-US" sz="2400" baseline="30000" dirty="0"/>
                  <a:t>*</a:t>
                </a:r>
                <a:r>
                  <a:rPr lang="en-US" sz="2400" dirty="0"/>
                  <a:t> </a:t>
                </a:r>
                <a:endParaRPr lang="en-US" sz="2400" baseline="30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Bubble created by LWIR driver can be &gt;100 µm, providing the ability for precise alignment of multiple beams with respect to the bubble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F3D9B8-0E94-5F6B-B131-1F057D3347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500" y="2514600"/>
                <a:ext cx="6362700" cy="4343400"/>
              </a:xfrm>
              <a:blipFill>
                <a:blip r:embed="rId3"/>
                <a:stretch>
                  <a:fillRect l="-1394" t="-1754" r="-2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B5D13-CE9E-CFC1-51DE-AFE5EA6E2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F07FD-45C6-83B1-A8B5-059101A75C17}"/>
              </a:ext>
            </a:extLst>
          </p:cNvPr>
          <p:cNvSpPr txBox="1"/>
          <p:nvPr/>
        </p:nvSpPr>
        <p:spPr>
          <a:xfrm>
            <a:off x="8535550" y="211285"/>
            <a:ext cx="3626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P. Kumar, Physics of Plasmas, 28, 013102 (2021)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761FC8-68ED-0DF9-77BC-C61C9F754B2A}"/>
                  </a:ext>
                </a:extLst>
              </p:cNvPr>
              <p:cNvSpPr txBox="1"/>
              <p:nvPr/>
            </p:nvSpPr>
            <p:spPr>
              <a:xfrm>
                <a:off x="9501324" y="4575190"/>
                <a:ext cx="21191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=3.8 </m:t>
                    </m:r>
                  </m:oMath>
                </a14:m>
                <a:r>
                  <a:rPr lang="en-US" dirty="0"/>
                  <a:t>,</a:t>
                </a:r>
              </a:p>
              <a:p>
                <a:r>
                  <a:rPr lang="en-US" dirty="0"/>
                  <a:t>P=20 TW,</a:t>
                </a:r>
              </a:p>
              <a:p>
                <a:r>
                  <a:rPr lang="en-US" dirty="0"/>
                  <a:t>𝜏=0.5 </a:t>
                </a:r>
                <a:r>
                  <a:rPr lang="en-US" i="1" dirty="0" err="1"/>
                  <a:t>ps</a:t>
                </a:r>
                <a:r>
                  <a:rPr lang="en-US" i="1" dirty="0"/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i="1" dirty="0"/>
                  <a:t>cm</a:t>
                </a:r>
                <a:r>
                  <a:rPr lang="en-US" i="1" baseline="30000" dirty="0"/>
                  <a:t>-3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761FC8-68ED-0DF9-77BC-C61C9F754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1324" y="4575190"/>
                <a:ext cx="2119176" cy="1200329"/>
              </a:xfrm>
              <a:prstGeom prst="rect">
                <a:avLst/>
              </a:prstGeom>
              <a:blipFill>
                <a:blip r:embed="rId4"/>
                <a:stretch>
                  <a:fillRect l="-2594" t="-3061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264E954-3143-7ADD-5410-21844576F8FF}"/>
              </a:ext>
            </a:extLst>
          </p:cNvPr>
          <p:cNvSpPr txBox="1"/>
          <p:nvPr/>
        </p:nvSpPr>
        <p:spPr>
          <a:xfrm>
            <a:off x="575187" y="6373943"/>
            <a:ext cx="3362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See A. Jain, Proceedings of AAC 2022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3D2F60-3948-9741-9B7A-EE148D9450D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D0CB69F-0AAE-73A8-EF8C-0A63B1F32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BE6262-B26C-4770-A9B9-03CA68FD4F70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02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CDB4618-D477-C437-5BAB-E2844E8C1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7557" y="3490990"/>
            <a:ext cx="6400457" cy="260639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0D0F6-B22D-18DB-CFD0-BEB3D4F3B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Two-color ionization injection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9F516-DF3A-EBB3-4798-10D31A8C0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AEDDCE73-76D8-617F-56D7-1F09E4DF8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816" y="915718"/>
            <a:ext cx="3056233" cy="24510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BA249-3D1F-21BE-8D5A-ED0C53739484}"/>
              </a:ext>
            </a:extLst>
          </p:cNvPr>
          <p:cNvSpPr txBox="1"/>
          <p:nvPr/>
        </p:nvSpPr>
        <p:spPr>
          <a:xfrm>
            <a:off x="9362389" y="3360379"/>
            <a:ext cx="4362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Yu, </a:t>
            </a:r>
            <a:r>
              <a:rPr lang="en-US" sz="1100" i="1" dirty="0"/>
              <a:t>PRL </a:t>
            </a:r>
            <a:r>
              <a:rPr lang="en-US" sz="1100" b="1" dirty="0"/>
              <a:t>112</a:t>
            </a:r>
            <a:r>
              <a:rPr lang="en-US" sz="1100" dirty="0"/>
              <a:t>, 125001 (2014)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D20E3B-9F17-7290-1710-C101DC8EFD58}"/>
              </a:ext>
            </a:extLst>
          </p:cNvPr>
          <p:cNvSpPr txBox="1"/>
          <p:nvPr/>
        </p:nvSpPr>
        <p:spPr>
          <a:xfrm>
            <a:off x="6240238" y="5969432"/>
            <a:ext cx="64801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Schroeder, </a:t>
            </a:r>
            <a:r>
              <a:rPr lang="en-US" sz="1100" i="1" dirty="0"/>
              <a:t>European Conference on Lasers and Electro-Optics</a:t>
            </a:r>
            <a:r>
              <a:rPr lang="en-US" sz="1100" dirty="0"/>
              <a:t> (2015)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292AFE-9525-9062-F4F4-93EC21BC3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404751"/>
            <a:ext cx="3005137" cy="18030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025C80-6E94-CC53-2352-799EDDE051A4}"/>
              </a:ext>
            </a:extLst>
          </p:cNvPr>
          <p:cNvSpPr txBox="1"/>
          <p:nvPr/>
        </p:nvSpPr>
        <p:spPr>
          <a:xfrm>
            <a:off x="5543550" y="3195922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Schroeder, </a:t>
            </a:r>
            <a:r>
              <a:rPr lang="en-US" sz="1100" i="1" dirty="0"/>
              <a:t>PRSTAB </a:t>
            </a:r>
            <a:r>
              <a:rPr lang="en-US" sz="1100" b="1" dirty="0"/>
              <a:t>17</a:t>
            </a:r>
            <a:r>
              <a:rPr lang="en-US" sz="1100" dirty="0"/>
              <a:t>, 101301 (2014)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81A2FF-D1BD-9644-1B92-3D54243DD3E3}"/>
                  </a:ext>
                </a:extLst>
              </p:cNvPr>
              <p:cNvSpPr txBox="1"/>
              <p:nvPr/>
            </p:nvSpPr>
            <p:spPr>
              <a:xfrm>
                <a:off x="628650" y="1690688"/>
                <a:ext cx="4033263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 second laser can trigger ionization injection in the </a:t>
                </a:r>
                <a:r>
                  <a:rPr lang="en-US" sz="1600" dirty="0" err="1"/>
                  <a:t>wakefield</a:t>
                </a:r>
                <a:r>
                  <a:rPr lang="en-US" sz="1600" dirty="0"/>
                  <a:t> driven by the LWIR laser, creating a high-quality beam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Drive laser needs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to form plasma wakefield, but we want low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600" dirty="0"/>
                  <a:t> field to avoid prematurely ionizing the gas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Injector laser needs high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600" dirty="0"/>
                  <a:t> field to ionize the gas, but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to avoid disturbing the plasma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ATF is ideally suited for this experiment: </a:t>
                </a:r>
              </a:p>
              <a:p>
                <a:pPr lvl="1"/>
                <a:r>
                  <a:rPr lang="en-US" sz="1600" b="1" dirty="0"/>
                  <a:t>ATF CO</a:t>
                </a:r>
                <a:r>
                  <a:rPr lang="en-US" sz="1600" b="1" baseline="-25000" dirty="0"/>
                  <a:t>2 </a:t>
                </a:r>
                <a:r>
                  <a:rPr lang="en-US" sz="1600" b="1" dirty="0"/>
                  <a:t>:driver </a:t>
                </a:r>
              </a:p>
              <a:p>
                <a:pPr lvl="1"/>
                <a:r>
                  <a:rPr lang="en-US" sz="1600" b="1" dirty="0"/>
                  <a:t>ATF </a:t>
                </a:r>
                <a:r>
                  <a:rPr lang="en-US" sz="1600" b="1" dirty="0" err="1"/>
                  <a:t>Ti:Sapphire</a:t>
                </a:r>
                <a:r>
                  <a:rPr lang="en-US" sz="1600" b="1" dirty="0"/>
                  <a:t>: injector</a:t>
                </a:r>
                <a:endParaRPr lang="en-US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81A2FF-D1BD-9644-1B92-3D54243DD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690688"/>
                <a:ext cx="4033263" cy="3785652"/>
              </a:xfrm>
              <a:prstGeom prst="rect">
                <a:avLst/>
              </a:prstGeom>
              <a:blipFill>
                <a:blip r:embed="rId5"/>
                <a:stretch>
                  <a:fillRect l="-627" t="-333" r="-1567" b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1BAB958-5A14-0A1F-361E-84AF5104C562}"/>
              </a:ext>
            </a:extLst>
          </p:cNvPr>
          <p:cNvSpPr txBox="1"/>
          <p:nvPr/>
        </p:nvSpPr>
        <p:spPr>
          <a:xfrm>
            <a:off x="5819497" y="5098170"/>
            <a:ext cx="2014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Low emittance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BDE66-A4BF-7EA0-4D9B-D13728F4DBF6}"/>
              </a:ext>
            </a:extLst>
          </p:cNvPr>
          <p:cNvSpPr txBox="1"/>
          <p:nvPr/>
        </p:nvSpPr>
        <p:spPr>
          <a:xfrm>
            <a:off x="10854531" y="4133397"/>
            <a:ext cx="119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Excellent phase space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EB65C82-4CAA-638F-A4AA-2458C21BED22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9618987" y="662781"/>
            <a:ext cx="134613" cy="708819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323CB90-9010-B850-DBC7-C43FB8F86385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9618987" y="662781"/>
            <a:ext cx="124449" cy="145666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1B9189E-4135-380E-E102-E2277AF6488D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10901020" y="662781"/>
            <a:ext cx="464605" cy="165858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21AD237-E350-2081-E498-28586C666BCC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10854531" y="662781"/>
            <a:ext cx="511094" cy="51831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E003DF-01B5-DC51-7A2B-249F79701099}"/>
                  </a:ext>
                </a:extLst>
              </p:cNvPr>
              <p:cNvSpPr txBox="1"/>
              <p:nvPr/>
            </p:nvSpPr>
            <p:spPr>
              <a:xfrm>
                <a:off x="8782283" y="385782"/>
                <a:ext cx="16734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Very intense,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E003DF-01B5-DC51-7A2B-249F79701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283" y="385782"/>
                <a:ext cx="1673407" cy="276999"/>
              </a:xfrm>
              <a:prstGeom prst="rect">
                <a:avLst/>
              </a:prstGeom>
              <a:blipFill>
                <a:blip r:embed="rId6"/>
                <a:stretch>
                  <a:fillRect l="-365"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04B3AC6-03AF-2899-0969-1A6B5E13DB69}"/>
                  </a:ext>
                </a:extLst>
              </p:cNvPr>
              <p:cNvSpPr txBox="1"/>
              <p:nvPr/>
            </p:nvSpPr>
            <p:spPr>
              <a:xfrm>
                <a:off x="10529498" y="385782"/>
                <a:ext cx="16722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Less intense,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04B3AC6-03AF-2899-0969-1A6B5E13D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9498" y="385782"/>
                <a:ext cx="1672253" cy="276999"/>
              </a:xfrm>
              <a:prstGeom prst="rect">
                <a:avLst/>
              </a:prstGeom>
              <a:blipFill>
                <a:blip r:embed="rId7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82E51A0C-A2D1-A321-6840-B33870D8115E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83610374-18DF-0E75-9E66-A743BBD2E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203BB8-F944-2CE6-D20B-B5EF9FD5A239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3227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5E40E-E0B9-50C0-511C-89FAD63CF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6723"/>
            <a:ext cx="10515600" cy="19714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Shortcomings</a:t>
            </a:r>
          </a:p>
          <a:p>
            <a:r>
              <a:rPr lang="en-US" dirty="0"/>
              <a:t>The charge produced is low (3-30 </a:t>
            </a:r>
            <a:r>
              <a:rPr lang="en-US" dirty="0" err="1"/>
              <a:t>pC</a:t>
            </a:r>
            <a:r>
              <a:rPr lang="en-US" dirty="0"/>
              <a:t>)</a:t>
            </a:r>
          </a:p>
          <a:p>
            <a:r>
              <a:rPr lang="en-US" dirty="0"/>
              <a:t>Lack of beam loading results in relatively large energy spread (few %)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D667A5-F921-072D-902B-FA30E38BB72A}"/>
              </a:ext>
            </a:extLst>
          </p:cNvPr>
          <p:cNvSpPr txBox="1">
            <a:spLocks/>
          </p:cNvSpPr>
          <p:nvPr/>
        </p:nvSpPr>
        <p:spPr>
          <a:xfrm>
            <a:off x="838200" y="2974088"/>
            <a:ext cx="5857068" cy="1971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Solutions</a:t>
            </a:r>
          </a:p>
          <a:p>
            <a:r>
              <a:rPr lang="en-US" dirty="0"/>
              <a:t>Inject a trapezoidal beam and flatten the plasma wakefield through </a:t>
            </a:r>
            <a:r>
              <a:rPr lang="en-US" dirty="0" err="1"/>
              <a:t>beamloading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93F694-2EB5-3355-2777-906C3C5D0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901" y="2637832"/>
            <a:ext cx="3947899" cy="38788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12DB22-E28D-D68C-F2BA-95D0E9AF87ED}"/>
              </a:ext>
            </a:extLst>
          </p:cNvPr>
          <p:cNvSpPr/>
          <p:nvPr/>
        </p:nvSpPr>
        <p:spPr>
          <a:xfrm>
            <a:off x="7551913" y="6516671"/>
            <a:ext cx="3655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M. </a:t>
            </a:r>
            <a:r>
              <a:rPr lang="en-US" sz="1400" dirty="0" err="1"/>
              <a:t>Tzoufras</a:t>
            </a:r>
            <a:r>
              <a:rPr lang="en-US" sz="1400" dirty="0"/>
              <a:t>, Phys. Rev. Lett. 101, 145002 (2008)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886746A-C6C9-0BFB-1AC0-8605B373190C}"/>
              </a:ext>
            </a:extLst>
          </p:cNvPr>
          <p:cNvSpPr/>
          <p:nvPr/>
        </p:nvSpPr>
        <p:spPr>
          <a:xfrm>
            <a:off x="7451098" y="2424110"/>
            <a:ext cx="1925377" cy="5499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96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866-F3F1-A8FC-FF3F-249F33492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Varying the location of ionization is possible through spatiotemporal control of the ionizing laser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48A0D-2345-17BE-23F4-16CEFD00DC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2" r="45268" b="17514"/>
          <a:stretch/>
        </p:blipFill>
        <p:spPr>
          <a:xfrm>
            <a:off x="1092431" y="1932571"/>
            <a:ext cx="4750430" cy="3764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CFF63-F366-397D-85AF-962898875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06" t="21921" b="13446"/>
          <a:stretch/>
        </p:blipFill>
        <p:spPr>
          <a:xfrm>
            <a:off x="6096000" y="1824083"/>
            <a:ext cx="3949022" cy="4090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A1C454-18BF-71C9-3A3F-D54A0DDE2B12}"/>
              </a:ext>
            </a:extLst>
          </p:cNvPr>
          <p:cNvSpPr txBox="1"/>
          <p:nvPr/>
        </p:nvSpPr>
        <p:spPr>
          <a:xfrm>
            <a:off x="838200" y="6048345"/>
            <a:ext cx="9864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By varying the chirp, the region of peak intensity (focus) can be made to travel at any velocity</a:t>
            </a:r>
          </a:p>
        </p:txBody>
      </p:sp>
    </p:spTree>
    <p:extLst>
      <p:ext uri="{BB962C8B-B14F-4D97-AF65-F5344CB8AC3E}">
        <p14:creationId xmlns:p14="http://schemas.microsoft.com/office/powerpoint/2010/main" val="3441277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laser&#10;&#10;Description automatically generated">
            <a:extLst>
              <a:ext uri="{FF2B5EF4-FFF2-40B4-BE49-F238E27FC236}">
                <a16:creationId xmlns:a16="http://schemas.microsoft.com/office/drawing/2014/main" id="{9F3295B9-874D-B1F6-CAE0-740FC6719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07" y="3695055"/>
            <a:ext cx="7772400" cy="3199732"/>
          </a:xfrm>
          <a:prstGeom prst="rect">
            <a:avLst/>
          </a:prstGeom>
        </p:spPr>
      </p:pic>
      <p:pic>
        <p:nvPicPr>
          <p:cNvPr id="9" name="Picture 8" descr="A comparison of a graph of a laser&#10;&#10;Description automatically generated with medium confidence">
            <a:extLst>
              <a:ext uri="{FF2B5EF4-FFF2-40B4-BE49-F238E27FC236}">
                <a16:creationId xmlns:a16="http://schemas.microsoft.com/office/drawing/2014/main" id="{2EF60F1C-24EA-7F96-134F-354D24EA9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46" y="621898"/>
            <a:ext cx="7772400" cy="30363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7F1F627-6630-2A0E-AA7C-8523480DECA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71303" y="1381308"/>
                <a:ext cx="3191359" cy="2047692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Motion of the focus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 corresponds to an “ionization wave” in the co-moving coordinate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7F1F627-6630-2A0E-AA7C-8523480DEC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71303" y="1381308"/>
                <a:ext cx="3191359" cy="2047692"/>
              </a:xfrm>
              <a:blipFill>
                <a:blip r:embed="rId4"/>
                <a:stretch>
                  <a:fillRect l="-2767" t="-3681" r="-1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30F869A5-57F0-A1FD-D754-1D3F470C52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7646" y="4188410"/>
                <a:ext cx="3191359" cy="204769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dirty="0"/>
                  <a:t>Used as ionizing laser, this results in injection of ~ trapezoidal profile as electrons are injected where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∼−1</m:t>
                    </m:r>
                  </m:oMath>
                </a14:m>
                <a:r>
                  <a:rPr lang="en-US" sz="2400" dirty="0"/>
                  <a:t>, and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400" dirty="0"/>
                  <a:t> function has a parabolic profile</a:t>
                </a: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30F869A5-57F0-A1FD-D754-1D3F470C5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46" y="4188410"/>
                <a:ext cx="3191359" cy="2047692"/>
              </a:xfrm>
              <a:prstGeom prst="rect">
                <a:avLst/>
              </a:prstGeom>
              <a:blipFill>
                <a:blip r:embed="rId5"/>
                <a:stretch>
                  <a:fillRect l="-3175" t="-3067" r="-3968" b="-22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80F3441-23F9-683A-C18D-8B618A2F134F}"/>
              </a:ext>
            </a:extLst>
          </p:cNvPr>
          <p:cNvSpPr txBox="1"/>
          <p:nvPr/>
        </p:nvSpPr>
        <p:spPr>
          <a:xfrm>
            <a:off x="9732936" y="6519664"/>
            <a:ext cx="22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Jain,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71307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SBU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BU" id="{7E879CF7-1D7E-3F41-815D-6AE59E9AD344}" vid="{2741CBC3-1A15-2C47-93AE-0B4C025C03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SBU</Template>
  <TotalTime>14784</TotalTime>
  <Words>999</Words>
  <Application>Microsoft Macintosh PowerPoint</Application>
  <PresentationFormat>Widescreen</PresentationFormat>
  <Paragraphs>133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-apple-system</vt:lpstr>
      <vt:lpstr>Arial</vt:lpstr>
      <vt:lpstr>Arial Black</vt:lpstr>
      <vt:lpstr>Arial Rounded MT Bold</vt:lpstr>
      <vt:lpstr>Calibri</vt:lpstr>
      <vt:lpstr>Cambria Math</vt:lpstr>
      <vt:lpstr>Georgia</vt:lpstr>
      <vt:lpstr>inherit</vt:lpstr>
      <vt:lpstr>Museo Slab 500</vt:lpstr>
      <vt:lpstr>Verdana</vt:lpstr>
      <vt:lpstr>Wingdings</vt:lpstr>
      <vt:lpstr>SBU</vt:lpstr>
      <vt:lpstr>Two-color Ionization injection of high-quality electrons </vt:lpstr>
      <vt:lpstr>Synthesis</vt:lpstr>
      <vt:lpstr>Dream of Compact &amp; Efficient Plasma Collider</vt:lpstr>
      <vt:lpstr>Luminosity</vt:lpstr>
      <vt:lpstr>LWIR-driven laser wakefield acceleration</vt:lpstr>
      <vt:lpstr>Two-color ionization injection</vt:lpstr>
      <vt:lpstr>PowerPoint Presentation</vt:lpstr>
      <vt:lpstr>Varying the location of ionization is possible through spatiotemporal control of the ionizing laser</vt:lpstr>
      <vt:lpstr>Motion of the focus with v_f≠c corresponds to an “ionization wave” in the co-moving coordinate</vt:lpstr>
      <vt:lpstr>PowerPoint Presentation</vt:lpstr>
      <vt:lpstr>Quad Chart</vt:lpstr>
      <vt:lpstr>Summary</vt:lpstr>
      <vt:lpstr>The End</vt:lpstr>
      <vt:lpstr>PowerPoint Presentation</vt:lpstr>
      <vt:lpstr>PowerPoint Presentation</vt:lpstr>
      <vt:lpstr>R_b=1.35</vt:lpstr>
      <vt:lpstr>Beam Loading Physics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Navid Vafaei</dc:creator>
  <cp:lastModifiedBy>Navid Vafaei-Najafabadi</cp:lastModifiedBy>
  <cp:revision>317</cp:revision>
  <dcterms:created xsi:type="dcterms:W3CDTF">2017-03-04T22:27:29Z</dcterms:created>
  <dcterms:modified xsi:type="dcterms:W3CDTF">2024-06-19T21:11:36Z</dcterms:modified>
</cp:coreProperties>
</file>